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0" r:id="rId6"/>
    <p:sldId id="257" r:id="rId7"/>
    <p:sldId id="258"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0863D-0601-4F5A-ABBE-3B329B9758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4A2FB0D-A625-4842-92A9-804B2EE673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E0B4F62-40C9-4536-9F7A-B7A5188B619F}"/>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5" name="Footer Placeholder 4">
            <a:extLst>
              <a:ext uri="{FF2B5EF4-FFF2-40B4-BE49-F238E27FC236}">
                <a16:creationId xmlns:a16="http://schemas.microsoft.com/office/drawing/2014/main" id="{EF2003F1-F9FB-4826-A364-0BF7142CCD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06D125-2BFD-48EC-9197-BF1854690830}"/>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3405579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9B225-4543-4106-BF7B-6F0FE6A97B1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279424-0C5C-4B35-9AB3-6EF1955ABE4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88A576-F654-4430-8D97-0B8F97D98718}"/>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5" name="Footer Placeholder 4">
            <a:extLst>
              <a:ext uri="{FF2B5EF4-FFF2-40B4-BE49-F238E27FC236}">
                <a16:creationId xmlns:a16="http://schemas.microsoft.com/office/drawing/2014/main" id="{7D22F6CE-043E-48B5-89D7-E0508A8E83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76023B-4961-4C58-A33C-9D23E4B92DA9}"/>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893992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ADF44E-6186-4FD5-81D4-3834E2EDB12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F3A9662-7401-4043-BD34-A91F851049F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61F205-7F51-4F85-A95F-804AEB05DE79}"/>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5" name="Footer Placeholder 4">
            <a:extLst>
              <a:ext uri="{FF2B5EF4-FFF2-40B4-BE49-F238E27FC236}">
                <a16:creationId xmlns:a16="http://schemas.microsoft.com/office/drawing/2014/main" id="{EFC50CA1-B238-420A-AA03-0F6B584E94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39D180-D0AA-44DF-BAFB-D2769CA3D40F}"/>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101891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A8447-3420-4078-B013-09EE371784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12C292-1849-4CBA-9DB1-52E60923AFD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860B50-2391-45C1-8DFA-FE9CFFDE01F4}"/>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5" name="Footer Placeholder 4">
            <a:extLst>
              <a:ext uri="{FF2B5EF4-FFF2-40B4-BE49-F238E27FC236}">
                <a16:creationId xmlns:a16="http://schemas.microsoft.com/office/drawing/2014/main" id="{4CE34AF0-32C8-4042-9754-E9052551C7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ABF13F-F5E9-40F6-8A0F-B9710B7C6C07}"/>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1646028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7C1A-D507-4F5F-84E4-6B99BD31E3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D0E982A-2306-4935-B216-F0209D7958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E18EB90-C5F4-4924-B49F-31A06BAA60D7}"/>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5" name="Footer Placeholder 4">
            <a:extLst>
              <a:ext uri="{FF2B5EF4-FFF2-40B4-BE49-F238E27FC236}">
                <a16:creationId xmlns:a16="http://schemas.microsoft.com/office/drawing/2014/main" id="{B9869AC0-2E83-4AD9-B377-EAF5DDFC33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DBB7D4-7208-4DA4-B1B4-83A03BC975B9}"/>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595525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9E3BB-AE3C-435B-8E7A-BC2BADCB264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C87D50-CF08-4A12-B962-C8E0FC1E7F8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A7A239-DFEA-4F65-99F6-FF1B9D0A22C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434E35C-FBAD-466A-BCD4-EAA7A06BA7B6}"/>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6" name="Footer Placeholder 5">
            <a:extLst>
              <a:ext uri="{FF2B5EF4-FFF2-40B4-BE49-F238E27FC236}">
                <a16:creationId xmlns:a16="http://schemas.microsoft.com/office/drawing/2014/main" id="{A9F3C1BA-AAB1-4DFB-9B10-9F35E5C9BE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E52CD3-7C34-491D-AFC5-36AE3FADF24E}"/>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1537925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106B5-688B-4EE3-8330-02C07853BA0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0B9632A-80F8-436E-871D-315F75EAEF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2CE0DF9-83CC-4851-803D-DEE6332EA61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C901880-FF5A-47BE-BE2F-D94899B1B7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20BD66E-BA50-4C99-B787-F6DA1126272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B780501-F28D-48AB-9D0B-DE48247277F4}"/>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8" name="Footer Placeholder 7">
            <a:extLst>
              <a:ext uri="{FF2B5EF4-FFF2-40B4-BE49-F238E27FC236}">
                <a16:creationId xmlns:a16="http://schemas.microsoft.com/office/drawing/2014/main" id="{47CC226A-2DEA-41A3-8951-7645529676B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DB05E3A-E291-47C8-A7AE-7FCD45C30F26}"/>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991288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B1759-197E-4D53-A1C7-905ED8868DA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C3C76A2-4498-4444-82E6-B9A62E1FC125}"/>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4" name="Footer Placeholder 3">
            <a:extLst>
              <a:ext uri="{FF2B5EF4-FFF2-40B4-BE49-F238E27FC236}">
                <a16:creationId xmlns:a16="http://schemas.microsoft.com/office/drawing/2014/main" id="{2F9E8776-DA8C-4660-B734-B8321B331F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BF4601-C0B5-4AD2-B157-59FADBBC4F85}"/>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1296787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06C75B-2C62-4532-AFFC-2C5671552DDA}"/>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3" name="Footer Placeholder 2">
            <a:extLst>
              <a:ext uri="{FF2B5EF4-FFF2-40B4-BE49-F238E27FC236}">
                <a16:creationId xmlns:a16="http://schemas.microsoft.com/office/drawing/2014/main" id="{8519705D-7B1C-4A33-9522-E1E3FE34BE9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7D6408C-2E70-4B6C-8566-FB6262F22E6E}"/>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1534569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A0A0C-C5DF-439D-8313-B260A21D50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69A384C-CB9F-43F4-90AD-984D6208A0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EFA1FBA-F982-4DE2-BEA8-278BE4D3AB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4CA015-9BB3-417C-BB3E-CA20806F2AB6}"/>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6" name="Footer Placeholder 5">
            <a:extLst>
              <a:ext uri="{FF2B5EF4-FFF2-40B4-BE49-F238E27FC236}">
                <a16:creationId xmlns:a16="http://schemas.microsoft.com/office/drawing/2014/main" id="{A484B9CB-766B-496F-A9B1-A5CF3F7537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12A860-B3E0-49CE-AFDC-36D547697B31}"/>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4270309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CD808-FA93-4FA7-8018-FC453DC44D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F92E386-AE81-496E-985F-08946D867D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90A5B19-2352-4D55-9012-080F6A31C8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2596389-0899-417C-96A4-C8D776057865}"/>
              </a:ext>
            </a:extLst>
          </p:cNvPr>
          <p:cNvSpPr>
            <a:spLocks noGrp="1"/>
          </p:cNvSpPr>
          <p:nvPr>
            <p:ph type="dt" sz="half" idx="10"/>
          </p:nvPr>
        </p:nvSpPr>
        <p:spPr/>
        <p:txBody>
          <a:bodyPr/>
          <a:lstStyle/>
          <a:p>
            <a:fld id="{37599E25-B179-4EE9-BDF2-79CAF9A51B13}" type="datetimeFigureOut">
              <a:rPr lang="en-GB" smtClean="0"/>
              <a:t>09/09/2025</a:t>
            </a:fld>
            <a:endParaRPr lang="en-GB"/>
          </a:p>
        </p:txBody>
      </p:sp>
      <p:sp>
        <p:nvSpPr>
          <p:cNvPr id="6" name="Footer Placeholder 5">
            <a:extLst>
              <a:ext uri="{FF2B5EF4-FFF2-40B4-BE49-F238E27FC236}">
                <a16:creationId xmlns:a16="http://schemas.microsoft.com/office/drawing/2014/main" id="{5013B2E9-432D-4AE0-BCF0-073E590B8B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7B368E-DF02-4906-8D29-BA8B36CB1833}"/>
              </a:ext>
            </a:extLst>
          </p:cNvPr>
          <p:cNvSpPr>
            <a:spLocks noGrp="1"/>
          </p:cNvSpPr>
          <p:nvPr>
            <p:ph type="sldNum" sz="quarter" idx="12"/>
          </p:nvPr>
        </p:nvSpPr>
        <p:spPr/>
        <p:txBody>
          <a:bodyPr/>
          <a:lstStyle/>
          <a:p>
            <a:fld id="{6DB3C431-0078-4FB3-A630-3F8D3388D36D}" type="slidenum">
              <a:rPr lang="en-GB" smtClean="0"/>
              <a:t>‹#›</a:t>
            </a:fld>
            <a:endParaRPr lang="en-GB"/>
          </a:p>
        </p:txBody>
      </p:sp>
    </p:spTree>
    <p:extLst>
      <p:ext uri="{BB962C8B-B14F-4D97-AF65-F5344CB8AC3E}">
        <p14:creationId xmlns:p14="http://schemas.microsoft.com/office/powerpoint/2010/main" val="4268728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E6D064-B92F-4F2E-BF2A-58A0254529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81576A-B5C3-43A7-A0E2-8B540320B5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776212-5059-4315-8E64-07009250C3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599E25-B179-4EE9-BDF2-79CAF9A51B13}" type="datetimeFigureOut">
              <a:rPr lang="en-GB" smtClean="0"/>
              <a:t>09/09/2025</a:t>
            </a:fld>
            <a:endParaRPr lang="en-GB"/>
          </a:p>
        </p:txBody>
      </p:sp>
      <p:sp>
        <p:nvSpPr>
          <p:cNvPr id="5" name="Footer Placeholder 4">
            <a:extLst>
              <a:ext uri="{FF2B5EF4-FFF2-40B4-BE49-F238E27FC236}">
                <a16:creationId xmlns:a16="http://schemas.microsoft.com/office/drawing/2014/main" id="{EC440923-E4E8-4920-BEFF-90413702F5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6019721-23E4-4DC1-A645-0FBCD20362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B3C431-0078-4FB3-A630-3F8D3388D36D}" type="slidenum">
              <a:rPr lang="en-GB" smtClean="0"/>
              <a:t>‹#›</a:t>
            </a:fld>
            <a:endParaRPr lang="en-GB"/>
          </a:p>
        </p:txBody>
      </p:sp>
    </p:spTree>
    <p:extLst>
      <p:ext uri="{BB962C8B-B14F-4D97-AF65-F5344CB8AC3E}">
        <p14:creationId xmlns:p14="http://schemas.microsoft.com/office/powerpoint/2010/main" val="17928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itv.com/news/granada/2024-06-26/babbling-baby-talks-in-perfect-scouse-acc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Half face clock on a wall">
            <a:extLst>
              <a:ext uri="{FF2B5EF4-FFF2-40B4-BE49-F238E27FC236}">
                <a16:creationId xmlns:a16="http://schemas.microsoft.com/office/drawing/2014/main" id="{54F1F9D6-9784-524A-695F-35CBBC3F023F}"/>
              </a:ext>
            </a:extLst>
          </p:cNvPr>
          <p:cNvPicPr>
            <a:picLocks noChangeAspect="1"/>
          </p:cNvPicPr>
          <p:nvPr/>
        </p:nvPicPr>
        <p:blipFill>
          <a:blip r:embed="rId2"/>
          <a:srcRect l="5701" t="9091" r="11598" b="2"/>
          <a:stretch>
            <a:fillRect/>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80952B5-54C8-4BE0-A3E4-A6DCB9F0E377}"/>
              </a:ext>
            </a:extLst>
          </p:cNvPr>
          <p:cNvSpPr>
            <a:spLocks noGrp="1"/>
          </p:cNvSpPr>
          <p:nvPr>
            <p:ph type="ctrTitle"/>
          </p:nvPr>
        </p:nvSpPr>
        <p:spPr>
          <a:xfrm>
            <a:off x="477981" y="1122363"/>
            <a:ext cx="3994606" cy="1493229"/>
          </a:xfrm>
        </p:spPr>
        <p:txBody>
          <a:bodyPr anchor="b">
            <a:normAutofit/>
          </a:bodyPr>
          <a:lstStyle/>
          <a:p>
            <a:pPr algn="l"/>
            <a:r>
              <a:rPr lang="en-GB" sz="5400" dirty="0">
                <a:solidFill>
                  <a:schemeClr val="bg1"/>
                </a:solidFill>
              </a:rPr>
              <a:t>200 minutes</a:t>
            </a:r>
          </a:p>
        </p:txBody>
      </p:sp>
      <p:sp>
        <p:nvSpPr>
          <p:cNvPr id="3" name="Subtitle 2">
            <a:extLst>
              <a:ext uri="{FF2B5EF4-FFF2-40B4-BE49-F238E27FC236}">
                <a16:creationId xmlns:a16="http://schemas.microsoft.com/office/drawing/2014/main" id="{EC1DE6D4-4CAA-4ADA-BAE6-5281849D6C36}"/>
              </a:ext>
            </a:extLst>
          </p:cNvPr>
          <p:cNvSpPr>
            <a:spLocks noGrp="1"/>
          </p:cNvSpPr>
          <p:nvPr>
            <p:ph type="subTitle" idx="1"/>
          </p:nvPr>
        </p:nvSpPr>
        <p:spPr>
          <a:xfrm>
            <a:off x="477980" y="3162017"/>
            <a:ext cx="7545812" cy="2919046"/>
          </a:xfrm>
        </p:spPr>
        <p:txBody>
          <a:bodyPr vert="horz" lIns="91440" tIns="45720" rIns="91440" bIns="45720" rtlCol="0" anchor="t">
            <a:normAutofit fontScale="92500" lnSpcReduction="20000"/>
          </a:bodyPr>
          <a:lstStyle/>
          <a:p>
            <a:pPr algn="l"/>
            <a:r>
              <a:rPr lang="en-GB" sz="3200" dirty="0">
                <a:solidFill>
                  <a:schemeClr val="bg1"/>
                </a:solidFill>
              </a:rPr>
              <a:t>The key purpose of this process is to instil effective study habits from week one in Year 12 and give you material to study in your independent study periods. </a:t>
            </a:r>
            <a:endParaRPr lang="en-GB" sz="3200" dirty="0">
              <a:solidFill>
                <a:schemeClr val="bg1"/>
              </a:solidFill>
              <a:ea typeface="Calibri"/>
              <a:cs typeface="Calibri"/>
            </a:endParaRPr>
          </a:p>
          <a:p>
            <a:pPr algn="l"/>
            <a:endParaRPr lang="en-GB" sz="3200" dirty="0">
              <a:solidFill>
                <a:schemeClr val="bg1"/>
              </a:solidFill>
              <a:ea typeface="Calibri"/>
              <a:cs typeface="Calibri"/>
            </a:endParaRPr>
          </a:p>
          <a:p>
            <a:pPr algn="l"/>
            <a:r>
              <a:rPr lang="en-GB" sz="3200" dirty="0">
                <a:solidFill>
                  <a:schemeClr val="bg1"/>
                </a:solidFill>
              </a:rPr>
              <a:t>We believe that this will allow you to properly utilise your study periods and begin to create a culture of study. </a:t>
            </a:r>
            <a:endParaRPr lang="en-GB" sz="1000" dirty="0">
              <a:solidFill>
                <a:schemeClr val="bg1"/>
              </a:solidFill>
            </a:endParaRPr>
          </a:p>
          <a:p>
            <a:pPr algn="l"/>
            <a:endParaRPr lang="en-GB" sz="1000" dirty="0">
              <a:solidFill>
                <a:schemeClr val="bg1"/>
              </a:solidFill>
            </a:endParaRP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7186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24E3D-7023-C7B9-0424-33084E3B31A8}"/>
              </a:ext>
            </a:extLst>
          </p:cNvPr>
          <p:cNvSpPr>
            <a:spLocks noGrp="1"/>
          </p:cNvSpPr>
          <p:nvPr>
            <p:ph type="title"/>
          </p:nvPr>
        </p:nvSpPr>
        <p:spPr/>
        <p:txBody>
          <a:bodyPr/>
          <a:lstStyle/>
          <a:p>
            <a:r>
              <a:rPr lang="en-GB" dirty="0">
                <a:ea typeface="Calibri Light"/>
                <a:cs typeface="Calibri Light"/>
              </a:rPr>
              <a:t>Scouse baby</a:t>
            </a:r>
            <a:endParaRPr lang="en-GB" dirty="0"/>
          </a:p>
        </p:txBody>
      </p:sp>
      <p:sp>
        <p:nvSpPr>
          <p:cNvPr id="3" name="Content Placeholder 2">
            <a:extLst>
              <a:ext uri="{FF2B5EF4-FFF2-40B4-BE49-F238E27FC236}">
                <a16:creationId xmlns:a16="http://schemas.microsoft.com/office/drawing/2014/main" id="{C676D5F6-65CC-52E1-70FA-AF486446AB5B}"/>
              </a:ext>
            </a:extLst>
          </p:cNvPr>
          <p:cNvSpPr>
            <a:spLocks noGrp="1"/>
          </p:cNvSpPr>
          <p:nvPr>
            <p:ph idx="1"/>
          </p:nvPr>
        </p:nvSpPr>
        <p:spPr/>
        <p:txBody>
          <a:bodyPr vert="horz" lIns="91440" tIns="45720" rIns="91440" bIns="45720" rtlCol="0" anchor="t">
            <a:normAutofit/>
          </a:bodyPr>
          <a:lstStyle/>
          <a:p>
            <a:pPr marL="0" indent="0">
              <a:buNone/>
            </a:pPr>
            <a:r>
              <a:rPr lang="en-GB" dirty="0">
                <a:ea typeface="+mn-lt"/>
                <a:cs typeface="+mn-lt"/>
                <a:hlinkClick r:id="rId2"/>
              </a:rPr>
              <a:t>Baby babbles in perfect Scouse accent | ITV News Granada</a:t>
            </a:r>
            <a:endParaRPr lang="en-US"/>
          </a:p>
        </p:txBody>
      </p:sp>
    </p:spTree>
    <p:extLst>
      <p:ext uri="{BB962C8B-B14F-4D97-AF65-F5344CB8AC3E}">
        <p14:creationId xmlns:p14="http://schemas.microsoft.com/office/powerpoint/2010/main" val="4251915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163F9F-E189-4E99-9E06-73CD32191044}"/>
              </a:ext>
            </a:extLst>
          </p:cNvPr>
          <p:cNvSpPr>
            <a:spLocks noGrp="1"/>
          </p:cNvSpPr>
          <p:nvPr>
            <p:ph type="title"/>
          </p:nvPr>
        </p:nvSpPr>
        <p:spPr>
          <a:xfrm>
            <a:off x="838200" y="365125"/>
            <a:ext cx="10515600" cy="1325563"/>
          </a:xfrm>
        </p:spPr>
        <p:txBody>
          <a:bodyPr>
            <a:normAutofit/>
          </a:bodyPr>
          <a:lstStyle/>
          <a:p>
            <a:r>
              <a:rPr lang="en-GB" sz="5400" dirty="0"/>
              <a:t>What is the ‘200 minutes’ project?</a:t>
            </a:r>
          </a:p>
        </p:txBody>
      </p:sp>
      <p:sp>
        <p:nvSpPr>
          <p:cNvPr id="1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2">
            <a:extLst>
              <a:ext uri="{FF2B5EF4-FFF2-40B4-BE49-F238E27FC236}">
                <a16:creationId xmlns:a16="http://schemas.microsoft.com/office/drawing/2014/main" id="{6AF05F0D-FE7B-40AB-ADBA-3FFEB53D5008}"/>
              </a:ext>
            </a:extLst>
          </p:cNvPr>
          <p:cNvSpPr>
            <a:spLocks noGrp="1"/>
          </p:cNvSpPr>
          <p:nvPr>
            <p:ph idx="1"/>
          </p:nvPr>
        </p:nvSpPr>
        <p:spPr>
          <a:xfrm>
            <a:off x="838200" y="1929384"/>
            <a:ext cx="10515600" cy="4251960"/>
          </a:xfrm>
        </p:spPr>
        <p:txBody>
          <a:bodyPr vert="horz" lIns="91440" tIns="45720" rIns="91440" bIns="45720" rtlCol="0" anchor="t">
            <a:normAutofit/>
          </a:bodyPr>
          <a:lstStyle/>
          <a:p>
            <a:pPr fontAlgn="base"/>
            <a:r>
              <a:rPr lang="en-GB" sz="1700" dirty="0"/>
              <a:t>Subject staff have set up an academic P</a:t>
            </a:r>
            <a:r>
              <a:rPr lang="en-GB" sz="1700" i="1" dirty="0"/>
              <a:t>roject </a:t>
            </a:r>
            <a:r>
              <a:rPr lang="en-GB" sz="1700" dirty="0"/>
              <a:t>based around their subject.</a:t>
            </a:r>
            <a:endParaRPr lang="en-GB" sz="1700" dirty="0">
              <a:ea typeface="Calibri"/>
              <a:cs typeface="Calibri"/>
            </a:endParaRPr>
          </a:p>
          <a:p>
            <a:pPr fontAlgn="base"/>
            <a:r>
              <a:rPr lang="en-GB" sz="1700" b="1" dirty="0"/>
              <a:t>The P</a:t>
            </a:r>
            <a:r>
              <a:rPr lang="en-GB" sz="1700" b="1" i="1" dirty="0"/>
              <a:t>roject </a:t>
            </a:r>
            <a:r>
              <a:rPr lang="en-GB" sz="1700" b="1" dirty="0"/>
              <a:t>has been designed to encourage independent study </a:t>
            </a:r>
            <a:endParaRPr lang="en-GB" sz="1700" dirty="0"/>
          </a:p>
          <a:p>
            <a:pPr fontAlgn="base"/>
            <a:r>
              <a:rPr lang="en-GB" sz="1700" dirty="0"/>
              <a:t>Year 12s are still getting to grips with their subjects in the first 2 weeks and have not been taught much content yet. </a:t>
            </a:r>
            <a:r>
              <a:rPr lang="en-GB" sz="1700" b="1" dirty="0"/>
              <a:t>We would like you to </a:t>
            </a:r>
            <a:r>
              <a:rPr lang="en-GB" sz="1700" b="1" i="1" dirty="0"/>
              <a:t>fill </a:t>
            </a:r>
            <a:r>
              <a:rPr lang="en-GB" sz="1700" b="1" dirty="0"/>
              <a:t>your study periods straight away with meaningful work that supports your curriculum, develops independence and sets the tone for the rest of the year. </a:t>
            </a:r>
            <a:endParaRPr lang="en-GB" sz="1700" dirty="0"/>
          </a:p>
          <a:p>
            <a:pPr fontAlgn="base"/>
            <a:r>
              <a:rPr lang="en-GB" sz="1700" dirty="0"/>
              <a:t>Each P</a:t>
            </a:r>
            <a:r>
              <a:rPr lang="en-GB" sz="1700" i="1" dirty="0"/>
              <a:t>roject </a:t>
            </a:r>
            <a:r>
              <a:rPr lang="en-GB" sz="1700" dirty="0"/>
              <a:t>will take about 200 minutes (3-4 hours)</a:t>
            </a:r>
            <a:endParaRPr lang="en-GB" sz="1700" dirty="0">
              <a:ea typeface="Calibri"/>
              <a:cs typeface="Calibri"/>
            </a:endParaRPr>
          </a:p>
          <a:p>
            <a:pPr fontAlgn="base"/>
            <a:r>
              <a:rPr lang="en-GB" sz="1700" dirty="0"/>
              <a:t>The deadline for this will be set for the middle of the 4th week (24</a:t>
            </a:r>
            <a:r>
              <a:rPr lang="en-GB" sz="1700" baseline="30000" dirty="0"/>
              <a:t>th</a:t>
            </a:r>
            <a:r>
              <a:rPr lang="en-GB" sz="1700" dirty="0"/>
              <a:t> September)</a:t>
            </a:r>
          </a:p>
        </p:txBody>
      </p:sp>
    </p:spTree>
    <p:extLst>
      <p:ext uri="{BB962C8B-B14F-4D97-AF65-F5344CB8AC3E}">
        <p14:creationId xmlns:p14="http://schemas.microsoft.com/office/powerpoint/2010/main" val="3967148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DA5B33-DCBF-4531-87BC-D4B6A809D1F4}"/>
              </a:ext>
            </a:extLst>
          </p:cNvPr>
          <p:cNvSpPr>
            <a:spLocks noGrp="1"/>
          </p:cNvSpPr>
          <p:nvPr>
            <p:ph type="title"/>
          </p:nvPr>
        </p:nvSpPr>
        <p:spPr>
          <a:xfrm>
            <a:off x="838200" y="365125"/>
            <a:ext cx="10515600" cy="1325563"/>
          </a:xfrm>
        </p:spPr>
        <p:txBody>
          <a:bodyPr>
            <a:normAutofit/>
          </a:bodyPr>
          <a:lstStyle/>
          <a:p>
            <a:r>
              <a:rPr lang="en-GB" sz="5400"/>
              <a:t>How does it work?</a:t>
            </a: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ontent Placeholder 2">
            <a:extLst>
              <a:ext uri="{FF2B5EF4-FFF2-40B4-BE49-F238E27FC236}">
                <a16:creationId xmlns:a16="http://schemas.microsoft.com/office/drawing/2014/main" id="{D0C838FB-87C4-4551-BF3B-E361349E70CB}"/>
              </a:ext>
            </a:extLst>
          </p:cNvPr>
          <p:cNvSpPr>
            <a:spLocks noGrp="1"/>
          </p:cNvSpPr>
          <p:nvPr>
            <p:ph idx="1"/>
          </p:nvPr>
        </p:nvSpPr>
        <p:spPr>
          <a:xfrm>
            <a:off x="838200" y="1929384"/>
            <a:ext cx="10515600" cy="4251960"/>
          </a:xfrm>
        </p:spPr>
        <p:txBody>
          <a:bodyPr>
            <a:normAutofit/>
          </a:bodyPr>
          <a:lstStyle/>
          <a:p>
            <a:pPr fontAlgn="base"/>
            <a:r>
              <a:rPr lang="en-GB" sz="2000" dirty="0"/>
              <a:t>Most of you will be studying 3 x A levels so </a:t>
            </a:r>
            <a:r>
              <a:rPr lang="en-GB" sz="2000" b="1" dirty="0"/>
              <a:t>you would pick 3 'projects'</a:t>
            </a:r>
            <a:r>
              <a:rPr lang="en-GB" sz="2000" dirty="0"/>
              <a:t> from the provision from your 3 subjects. </a:t>
            </a:r>
          </a:p>
          <a:p>
            <a:pPr fontAlgn="base"/>
            <a:r>
              <a:rPr lang="en-GB" sz="2000" dirty="0"/>
              <a:t>6th Form Tutors will help you to plan your projects (carefully breaking down the tasks, allocating study periods to these tasks etc.) Essentially, </a:t>
            </a:r>
            <a:r>
              <a:rPr lang="en-GB" sz="2000" b="1"/>
              <a:t>instilling independent </a:t>
            </a:r>
            <a:r>
              <a:rPr lang="en-GB" sz="2000" b="1" dirty="0"/>
              <a:t>habits</a:t>
            </a:r>
            <a:r>
              <a:rPr lang="en-GB" sz="2000" dirty="0"/>
              <a:t>. </a:t>
            </a:r>
          </a:p>
          <a:p>
            <a:pPr fontAlgn="base"/>
            <a:r>
              <a:rPr lang="en-GB" sz="2000" dirty="0"/>
              <a:t>Subject teachers may also set aside time in their lessons for you to present - it would be a shame for such work to not be showcased. </a:t>
            </a:r>
          </a:p>
          <a:p>
            <a:pPr fontAlgn="base"/>
            <a:r>
              <a:rPr lang="en-GB" sz="2000" b="1" dirty="0"/>
              <a:t>Failure to complete this will alert the sixth form leadership team to potential transition issues</a:t>
            </a:r>
            <a:endParaRPr lang="en-GB" sz="2000" dirty="0"/>
          </a:p>
        </p:txBody>
      </p:sp>
    </p:spTree>
    <p:extLst>
      <p:ext uri="{BB962C8B-B14F-4D97-AF65-F5344CB8AC3E}">
        <p14:creationId xmlns:p14="http://schemas.microsoft.com/office/powerpoint/2010/main" val="3267771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6CC7D015-0DD8-420F-A568-AC4FEDC412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DC595556-C814-4F1F-B0E5-71812F38A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15" name="Picture 14" descr="A top view of books with different cover colours">
            <a:extLst>
              <a:ext uri="{FF2B5EF4-FFF2-40B4-BE49-F238E27FC236}">
                <a16:creationId xmlns:a16="http://schemas.microsoft.com/office/drawing/2014/main" id="{F1FA67C2-462A-8BBA-6A37-44F203579DA8}"/>
              </a:ext>
            </a:extLst>
          </p:cNvPr>
          <p:cNvPicPr>
            <a:picLocks noChangeAspect="1"/>
          </p:cNvPicPr>
          <p:nvPr/>
        </p:nvPicPr>
        <p:blipFill>
          <a:blip r:embed="rId2">
            <a:alphaModFix amt="60000"/>
          </a:blip>
          <a:srcRect t="26555" r="-2" b="17194"/>
          <a:stretch>
            <a:fillRect/>
          </a:stretch>
        </p:blipFill>
        <p:spPr>
          <a:xfrm>
            <a:off x="-1" y="10"/>
            <a:ext cx="12192001" cy="6857990"/>
          </a:xfrm>
          <a:prstGeom prst="rect">
            <a:avLst/>
          </a:prstGeom>
        </p:spPr>
      </p:pic>
      <p:sp>
        <p:nvSpPr>
          <p:cNvPr id="2" name="Title 1">
            <a:extLst>
              <a:ext uri="{FF2B5EF4-FFF2-40B4-BE49-F238E27FC236}">
                <a16:creationId xmlns:a16="http://schemas.microsoft.com/office/drawing/2014/main" id="{BC1E7827-AAA2-471E-9AD6-B9E4FC5F973B}"/>
              </a:ext>
            </a:extLst>
          </p:cNvPr>
          <p:cNvSpPr>
            <a:spLocks noGrp="1"/>
          </p:cNvSpPr>
          <p:nvPr>
            <p:ph type="title"/>
          </p:nvPr>
        </p:nvSpPr>
        <p:spPr>
          <a:xfrm>
            <a:off x="838200" y="557189"/>
            <a:ext cx="4155825" cy="5571898"/>
          </a:xfrm>
        </p:spPr>
        <p:txBody>
          <a:bodyPr>
            <a:normAutofit/>
          </a:bodyPr>
          <a:lstStyle/>
          <a:p>
            <a:r>
              <a:rPr lang="en-GB">
                <a:solidFill>
                  <a:srgbClr val="FFFFFF"/>
                </a:solidFill>
              </a:rPr>
              <a:t>Next steps</a:t>
            </a:r>
          </a:p>
        </p:txBody>
      </p:sp>
      <p:sp>
        <p:nvSpPr>
          <p:cNvPr id="3" name="Content Placeholder 2">
            <a:extLst>
              <a:ext uri="{FF2B5EF4-FFF2-40B4-BE49-F238E27FC236}">
                <a16:creationId xmlns:a16="http://schemas.microsoft.com/office/drawing/2014/main" id="{FAD0327E-8EA2-4E2E-8E4D-FA73DC85DFA8}"/>
              </a:ext>
            </a:extLst>
          </p:cNvPr>
          <p:cNvSpPr>
            <a:spLocks noGrp="1"/>
          </p:cNvSpPr>
          <p:nvPr>
            <p:ph idx="1"/>
          </p:nvPr>
        </p:nvSpPr>
        <p:spPr>
          <a:xfrm>
            <a:off x="3676930" y="557189"/>
            <a:ext cx="7676868" cy="5571898"/>
          </a:xfrm>
        </p:spPr>
        <p:txBody>
          <a:bodyPr vert="horz" lIns="91440" tIns="45720" rIns="91440" bIns="45720" rtlCol="0" anchor="ctr">
            <a:noAutofit/>
          </a:bodyPr>
          <a:lstStyle/>
          <a:p>
            <a:pPr fontAlgn="base"/>
            <a:endParaRPr lang="en-GB" sz="2000" b="1" dirty="0">
              <a:solidFill>
                <a:srgbClr val="FFFFFF"/>
              </a:solidFill>
            </a:endParaRPr>
          </a:p>
          <a:p>
            <a:endParaRPr lang="en-GB" sz="2000" b="1" dirty="0">
              <a:solidFill>
                <a:srgbClr val="FFFFFF"/>
              </a:solidFill>
            </a:endParaRPr>
          </a:p>
          <a:p>
            <a:pPr fontAlgn="base"/>
            <a:r>
              <a:rPr lang="en-GB" sz="2000" b="1" dirty="0">
                <a:solidFill>
                  <a:srgbClr val="FFFFFF"/>
                </a:solidFill>
              </a:rPr>
              <a:t>Some examples may include:</a:t>
            </a:r>
            <a:endParaRPr lang="en-GB" sz="2000" b="1" dirty="0">
              <a:solidFill>
                <a:srgbClr val="FFFFFF"/>
              </a:solidFill>
              <a:ea typeface="Calibri"/>
              <a:cs typeface="Calibri"/>
            </a:endParaRPr>
          </a:p>
          <a:p>
            <a:pPr lvl="1" fontAlgn="base"/>
            <a:r>
              <a:rPr lang="en-GB" sz="2000" b="1" dirty="0">
                <a:solidFill>
                  <a:srgbClr val="FFFFFF"/>
                </a:solidFill>
              </a:rPr>
              <a:t>A book review and presentation</a:t>
            </a:r>
            <a:endParaRPr lang="en-GB" sz="2000" b="1" dirty="0">
              <a:solidFill>
                <a:srgbClr val="FFFFFF"/>
              </a:solidFill>
              <a:ea typeface="Calibri"/>
              <a:cs typeface="Calibri"/>
            </a:endParaRPr>
          </a:p>
          <a:p>
            <a:pPr lvl="1" fontAlgn="base"/>
            <a:r>
              <a:rPr lang="en-GB" sz="2000" b="1" dirty="0">
                <a:solidFill>
                  <a:srgbClr val="FFFFFF"/>
                </a:solidFill>
              </a:rPr>
              <a:t>A literature review and presentation </a:t>
            </a:r>
            <a:endParaRPr lang="en-GB" sz="2000" b="1" dirty="0">
              <a:solidFill>
                <a:srgbClr val="FFFFFF"/>
              </a:solidFill>
              <a:ea typeface="Calibri"/>
              <a:cs typeface="Calibri"/>
            </a:endParaRPr>
          </a:p>
          <a:p>
            <a:pPr lvl="1" fontAlgn="base"/>
            <a:r>
              <a:rPr lang="en-GB" sz="2000" b="1" dirty="0">
                <a:solidFill>
                  <a:srgbClr val="FFFFFF"/>
                </a:solidFill>
              </a:rPr>
              <a:t>Research project gathering primary data</a:t>
            </a:r>
            <a:endParaRPr lang="en-GB" sz="2000" b="1" dirty="0">
              <a:solidFill>
                <a:srgbClr val="FFFFFF"/>
              </a:solidFill>
              <a:ea typeface="Calibri"/>
              <a:cs typeface="Calibri"/>
            </a:endParaRPr>
          </a:p>
          <a:p>
            <a:pPr lvl="1" fontAlgn="base"/>
            <a:r>
              <a:rPr lang="en-GB" sz="2000" b="1" dirty="0">
                <a:solidFill>
                  <a:srgbClr val="FFFFFF"/>
                </a:solidFill>
              </a:rPr>
              <a:t>Extended essay </a:t>
            </a:r>
            <a:endParaRPr lang="en-GB" sz="2000" b="1" dirty="0">
              <a:solidFill>
                <a:srgbClr val="FFFFFF"/>
              </a:solidFill>
              <a:ea typeface="Calibri"/>
              <a:cs typeface="Calibri"/>
            </a:endParaRPr>
          </a:p>
          <a:p>
            <a:pPr lvl="1" fontAlgn="base"/>
            <a:r>
              <a:rPr lang="en-GB" sz="2000" b="1" dirty="0">
                <a:solidFill>
                  <a:srgbClr val="FFFFFF"/>
                </a:solidFill>
              </a:rPr>
              <a:t>Creative task</a:t>
            </a:r>
            <a:endParaRPr lang="en-GB" sz="2000" b="1" dirty="0">
              <a:solidFill>
                <a:srgbClr val="FFFFFF"/>
              </a:solidFill>
              <a:ea typeface="Calibri"/>
              <a:cs typeface="Calibri"/>
            </a:endParaRPr>
          </a:p>
          <a:p>
            <a:pPr fontAlgn="base"/>
            <a:r>
              <a:rPr lang="en-GB" sz="2000" b="1" dirty="0">
                <a:solidFill>
                  <a:srgbClr val="FFFFFF"/>
                </a:solidFill>
              </a:rPr>
              <a:t>The key purpose of this process is to instil effective study habits from the 'off’, including reading around the subject. It will also begin to normalize study in your study periods.</a:t>
            </a:r>
          </a:p>
          <a:p>
            <a:pPr marL="0" indent="0">
              <a:buNone/>
            </a:pPr>
            <a:endParaRPr lang="en-GB" sz="2000" b="1" dirty="0">
              <a:solidFill>
                <a:srgbClr val="FFFFFF"/>
              </a:solidFill>
              <a:ea typeface="Calibri"/>
              <a:cs typeface="Calibri"/>
            </a:endParaRPr>
          </a:p>
          <a:p>
            <a:pPr marL="0" indent="0" fontAlgn="base">
              <a:buNone/>
            </a:pPr>
            <a:endParaRPr lang="en-GB" sz="1700" dirty="0">
              <a:solidFill>
                <a:srgbClr val="FFFFFF"/>
              </a:solidFill>
            </a:endParaRPr>
          </a:p>
          <a:p>
            <a:pPr marL="0" indent="0">
              <a:buNone/>
            </a:pPr>
            <a:endParaRPr lang="en-GB" sz="1700" dirty="0">
              <a:solidFill>
                <a:srgbClr val="FFFFFF"/>
              </a:solidFill>
            </a:endParaRPr>
          </a:p>
        </p:txBody>
      </p:sp>
    </p:spTree>
    <p:extLst>
      <p:ext uri="{BB962C8B-B14F-4D97-AF65-F5344CB8AC3E}">
        <p14:creationId xmlns:p14="http://schemas.microsoft.com/office/powerpoint/2010/main" val="2790724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loudMigratorVersion xmlns="e981f5ce-d699-42c8-bc6c-d9d2d69aacb8" xsi:nil="true"/>
    <_activity xmlns="e981f5ce-d699-42c8-bc6c-d9d2d69aacb8" xsi:nil="true"/>
    <UniqueSourceRef xmlns="e981f5ce-d699-42c8-bc6c-d9d2d69aacb8" xsi:nil="true"/>
    <FileHash xmlns="e981f5ce-d699-42c8-bc6c-d9d2d69aacb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36A398F0C9FAE4A984AA20A3D7000C1" ma:contentTypeVersion="21" ma:contentTypeDescription="Create a new document." ma:contentTypeScope="" ma:versionID="864d59d9b29c018c9bf932fb07d4bdfb">
  <xsd:schema xmlns:xsd="http://www.w3.org/2001/XMLSchema" xmlns:xs="http://www.w3.org/2001/XMLSchema" xmlns:p="http://schemas.microsoft.com/office/2006/metadata/properties" xmlns:ns3="e981f5ce-d699-42c8-bc6c-d9d2d69aacb8" xmlns:ns4="96f62706-826d-4194-bb65-a1b4c0101ace" targetNamespace="http://schemas.microsoft.com/office/2006/metadata/properties" ma:root="true" ma:fieldsID="bea4cdeaa50e2fc8216cbcc30d7cb841" ns3:_="" ns4:_="">
    <xsd:import namespace="e981f5ce-d699-42c8-bc6c-d9d2d69aacb8"/>
    <xsd:import namespace="96f62706-826d-4194-bb65-a1b4c0101ac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3:UniqueSourceRef" minOccurs="0"/>
                <xsd:element ref="ns3:FileHash" minOccurs="0"/>
                <xsd:element ref="ns3:CloudMigratorVersion" minOccurs="0"/>
                <xsd:element ref="ns3:MediaServiceLocation"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81f5ce-d699-42c8-bc6c-d9d2d69aac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UniqueSourceRef" ma:index="18" nillable="true" ma:displayName="UniqueSourceRef" ma:internalName="UniqueSourceRef">
      <xsd:simpleType>
        <xsd:restriction base="dms:Note">
          <xsd:maxLength value="255"/>
        </xsd:restriction>
      </xsd:simpleType>
    </xsd:element>
    <xsd:element name="FileHash" ma:index="19" nillable="true" ma:displayName="FileHash" ma:internalName="FileHash">
      <xsd:simpleType>
        <xsd:restriction base="dms:Note">
          <xsd:maxLength value="255"/>
        </xsd:restriction>
      </xsd:simpleType>
    </xsd:element>
    <xsd:element name="CloudMigratorVersion" ma:index="20" nillable="true" ma:displayName="CloudMigratorVersion" ma:internalName="CloudMigratorVersion">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Length (seconds)" ma:internalName="MediaLengthInSeconds" ma:readOnly="true">
      <xsd:simpleType>
        <xsd:restriction base="dms:Unknown"/>
      </xsd:simpleType>
    </xsd:element>
    <xsd:element name="_activity" ma:index="25" nillable="true" ma:displayName="_activity" ma:hidden="true" ma:internalName="_activity">
      <xsd:simpleType>
        <xsd:restriction base="dms:Note"/>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ystemTags" ma:index="27" nillable="true" ma:displayName="MediaServiceSystemTags" ma:hidden="true" ma:internalName="MediaServiceSystemTags" ma:readOnly="true">
      <xsd:simpleType>
        <xsd:restriction base="dms:Note"/>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6f62706-826d-4194-bb65-a1b4c0101ac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DDB52D-E892-4D43-8C7E-770B1D16D942}">
  <ds:schemaRefs>
    <ds:schemaRef ds:uri="http://schemas.microsoft.com/sharepoint/v3/contenttype/forms"/>
  </ds:schemaRefs>
</ds:datastoreItem>
</file>

<file path=customXml/itemProps2.xml><?xml version="1.0" encoding="utf-8"?>
<ds:datastoreItem xmlns:ds="http://schemas.openxmlformats.org/officeDocument/2006/customXml" ds:itemID="{47742455-15C9-4623-9288-DE689A630258}">
  <ds:schemaRefs>
    <ds:schemaRef ds:uri="http://schemas.microsoft.com/office/2006/documentManagement/types"/>
    <ds:schemaRef ds:uri="e981f5ce-d699-42c8-bc6c-d9d2d69aacb8"/>
    <ds:schemaRef ds:uri="http://schemas.openxmlformats.org/package/2006/metadata/core-properties"/>
    <ds:schemaRef ds:uri="96f62706-826d-4194-bb65-a1b4c0101ace"/>
    <ds:schemaRef ds:uri="http://purl.org/dc/elements/1.1/"/>
    <ds:schemaRef ds:uri="http://schemas.microsoft.com/office/infopath/2007/PartnerControls"/>
    <ds:schemaRef ds:uri="http://schemas.microsoft.com/office/2006/metadata/properties"/>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477C823F-F77C-4856-AFFA-37ED0664C9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81f5ce-d699-42c8-bc6c-d9d2d69aacb8"/>
    <ds:schemaRef ds:uri="96f62706-826d-4194-bb65-a1b4c0101a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291</TotalTime>
  <Words>346</Words>
  <Application>Microsoft Office PowerPoint</Application>
  <PresentationFormat>Widescreen</PresentationFormat>
  <Paragraphs>28</Paragraphs>
  <Slides>5</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200 minutes</vt:lpstr>
      <vt:lpstr>Scouse baby</vt:lpstr>
      <vt:lpstr>What is the ‘200 minutes’ project?</vt:lpstr>
      <vt:lpstr>How does it work?</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 minutes</dc:title>
  <dc:creator>A. Cox</dc:creator>
  <cp:lastModifiedBy>Miss L Robinson</cp:lastModifiedBy>
  <cp:revision>51</cp:revision>
  <dcterms:created xsi:type="dcterms:W3CDTF">2025-05-14T12:57:32Z</dcterms:created>
  <dcterms:modified xsi:type="dcterms:W3CDTF">2025-09-09T15:31:02Z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0x010100E36A398F0C9FAE4A984AA20A3D7000C1</vt:lpwstr>
  </property>
</Properties>
</file>