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(MS) Bold" panose="020B0604020202020204" charset="0"/>
      <p:regular r:id="rId15"/>
    </p:embeddedFont>
    <p:embeddedFont>
      <p:font typeface="Canva Sans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313" y="7313912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0" y="0"/>
                </a:moveTo>
                <a:lnTo>
                  <a:pt x="18822626" y="0"/>
                </a:lnTo>
                <a:lnTo>
                  <a:pt x="18822626" y="3148512"/>
                </a:lnTo>
                <a:lnTo>
                  <a:pt x="0" y="3148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67313" y="-136567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18822626" y="3148512"/>
                </a:moveTo>
                <a:lnTo>
                  <a:pt x="0" y="3148512"/>
                </a:lnTo>
                <a:lnTo>
                  <a:pt x="0" y="0"/>
                </a:lnTo>
                <a:lnTo>
                  <a:pt x="18822626" y="0"/>
                </a:lnTo>
                <a:lnTo>
                  <a:pt x="18822626" y="31485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90444" y="2779896"/>
            <a:ext cx="14730076" cy="211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7"/>
              </a:lnSpc>
            </a:pPr>
            <a:r>
              <a:rPr lang="en-US" sz="10998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AI- Use in Assessments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313" y="8055276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0" y="0"/>
                </a:moveTo>
                <a:lnTo>
                  <a:pt x="18822626" y="0"/>
                </a:lnTo>
                <a:lnTo>
                  <a:pt x="18822626" y="3148512"/>
                </a:lnTo>
                <a:lnTo>
                  <a:pt x="0" y="3148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67313" y="-955970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18822626" y="3148512"/>
                </a:moveTo>
                <a:lnTo>
                  <a:pt x="0" y="3148512"/>
                </a:lnTo>
                <a:lnTo>
                  <a:pt x="0" y="0"/>
                </a:lnTo>
                <a:lnTo>
                  <a:pt x="18822626" y="0"/>
                </a:lnTo>
                <a:lnTo>
                  <a:pt x="18822626" y="31485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4788" y="2802284"/>
            <a:ext cx="2844019" cy="3222540"/>
          </a:xfrm>
          <a:custGeom>
            <a:avLst/>
            <a:gdLst/>
            <a:ahLst/>
            <a:cxnLst/>
            <a:rect l="l" t="t" r="r" b="b"/>
            <a:pathLst>
              <a:path w="2844019" h="3222540">
                <a:moveTo>
                  <a:pt x="0" y="0"/>
                </a:moveTo>
                <a:lnTo>
                  <a:pt x="2844020" y="0"/>
                </a:lnTo>
                <a:lnTo>
                  <a:pt x="2844020" y="3222540"/>
                </a:lnTo>
                <a:lnTo>
                  <a:pt x="0" y="32225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6217156"/>
            <a:ext cx="2010108" cy="2211814"/>
          </a:xfrm>
          <a:custGeom>
            <a:avLst/>
            <a:gdLst/>
            <a:ahLst/>
            <a:cxnLst/>
            <a:rect l="l" t="t" r="r" b="b"/>
            <a:pathLst>
              <a:path w="2010108" h="2211814">
                <a:moveTo>
                  <a:pt x="0" y="0"/>
                </a:moveTo>
                <a:lnTo>
                  <a:pt x="2010108" y="0"/>
                </a:lnTo>
                <a:lnTo>
                  <a:pt x="2010108" y="2211813"/>
                </a:lnTo>
                <a:lnTo>
                  <a:pt x="0" y="22118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700837" y="303961"/>
            <a:ext cx="4886325" cy="149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is AI?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7075" y="2030617"/>
            <a:ext cx="13710925" cy="228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 functions like a computer that possess the ability to think. </a:t>
            </a: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 tools such as Snapchat and ChatGPT can generate text, create art and compose music.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18768" y="4585652"/>
            <a:ext cx="13120825" cy="154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These functions do this by learning from data that is sourced from the internet.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77075" y="6533189"/>
            <a:ext cx="13710925" cy="154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However be cautious as it also has the potential to fabricate information and exhibit bias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313" y="8055276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0" y="0"/>
                </a:moveTo>
                <a:lnTo>
                  <a:pt x="18822626" y="0"/>
                </a:lnTo>
                <a:lnTo>
                  <a:pt x="18822626" y="3148512"/>
                </a:lnTo>
                <a:lnTo>
                  <a:pt x="0" y="3148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67313" y="-955970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18822626" y="3148512"/>
                </a:moveTo>
                <a:lnTo>
                  <a:pt x="0" y="3148512"/>
                </a:lnTo>
                <a:lnTo>
                  <a:pt x="0" y="0"/>
                </a:lnTo>
                <a:lnTo>
                  <a:pt x="18822626" y="0"/>
                </a:lnTo>
                <a:lnTo>
                  <a:pt x="18822626" y="31485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04752" y="2750748"/>
            <a:ext cx="6055454" cy="6145032"/>
          </a:xfrm>
          <a:custGeom>
            <a:avLst/>
            <a:gdLst/>
            <a:ahLst/>
            <a:cxnLst/>
            <a:rect l="l" t="t" r="r" b="b"/>
            <a:pathLst>
              <a:path w="6055454" h="6145032">
                <a:moveTo>
                  <a:pt x="0" y="0"/>
                </a:moveTo>
                <a:lnTo>
                  <a:pt x="6055454" y="0"/>
                </a:lnTo>
                <a:lnTo>
                  <a:pt x="6055454" y="6145031"/>
                </a:lnTo>
                <a:lnTo>
                  <a:pt x="0" y="61450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24787" y="1019821"/>
            <a:ext cx="16665625" cy="149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can AI be misused in Assessments?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05900" y="3422501"/>
            <a:ext cx="9732548" cy="2289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4"/>
              </a:lnSpc>
            </a:pPr>
            <a:r>
              <a:rPr lang="en-US" sz="421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If you use AI in an assessment and don’t reference it correctly and make it out as your own work this is classed as misuse.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313" y="7997138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0" y="0"/>
                </a:moveTo>
                <a:lnTo>
                  <a:pt x="18822626" y="0"/>
                </a:lnTo>
                <a:lnTo>
                  <a:pt x="18822626" y="3148512"/>
                </a:lnTo>
                <a:lnTo>
                  <a:pt x="0" y="3148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67313" y="-955970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18822626" y="3148512"/>
                </a:moveTo>
                <a:lnTo>
                  <a:pt x="0" y="3148512"/>
                </a:lnTo>
                <a:lnTo>
                  <a:pt x="0" y="0"/>
                </a:lnTo>
                <a:lnTo>
                  <a:pt x="18822626" y="0"/>
                </a:lnTo>
                <a:lnTo>
                  <a:pt x="18822626" y="31485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6105" y="3177105"/>
            <a:ext cx="1522271" cy="1508432"/>
          </a:xfrm>
          <a:custGeom>
            <a:avLst/>
            <a:gdLst/>
            <a:ahLst/>
            <a:cxnLst/>
            <a:rect l="l" t="t" r="r" b="b"/>
            <a:pathLst>
              <a:path w="1522271" h="1508432">
                <a:moveTo>
                  <a:pt x="0" y="0"/>
                </a:moveTo>
                <a:lnTo>
                  <a:pt x="1522272" y="0"/>
                </a:lnTo>
                <a:lnTo>
                  <a:pt x="1522272" y="1508432"/>
                </a:lnTo>
                <a:lnTo>
                  <a:pt x="0" y="1508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0649" y="5336556"/>
            <a:ext cx="1519284" cy="1582588"/>
          </a:xfrm>
          <a:custGeom>
            <a:avLst/>
            <a:gdLst/>
            <a:ahLst/>
            <a:cxnLst/>
            <a:rect l="l" t="t" r="r" b="b"/>
            <a:pathLst>
              <a:path w="1519284" h="1582588">
                <a:moveTo>
                  <a:pt x="0" y="0"/>
                </a:moveTo>
                <a:lnTo>
                  <a:pt x="1519285" y="0"/>
                </a:lnTo>
                <a:lnTo>
                  <a:pt x="1519285" y="1582588"/>
                </a:lnTo>
                <a:lnTo>
                  <a:pt x="0" y="158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0859" y="7566844"/>
            <a:ext cx="1539075" cy="1564678"/>
          </a:xfrm>
          <a:custGeom>
            <a:avLst/>
            <a:gdLst/>
            <a:ahLst/>
            <a:cxnLst/>
            <a:rect l="l" t="t" r="r" b="b"/>
            <a:pathLst>
              <a:path w="1539075" h="1564678">
                <a:moveTo>
                  <a:pt x="0" y="0"/>
                </a:moveTo>
                <a:lnTo>
                  <a:pt x="1539075" y="0"/>
                </a:lnTo>
                <a:lnTo>
                  <a:pt x="1539075" y="1564678"/>
                </a:lnTo>
                <a:lnTo>
                  <a:pt x="0" y="15646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56105" y="1748354"/>
            <a:ext cx="17489388" cy="142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do you make sure you don’t misuse AI?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70011" y="3278894"/>
            <a:ext cx="3799284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Know the rules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41347" y="5753755"/>
            <a:ext cx="10901357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Reference Reference Reference!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00569" y="7746384"/>
            <a:ext cx="12200460" cy="17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If using AI don’t declare that it’s all your own work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313" y="7889112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0" y="0"/>
                </a:moveTo>
                <a:lnTo>
                  <a:pt x="18822626" y="0"/>
                </a:lnTo>
                <a:lnTo>
                  <a:pt x="18822626" y="3148512"/>
                </a:lnTo>
                <a:lnTo>
                  <a:pt x="0" y="3148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67313" y="-955970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18822626" y="3148512"/>
                </a:moveTo>
                <a:lnTo>
                  <a:pt x="0" y="3148512"/>
                </a:lnTo>
                <a:lnTo>
                  <a:pt x="0" y="0"/>
                </a:lnTo>
                <a:lnTo>
                  <a:pt x="18822626" y="0"/>
                </a:lnTo>
                <a:lnTo>
                  <a:pt x="18822626" y="31485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49182" y="1028700"/>
            <a:ext cx="1703672" cy="1688185"/>
          </a:xfrm>
          <a:custGeom>
            <a:avLst/>
            <a:gdLst/>
            <a:ahLst/>
            <a:cxnLst/>
            <a:rect l="l" t="t" r="r" b="b"/>
            <a:pathLst>
              <a:path w="1703672" h="1688185">
                <a:moveTo>
                  <a:pt x="0" y="0"/>
                </a:moveTo>
                <a:lnTo>
                  <a:pt x="1703673" y="0"/>
                </a:lnTo>
                <a:lnTo>
                  <a:pt x="1703673" y="1688185"/>
                </a:lnTo>
                <a:lnTo>
                  <a:pt x="0" y="1688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948327" y="860920"/>
            <a:ext cx="6173837" cy="149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Know the rules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554960"/>
            <a:ext cx="18076518" cy="440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5" lvl="1" indent="-442598" algn="ctr">
              <a:lnSpc>
                <a:spcPts val="5740"/>
              </a:lnSpc>
              <a:buFont typeface="Arial"/>
              <a:buChar char="•"/>
            </a:pPr>
            <a:r>
              <a:rPr lang="en-US" sz="41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You are not allowed to use AI tools when you’re in an exam</a:t>
            </a:r>
          </a:p>
          <a:p>
            <a:pPr marL="885195" lvl="1" indent="-442598" algn="ctr">
              <a:lnSpc>
                <a:spcPts val="5740"/>
              </a:lnSpc>
              <a:buFont typeface="Arial"/>
              <a:buChar char="•"/>
            </a:pPr>
            <a:r>
              <a:rPr lang="en-US" sz="41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Your teachers will tell you if your allowed to use AI tools when doing your coursework- the rules depend on your qualification</a:t>
            </a:r>
          </a:p>
          <a:p>
            <a:pPr marL="885195" lvl="1" indent="-442598" algn="ctr">
              <a:lnSpc>
                <a:spcPts val="5740"/>
              </a:lnSpc>
              <a:buFont typeface="Arial"/>
              <a:buChar char="•"/>
            </a:pPr>
            <a:r>
              <a:rPr lang="en-US" sz="41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Even if your allowed to use AI tools you cant get marks for content just produced by AI</a:t>
            </a:r>
          </a:p>
          <a:p>
            <a:pPr marL="885195" lvl="1" indent="-442598" algn="ctr">
              <a:lnSpc>
                <a:spcPts val="5740"/>
              </a:lnSpc>
              <a:buFont typeface="Arial"/>
              <a:buChar char="•"/>
            </a:pPr>
            <a:r>
              <a:rPr lang="en-US" sz="41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marks will come from showing your own work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313" y="8055276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0" y="0"/>
                </a:moveTo>
                <a:lnTo>
                  <a:pt x="18822626" y="0"/>
                </a:lnTo>
                <a:lnTo>
                  <a:pt x="18822626" y="3148512"/>
                </a:lnTo>
                <a:lnTo>
                  <a:pt x="0" y="3148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67313" y="-955970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18822626" y="3148512"/>
                </a:moveTo>
                <a:lnTo>
                  <a:pt x="0" y="3148512"/>
                </a:lnTo>
                <a:lnTo>
                  <a:pt x="0" y="0"/>
                </a:lnTo>
                <a:lnTo>
                  <a:pt x="18822626" y="0"/>
                </a:lnTo>
                <a:lnTo>
                  <a:pt x="18822626" y="31485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59866" y="925646"/>
            <a:ext cx="1950349" cy="2031613"/>
          </a:xfrm>
          <a:custGeom>
            <a:avLst/>
            <a:gdLst/>
            <a:ahLst/>
            <a:cxnLst/>
            <a:rect l="l" t="t" r="r" b="b"/>
            <a:pathLst>
              <a:path w="1950349" h="2031613">
                <a:moveTo>
                  <a:pt x="0" y="0"/>
                </a:moveTo>
                <a:lnTo>
                  <a:pt x="1950348" y="0"/>
                </a:lnTo>
                <a:lnTo>
                  <a:pt x="1950348" y="2031613"/>
                </a:lnTo>
                <a:lnTo>
                  <a:pt x="0" y="2031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054517" y="1072455"/>
            <a:ext cx="581039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2528" y="3392290"/>
            <a:ext cx="17554426" cy="79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If you are allowed to use AI tools you must reference them clearly in your work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910" y="4585652"/>
            <a:ext cx="16544181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ctr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Name the AI tool that you used </a:t>
            </a:r>
          </a:p>
          <a:p>
            <a:pPr marL="906780" lvl="1" indent="-453390" algn="ctr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Add the date you generated the content </a:t>
            </a:r>
          </a:p>
          <a:p>
            <a:pPr marL="906780" lvl="1" indent="-453390" algn="ctr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Explain how you used it </a:t>
            </a:r>
          </a:p>
          <a:p>
            <a:pPr marL="906780" lvl="1" indent="-453390" algn="ctr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Save a screenshot of the questions you asked and the answers you got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313" y="8055276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0" y="0"/>
                </a:moveTo>
                <a:lnTo>
                  <a:pt x="18822626" y="0"/>
                </a:lnTo>
                <a:lnTo>
                  <a:pt x="18822626" y="3148512"/>
                </a:lnTo>
                <a:lnTo>
                  <a:pt x="0" y="3148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67313" y="-955970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18822626" y="3148512"/>
                </a:moveTo>
                <a:lnTo>
                  <a:pt x="0" y="3148512"/>
                </a:lnTo>
                <a:lnTo>
                  <a:pt x="0" y="0"/>
                </a:lnTo>
                <a:lnTo>
                  <a:pt x="18822626" y="0"/>
                </a:lnTo>
                <a:lnTo>
                  <a:pt x="18822626" y="31485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32218" y="627864"/>
            <a:ext cx="1539075" cy="1564678"/>
          </a:xfrm>
          <a:custGeom>
            <a:avLst/>
            <a:gdLst/>
            <a:ahLst/>
            <a:cxnLst/>
            <a:rect l="l" t="t" r="r" b="b"/>
            <a:pathLst>
              <a:path w="1539075" h="1564678">
                <a:moveTo>
                  <a:pt x="0" y="0"/>
                </a:moveTo>
                <a:lnTo>
                  <a:pt x="1539074" y="0"/>
                </a:lnTo>
                <a:lnTo>
                  <a:pt x="1539074" y="1564678"/>
                </a:lnTo>
                <a:lnTo>
                  <a:pt x="0" y="1564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902848" y="906338"/>
            <a:ext cx="8137922" cy="101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Declare it’s all your own work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211019"/>
            <a:ext cx="18288000" cy="451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5" lvl="1" indent="-453392" algn="ctr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When you hand in your assessment you must sign the declaration form- your teachers will give you this </a:t>
            </a:r>
          </a:p>
          <a:p>
            <a:pPr marL="906785" lvl="1" indent="-453392" algn="ctr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Anything without a reference must be all your own work </a:t>
            </a:r>
          </a:p>
          <a:p>
            <a:pPr marL="906785" lvl="1" indent="-453392" algn="ctr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If you have used any AI tool , don’t sign the declaration form until your sure you have added all the references. </a:t>
            </a:r>
          </a:p>
          <a:p>
            <a:pPr marL="906785" lvl="1" indent="-453392" algn="ctr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References need to be added for each time you have used an AI tool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313" y="7684044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0" y="0"/>
                </a:moveTo>
                <a:lnTo>
                  <a:pt x="18822626" y="0"/>
                </a:lnTo>
                <a:lnTo>
                  <a:pt x="18822626" y="3148512"/>
                </a:lnTo>
                <a:lnTo>
                  <a:pt x="0" y="3148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67313" y="-955970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18822626" y="3148512"/>
                </a:moveTo>
                <a:lnTo>
                  <a:pt x="0" y="3148512"/>
                </a:lnTo>
                <a:lnTo>
                  <a:pt x="0" y="0"/>
                </a:lnTo>
                <a:lnTo>
                  <a:pt x="18822626" y="0"/>
                </a:lnTo>
                <a:lnTo>
                  <a:pt x="18822626" y="31485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41046" y="6334578"/>
            <a:ext cx="3004937" cy="2923722"/>
          </a:xfrm>
          <a:custGeom>
            <a:avLst/>
            <a:gdLst/>
            <a:ahLst/>
            <a:cxnLst/>
            <a:rect l="l" t="t" r="r" b="b"/>
            <a:pathLst>
              <a:path w="3004937" h="2923722">
                <a:moveTo>
                  <a:pt x="0" y="0"/>
                </a:moveTo>
                <a:lnTo>
                  <a:pt x="3004937" y="0"/>
                </a:lnTo>
                <a:lnTo>
                  <a:pt x="3004937" y="2923722"/>
                </a:lnTo>
                <a:lnTo>
                  <a:pt x="0" y="29237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28562" y="581751"/>
            <a:ext cx="11895534" cy="149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happens if I misuse AI?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198927"/>
            <a:ext cx="18288000" cy="451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5" lvl="1" indent="-453392" algn="ctr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If you misuse AI , you could lose the marks for that assessment. </a:t>
            </a:r>
          </a:p>
          <a:p>
            <a:pPr marL="906785" lvl="1" indent="-453392" algn="ctr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exams officer will have to make a malpractice submission to the exam board </a:t>
            </a:r>
          </a:p>
          <a:p>
            <a:pPr marL="906785" lvl="1" indent="-453392" algn="ctr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exam board could disqualify you from the subject so you wont receive a grade for that subject</a:t>
            </a:r>
          </a:p>
          <a:p>
            <a:pPr algn="ctr">
              <a:lnSpc>
                <a:spcPts val="5880"/>
              </a:lnSpc>
            </a:pPr>
            <a:endParaRPr lang="en-US" sz="4200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49209" y="6359447"/>
            <a:ext cx="6754564" cy="1747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DON’T RISK 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313" y="8055276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0" y="0"/>
                </a:moveTo>
                <a:lnTo>
                  <a:pt x="18822626" y="0"/>
                </a:lnTo>
                <a:lnTo>
                  <a:pt x="18822626" y="3148512"/>
                </a:lnTo>
                <a:lnTo>
                  <a:pt x="0" y="3148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67313" y="-955970"/>
            <a:ext cx="18822626" cy="3148512"/>
          </a:xfrm>
          <a:custGeom>
            <a:avLst/>
            <a:gdLst/>
            <a:ahLst/>
            <a:cxnLst/>
            <a:rect l="l" t="t" r="r" b="b"/>
            <a:pathLst>
              <a:path w="18822626" h="3148512">
                <a:moveTo>
                  <a:pt x="18822626" y="3148512"/>
                </a:moveTo>
                <a:lnTo>
                  <a:pt x="0" y="3148512"/>
                </a:lnTo>
                <a:lnTo>
                  <a:pt x="0" y="0"/>
                </a:lnTo>
                <a:lnTo>
                  <a:pt x="18822626" y="0"/>
                </a:lnTo>
                <a:lnTo>
                  <a:pt x="18822626" y="31485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549000" y="2385789"/>
            <a:ext cx="10205145" cy="5276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Remember </a:t>
            </a:r>
          </a:p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Misusing AI is cheating!</a:t>
            </a:r>
          </a:p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Know the rules </a:t>
            </a:r>
          </a:p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If your unsure speak with your teachers</a:t>
            </a:r>
          </a:p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Reference clearly</a:t>
            </a:r>
          </a:p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Double check your work </a:t>
            </a:r>
          </a:p>
        </p:txBody>
      </p:sp>
      <p:sp>
        <p:nvSpPr>
          <p:cNvPr id="5" name="Freeform 5"/>
          <p:cNvSpPr/>
          <p:nvPr/>
        </p:nvSpPr>
        <p:spPr>
          <a:xfrm>
            <a:off x="838076" y="2192542"/>
            <a:ext cx="6128382" cy="6189492"/>
          </a:xfrm>
          <a:custGeom>
            <a:avLst/>
            <a:gdLst/>
            <a:ahLst/>
            <a:cxnLst/>
            <a:rect l="l" t="t" r="r" b="b"/>
            <a:pathLst>
              <a:path w="6128382" h="6189492">
                <a:moveTo>
                  <a:pt x="0" y="0"/>
                </a:moveTo>
                <a:lnTo>
                  <a:pt x="6128383" y="0"/>
                </a:lnTo>
                <a:lnTo>
                  <a:pt x="6128383" y="6189492"/>
                </a:lnTo>
                <a:lnTo>
                  <a:pt x="0" y="61894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Custom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Canva Sans Bold</vt:lpstr>
      <vt:lpstr>Arial</vt:lpstr>
      <vt:lpstr>Calibri</vt:lpstr>
      <vt:lpstr>Calibri (MS)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 Use in Assessments</dc:title>
  <dc:creator>Miss A Roberts</dc:creator>
  <cp:lastModifiedBy>Miss A Roberts</cp:lastModifiedBy>
  <cp:revision>1</cp:revision>
  <dcterms:created xsi:type="dcterms:W3CDTF">2006-08-16T00:00:00Z</dcterms:created>
  <dcterms:modified xsi:type="dcterms:W3CDTF">2025-07-03T11:36:21Z</dcterms:modified>
  <dc:identifier>DAGsGnL5tXo</dc:identifier>
</cp:coreProperties>
</file>