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300" d="100"/>
          <a:sy n="300" d="100"/>
        </p:scale>
        <p:origin x="-2674" y="-1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508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62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65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867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971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814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30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791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4939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00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507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0CA40-ED7B-4385-9959-3B6EDF9EF397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E500E-2EDE-4483-A3BC-0A6A59D78F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9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Straight Connector 415"/>
          <p:cNvSpPr/>
          <p:nvPr/>
        </p:nvSpPr>
        <p:spPr>
          <a:xfrm flipH="1">
            <a:off x="4679652" y="8327412"/>
            <a:ext cx="4604" cy="363057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53" name="Speech Bubble: Rectangle with Corners Rounded 73"/>
          <p:cNvSpPr/>
          <p:nvPr/>
        </p:nvSpPr>
        <p:spPr>
          <a:xfrm>
            <a:off x="4662033" y="9495790"/>
            <a:ext cx="671659" cy="2916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200"/>
                </a:moveTo>
                <a:cubicBezTo>
                  <a:pt x="0" y="1433"/>
                  <a:pt x="622" y="0"/>
                  <a:pt x="1390" y="0"/>
                </a:cubicBezTo>
                <a:lnTo>
                  <a:pt x="20210" y="0"/>
                </a:lnTo>
                <a:cubicBezTo>
                  <a:pt x="20978" y="0"/>
                  <a:pt x="21600" y="1433"/>
                  <a:pt x="21600" y="3200"/>
                </a:cubicBezTo>
                <a:lnTo>
                  <a:pt x="21600" y="16000"/>
                </a:lnTo>
                <a:cubicBezTo>
                  <a:pt x="21600" y="17767"/>
                  <a:pt x="20978" y="19200"/>
                  <a:pt x="20210" y="19200"/>
                </a:cubicBezTo>
                <a:lnTo>
                  <a:pt x="9000" y="19200"/>
                </a:lnTo>
                <a:lnTo>
                  <a:pt x="6300" y="21600"/>
                </a:lnTo>
                <a:lnTo>
                  <a:pt x="3600" y="19200"/>
                </a:lnTo>
                <a:lnTo>
                  <a:pt x="1390" y="19200"/>
                </a:lnTo>
                <a:cubicBezTo>
                  <a:pt x="622" y="19200"/>
                  <a:pt x="0" y="17767"/>
                  <a:pt x="0" y="16000"/>
                </a:cubicBezTo>
                <a:lnTo>
                  <a:pt x="0" y="11200"/>
                </a:lnTo>
                <a:close/>
              </a:path>
            </a:pathLst>
          </a:custGeom>
          <a:gradFill>
            <a:gsLst>
              <a:gs pos="0">
                <a:srgbClr val="9A9A9A"/>
              </a:gs>
              <a:gs pos="50000">
                <a:srgbClr val="8D8D8D"/>
              </a:gs>
              <a:gs pos="100000">
                <a:srgbClr val="787878"/>
              </a:gs>
            </a:gsLst>
            <a:lin ang="5400000"/>
          </a:gradFill>
          <a:ln w="6350">
            <a:solidFill>
              <a:srgbClr val="000000"/>
            </a:solidFill>
            <a:miter/>
          </a:ln>
        </p:spPr>
        <p:txBody>
          <a:bodyPr lIns="45718" tIns="45718" rIns="45718" bIns="45718" anchor="ctr"/>
          <a:lstStyle/>
          <a:p>
            <a:pPr algn="ctr">
              <a:defRPr sz="1000"/>
            </a:pPr>
            <a:endParaRPr sz="1000" dirty="0"/>
          </a:p>
        </p:txBody>
      </p:sp>
      <p:sp>
        <p:nvSpPr>
          <p:cNvPr id="654" name="Rectangle 399"/>
          <p:cNvSpPr/>
          <p:nvPr/>
        </p:nvSpPr>
        <p:spPr>
          <a:xfrm>
            <a:off x="702049" y="1139612"/>
            <a:ext cx="5462188" cy="9906001"/>
          </a:xfrm>
          <a:prstGeom prst="rect">
            <a:avLst/>
          </a:prstGeom>
          <a:solidFill>
            <a:srgbClr val="144856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grpSp>
        <p:nvGrpSpPr>
          <p:cNvPr id="657" name="Rectangle 3"/>
          <p:cNvGrpSpPr/>
          <p:nvPr/>
        </p:nvGrpSpPr>
        <p:grpSpPr>
          <a:xfrm>
            <a:off x="803167" y="1339232"/>
            <a:ext cx="5259953" cy="9577263"/>
            <a:chOff x="-2" y="-1"/>
            <a:chExt cx="5259951" cy="9577261"/>
          </a:xfrm>
        </p:grpSpPr>
        <p:sp>
          <p:nvSpPr>
            <p:cNvPr id="655" name="Rectangle"/>
            <p:cNvSpPr/>
            <p:nvPr/>
          </p:nvSpPr>
          <p:spPr>
            <a:xfrm>
              <a:off x="-2" y="-1"/>
              <a:ext cx="5259951" cy="9577261"/>
            </a:xfrm>
            <a:prstGeom prst="rect">
              <a:avLst/>
            </a:prstGeom>
            <a:solidFill>
              <a:srgbClr val="FFFFFF"/>
            </a:solidFill>
            <a:ln w="19050" cap="flat">
              <a:solidFill>
                <a:srgbClr val="404040"/>
              </a:solidFill>
              <a:prstDash val="solid"/>
              <a:miter lim="8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 sz="400">
                  <a:solidFill>
                    <a:srgbClr val="FFFFFF"/>
                  </a:solidFill>
                </a:defRPr>
              </a:pPr>
              <a:endParaRPr sz="400" dirty="0"/>
            </a:p>
          </p:txBody>
        </p:sp>
        <p:sp>
          <p:nvSpPr>
            <p:cNvPr id="656" name="Identifying and understanding customer needs"/>
            <p:cNvSpPr txBox="1"/>
            <p:nvPr/>
          </p:nvSpPr>
          <p:spPr>
            <a:xfrm>
              <a:off x="55244" y="4711685"/>
              <a:ext cx="5149460" cy="153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 sz="400">
                  <a:solidFill>
                    <a:srgbClr val="FFFFFF"/>
                  </a:solidFill>
                </a:defRPr>
              </a:lvl1pPr>
            </a:lstStyle>
            <a:p>
              <a:r>
                <a:rPr dirty="0"/>
                <a:t>Identifying and understanding customer needs</a:t>
              </a:r>
            </a:p>
          </p:txBody>
        </p:sp>
      </p:grpSp>
      <p:sp>
        <p:nvSpPr>
          <p:cNvPr id="658" name="Block Arc 14"/>
          <p:cNvSpPr/>
          <p:nvPr/>
        </p:nvSpPr>
        <p:spPr>
          <a:xfrm rot="16200000">
            <a:off x="753754" y="9098381"/>
            <a:ext cx="1561527" cy="6488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18"/>
                </a:moveTo>
                <a:cubicBezTo>
                  <a:pt x="0" y="9141"/>
                  <a:pt x="4835" y="0"/>
                  <a:pt x="10800" y="0"/>
                </a:cubicBezTo>
                <a:cubicBezTo>
                  <a:pt x="16765" y="0"/>
                  <a:pt x="21600" y="9141"/>
                  <a:pt x="21600" y="20418"/>
                </a:cubicBezTo>
                <a:cubicBezTo>
                  <a:pt x="21600" y="20812"/>
                  <a:pt x="21594" y="21206"/>
                  <a:pt x="21582" y="21600"/>
                </a:cubicBezTo>
                <a:lnTo>
                  <a:pt x="16796" y="21031"/>
                </a:lnTo>
                <a:cubicBezTo>
                  <a:pt x="17041" y="16132"/>
                  <a:pt x="14556" y="11866"/>
                  <a:pt x="11244" y="11503"/>
                </a:cubicBezTo>
                <a:cubicBezTo>
                  <a:pt x="7933" y="11140"/>
                  <a:pt x="5050" y="14817"/>
                  <a:pt x="4804" y="19717"/>
                </a:cubicBezTo>
                <a:cubicBezTo>
                  <a:pt x="4793" y="19935"/>
                  <a:pt x="4788" y="20155"/>
                  <a:pt x="4788" y="20374"/>
                </a:cubicBezTo>
                <a:close/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/>
            </a:pPr>
            <a:endParaRPr sz="1000" dirty="0"/>
          </a:p>
        </p:txBody>
      </p:sp>
      <p:sp>
        <p:nvSpPr>
          <p:cNvPr id="659" name="Rectangle 113"/>
          <p:cNvSpPr/>
          <p:nvPr/>
        </p:nvSpPr>
        <p:spPr>
          <a:xfrm>
            <a:off x="1796864" y="9859571"/>
            <a:ext cx="3692460" cy="342963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60" name="Block Arc 131"/>
          <p:cNvSpPr/>
          <p:nvPr/>
        </p:nvSpPr>
        <p:spPr>
          <a:xfrm rot="5400000" flipH="1">
            <a:off x="4630688" y="7868694"/>
            <a:ext cx="1599157" cy="653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93"/>
                </a:moveTo>
                <a:cubicBezTo>
                  <a:pt x="0" y="9668"/>
                  <a:pt x="4835" y="0"/>
                  <a:pt x="10800" y="0"/>
                </a:cubicBezTo>
                <a:cubicBezTo>
                  <a:pt x="16765" y="0"/>
                  <a:pt x="21600" y="9668"/>
                  <a:pt x="21600" y="21593"/>
                </a:cubicBezTo>
                <a:lnTo>
                  <a:pt x="16724" y="21600"/>
                </a:lnTo>
                <a:cubicBezTo>
                  <a:pt x="16724" y="16269"/>
                  <a:pt x="14072" y="11947"/>
                  <a:pt x="10800" y="11947"/>
                </a:cubicBezTo>
                <a:cubicBezTo>
                  <a:pt x="7528" y="11947"/>
                  <a:pt x="4876" y="16269"/>
                  <a:pt x="4876" y="21600"/>
                </a:cubicBezTo>
                <a:close/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/>
            </a:pPr>
            <a:endParaRPr sz="1000" dirty="0"/>
          </a:p>
        </p:txBody>
      </p:sp>
      <p:sp>
        <p:nvSpPr>
          <p:cNvPr id="661" name="Rectangle 132"/>
          <p:cNvSpPr/>
          <p:nvPr/>
        </p:nvSpPr>
        <p:spPr>
          <a:xfrm>
            <a:off x="1782925" y="8641006"/>
            <a:ext cx="3337162" cy="349203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62" name="Rectangle 134"/>
          <p:cNvSpPr/>
          <p:nvPr/>
        </p:nvSpPr>
        <p:spPr>
          <a:xfrm>
            <a:off x="1841218" y="7393699"/>
            <a:ext cx="3280388" cy="367806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63" name="Block Arc 135"/>
          <p:cNvSpPr/>
          <p:nvPr/>
        </p:nvSpPr>
        <p:spPr>
          <a:xfrm rot="16200000">
            <a:off x="793505" y="6631583"/>
            <a:ext cx="1572987" cy="686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7" h="20678" extrusionOk="0">
                <a:moveTo>
                  <a:pt x="51" y="20678"/>
                </a:moveTo>
                <a:cubicBezTo>
                  <a:pt x="-516" y="10322"/>
                  <a:pt x="3718" y="1105"/>
                  <a:pt x="9508" y="91"/>
                </a:cubicBezTo>
                <a:cubicBezTo>
                  <a:pt x="15298" y="-922"/>
                  <a:pt x="20451" y="6652"/>
                  <a:pt x="21017" y="17008"/>
                </a:cubicBezTo>
                <a:cubicBezTo>
                  <a:pt x="21084" y="18220"/>
                  <a:pt x="21084" y="19440"/>
                  <a:pt x="21019" y="20652"/>
                </a:cubicBezTo>
                <a:lnTo>
                  <a:pt x="16244" y="19828"/>
                </a:lnTo>
                <a:cubicBezTo>
                  <a:pt x="16631" y="15390"/>
                  <a:pt x="14388" y="11350"/>
                  <a:pt x="11234" y="10806"/>
                </a:cubicBezTo>
                <a:cubicBezTo>
                  <a:pt x="8080" y="10261"/>
                  <a:pt x="5210" y="13419"/>
                  <a:pt x="4824" y="17858"/>
                </a:cubicBezTo>
                <a:cubicBezTo>
                  <a:pt x="4766" y="18517"/>
                  <a:pt x="4767" y="19183"/>
                  <a:pt x="4825" y="19842"/>
                </a:cubicBezTo>
                <a:close/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/>
            </a:pPr>
            <a:endParaRPr sz="1000" dirty="0"/>
          </a:p>
        </p:txBody>
      </p:sp>
      <p:sp>
        <p:nvSpPr>
          <p:cNvPr id="664" name="Block Arc 139"/>
          <p:cNvSpPr/>
          <p:nvPr/>
        </p:nvSpPr>
        <p:spPr>
          <a:xfrm rot="5400000" flipH="1">
            <a:off x="4583834" y="5440262"/>
            <a:ext cx="1575404" cy="642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93"/>
                </a:moveTo>
                <a:cubicBezTo>
                  <a:pt x="0" y="9668"/>
                  <a:pt x="4835" y="0"/>
                  <a:pt x="10800" y="0"/>
                </a:cubicBezTo>
                <a:cubicBezTo>
                  <a:pt x="16765" y="0"/>
                  <a:pt x="21600" y="9668"/>
                  <a:pt x="21600" y="21593"/>
                </a:cubicBezTo>
                <a:lnTo>
                  <a:pt x="16729" y="21600"/>
                </a:lnTo>
                <a:cubicBezTo>
                  <a:pt x="16729" y="16269"/>
                  <a:pt x="14075" y="11947"/>
                  <a:pt x="10800" y="11947"/>
                </a:cubicBezTo>
                <a:cubicBezTo>
                  <a:pt x="7525" y="11947"/>
                  <a:pt x="4871" y="16269"/>
                  <a:pt x="4871" y="21600"/>
                </a:cubicBezTo>
                <a:close/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/>
            </a:pPr>
            <a:endParaRPr sz="1000" dirty="0"/>
          </a:p>
        </p:txBody>
      </p:sp>
      <p:sp>
        <p:nvSpPr>
          <p:cNvPr id="665" name="Rectangle 140"/>
          <p:cNvSpPr/>
          <p:nvPr/>
        </p:nvSpPr>
        <p:spPr>
          <a:xfrm>
            <a:off x="1841218" y="6186682"/>
            <a:ext cx="3333232" cy="366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296" y="21600"/>
                </a:lnTo>
                <a:lnTo>
                  <a:pt x="0" y="21256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66" name="Rectangle 141"/>
          <p:cNvSpPr/>
          <p:nvPr/>
        </p:nvSpPr>
        <p:spPr>
          <a:xfrm>
            <a:off x="1886997" y="4973780"/>
            <a:ext cx="3272643" cy="346702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67" name="Block Arc 142"/>
          <p:cNvSpPr/>
          <p:nvPr/>
        </p:nvSpPr>
        <p:spPr>
          <a:xfrm rot="16200000">
            <a:off x="836849" y="4220733"/>
            <a:ext cx="1551603" cy="6486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0425"/>
                </a:moveTo>
                <a:cubicBezTo>
                  <a:pt x="0" y="9145"/>
                  <a:pt x="4835" y="0"/>
                  <a:pt x="10800" y="0"/>
                </a:cubicBezTo>
                <a:cubicBezTo>
                  <a:pt x="16765" y="0"/>
                  <a:pt x="21600" y="9145"/>
                  <a:pt x="21600" y="20425"/>
                </a:cubicBezTo>
                <a:cubicBezTo>
                  <a:pt x="21600" y="20817"/>
                  <a:pt x="21594" y="21209"/>
                  <a:pt x="21582" y="21600"/>
                </a:cubicBezTo>
                <a:lnTo>
                  <a:pt x="16766" y="21075"/>
                </a:lnTo>
                <a:cubicBezTo>
                  <a:pt x="17007" y="16174"/>
                  <a:pt x="14532" y="11909"/>
                  <a:pt x="11237" y="11550"/>
                </a:cubicBezTo>
                <a:cubicBezTo>
                  <a:pt x="7942" y="11191"/>
                  <a:pt x="5076" y="14873"/>
                  <a:pt x="4834" y="19775"/>
                </a:cubicBezTo>
                <a:cubicBezTo>
                  <a:pt x="4824" y="19991"/>
                  <a:pt x="4818" y="20208"/>
                  <a:pt x="4818" y="20425"/>
                </a:cubicBezTo>
                <a:close/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/>
            </a:pPr>
            <a:endParaRPr sz="1000" dirty="0"/>
          </a:p>
        </p:txBody>
      </p:sp>
      <p:sp>
        <p:nvSpPr>
          <p:cNvPr id="668" name="Block Arc 213"/>
          <p:cNvSpPr/>
          <p:nvPr/>
        </p:nvSpPr>
        <p:spPr>
          <a:xfrm rot="5400000" flipH="1">
            <a:off x="4555771" y="3010473"/>
            <a:ext cx="1572588" cy="619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593"/>
                </a:moveTo>
                <a:cubicBezTo>
                  <a:pt x="0" y="9667"/>
                  <a:pt x="4835" y="0"/>
                  <a:pt x="10800" y="0"/>
                </a:cubicBezTo>
                <a:cubicBezTo>
                  <a:pt x="16765" y="0"/>
                  <a:pt x="21600" y="9667"/>
                  <a:pt x="21600" y="21593"/>
                </a:cubicBezTo>
                <a:lnTo>
                  <a:pt x="16899" y="21600"/>
                </a:lnTo>
                <a:cubicBezTo>
                  <a:pt x="16899" y="16269"/>
                  <a:pt x="14168" y="11948"/>
                  <a:pt x="10800" y="11948"/>
                </a:cubicBezTo>
                <a:cubicBezTo>
                  <a:pt x="7432" y="11948"/>
                  <a:pt x="4701" y="16269"/>
                  <a:pt x="4701" y="21600"/>
                </a:cubicBezTo>
                <a:close/>
              </a:path>
            </a:pathLst>
          </a:cu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/>
            </a:pPr>
            <a:endParaRPr sz="1000" dirty="0"/>
          </a:p>
        </p:txBody>
      </p:sp>
      <p:sp>
        <p:nvSpPr>
          <p:cNvPr id="669" name="Rectangle 214"/>
          <p:cNvSpPr/>
          <p:nvPr/>
        </p:nvSpPr>
        <p:spPr>
          <a:xfrm>
            <a:off x="1886998" y="3769243"/>
            <a:ext cx="3219521" cy="339279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70" name="Rectangle 41"/>
          <p:cNvSpPr/>
          <p:nvPr/>
        </p:nvSpPr>
        <p:spPr>
          <a:xfrm>
            <a:off x="1796864" y="2524159"/>
            <a:ext cx="3287674" cy="353425"/>
          </a:xfrm>
          <a:prstGeom prst="rect">
            <a:avLst/>
          </a:prstGeom>
          <a:solidFill>
            <a:srgbClr val="00206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71" name="Triangle 45"/>
          <p:cNvSpPr/>
          <p:nvPr/>
        </p:nvSpPr>
        <p:spPr>
          <a:xfrm rot="16200000">
            <a:off x="1330629" y="2506043"/>
            <a:ext cx="526979" cy="4132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0532" y="0"/>
                </a:lnTo>
                <a:lnTo>
                  <a:pt x="21600" y="21600"/>
                </a:lnTo>
                <a:close/>
              </a:path>
            </a:pathLst>
          </a:custGeom>
          <a:gradFill>
            <a:gsLst>
              <a:gs pos="0">
                <a:srgbClr val="F6F8FC"/>
              </a:gs>
              <a:gs pos="38000">
                <a:srgbClr val="ABC0E4"/>
              </a:gs>
              <a:gs pos="39000">
                <a:srgbClr val="ABC0E4"/>
              </a:gs>
              <a:gs pos="84000">
                <a:srgbClr val="002060"/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72" name="Oval 229"/>
          <p:cNvSpPr/>
          <p:nvPr/>
        </p:nvSpPr>
        <p:spPr>
          <a:xfrm>
            <a:off x="4858600" y="9654900"/>
            <a:ext cx="682285" cy="732763"/>
          </a:xfrm>
          <a:prstGeom prst="ellipse">
            <a:avLst/>
          </a:prstGeom>
          <a:solidFill>
            <a:srgbClr val="00B0F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73" name="Oval 230"/>
          <p:cNvSpPr/>
          <p:nvPr/>
        </p:nvSpPr>
        <p:spPr>
          <a:xfrm>
            <a:off x="4977011" y="9767652"/>
            <a:ext cx="472313" cy="507261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endParaRPr sz="1000" dirty="0"/>
          </a:p>
        </p:txBody>
      </p:sp>
      <p:sp>
        <p:nvSpPr>
          <p:cNvPr id="674" name="Straight Connector 94"/>
          <p:cNvSpPr/>
          <p:nvPr/>
        </p:nvSpPr>
        <p:spPr>
          <a:xfrm flipV="1">
            <a:off x="4274946" y="10009316"/>
            <a:ext cx="140" cy="328796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75" name="Straight Connector 103"/>
          <p:cNvSpPr/>
          <p:nvPr/>
        </p:nvSpPr>
        <p:spPr>
          <a:xfrm flipV="1">
            <a:off x="3153212" y="10099901"/>
            <a:ext cx="3" cy="299968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grpSp>
        <p:nvGrpSpPr>
          <p:cNvPr id="678" name="TextBox 114"/>
          <p:cNvGrpSpPr/>
          <p:nvPr/>
        </p:nvGrpSpPr>
        <p:grpSpPr>
          <a:xfrm>
            <a:off x="3568089" y="9195562"/>
            <a:ext cx="529052" cy="487646"/>
            <a:chOff x="-2" y="-2"/>
            <a:chExt cx="529051" cy="487645"/>
          </a:xfrm>
        </p:grpSpPr>
        <p:sp>
          <p:nvSpPr>
            <p:cNvPr id="676" name="Shape"/>
            <p:cNvSpPr/>
            <p:nvPr/>
          </p:nvSpPr>
          <p:spPr>
            <a:xfrm>
              <a:off x="-2" y="-2"/>
              <a:ext cx="529051" cy="487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577"/>
                  </a:moveTo>
                  <a:cubicBezTo>
                    <a:pt x="0" y="1602"/>
                    <a:pt x="1476" y="0"/>
                    <a:pt x="3297" y="0"/>
                  </a:cubicBezTo>
                  <a:lnTo>
                    <a:pt x="18303" y="0"/>
                  </a:lnTo>
                  <a:cubicBezTo>
                    <a:pt x="20124" y="0"/>
                    <a:pt x="21600" y="1602"/>
                    <a:pt x="21600" y="3577"/>
                  </a:cubicBezTo>
                  <a:lnTo>
                    <a:pt x="21600" y="17885"/>
                  </a:lnTo>
                  <a:cubicBezTo>
                    <a:pt x="21600" y="19861"/>
                    <a:pt x="20124" y="21462"/>
                    <a:pt x="18303" y="21462"/>
                  </a:cubicBezTo>
                  <a:lnTo>
                    <a:pt x="18000" y="21462"/>
                  </a:lnTo>
                  <a:lnTo>
                    <a:pt x="13119" y="21600"/>
                  </a:lnTo>
                  <a:lnTo>
                    <a:pt x="12600" y="21462"/>
                  </a:lnTo>
                  <a:lnTo>
                    <a:pt x="3297" y="21462"/>
                  </a:lnTo>
                  <a:cubicBezTo>
                    <a:pt x="1476" y="21462"/>
                    <a:pt x="0" y="19861"/>
                    <a:pt x="0" y="17885"/>
                  </a:cubicBezTo>
                  <a:lnTo>
                    <a:pt x="0" y="1252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 sz="400"/>
              </a:pPr>
              <a:endParaRPr sz="400" dirty="0"/>
            </a:p>
          </p:txBody>
        </p:sp>
        <p:sp>
          <p:nvSpPr>
            <p:cNvPr id="677" name="The difference between money and income"/>
            <p:cNvSpPr txBox="1"/>
            <p:nvPr/>
          </p:nvSpPr>
          <p:spPr>
            <a:xfrm>
              <a:off x="78898" y="33179"/>
              <a:ext cx="371251" cy="2769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00"/>
              </a:lvl1pPr>
            </a:lstStyle>
            <a:p>
              <a:r>
                <a:rPr dirty="0"/>
                <a:t>Discretionary spending and saving</a:t>
              </a:r>
            </a:p>
          </p:txBody>
        </p:sp>
      </p:grpSp>
      <p:sp>
        <p:nvSpPr>
          <p:cNvPr id="679" name="Straight Connector 391"/>
          <p:cNvSpPr/>
          <p:nvPr/>
        </p:nvSpPr>
        <p:spPr>
          <a:xfrm flipH="1" flipV="1">
            <a:off x="5274433" y="3964964"/>
            <a:ext cx="152823" cy="143556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80" name="TextBox 5"/>
          <p:cNvSpPr txBox="1"/>
          <p:nvPr/>
        </p:nvSpPr>
        <p:spPr>
          <a:xfrm>
            <a:off x="1908223" y="1325471"/>
            <a:ext cx="3078767" cy="548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1500" b="1">
                <a:latin typeface="Aharoni"/>
                <a:ea typeface="Aharoni"/>
                <a:cs typeface="Aharoni"/>
                <a:sym typeface="Aharoni"/>
              </a:defRPr>
            </a:pPr>
            <a:r>
              <a:rPr sz="1500" dirty="0"/>
              <a:t>Award in Personal Finance</a:t>
            </a:r>
          </a:p>
          <a:p>
            <a:pPr algn="ctr">
              <a:defRPr sz="1500" b="1">
                <a:latin typeface="Aharoni"/>
                <a:ea typeface="Aharoni"/>
                <a:cs typeface="Aharoni"/>
                <a:sym typeface="Aharoni"/>
              </a:defRPr>
            </a:pPr>
            <a:r>
              <a:rPr sz="1500" dirty="0"/>
              <a:t>Learning Journey</a:t>
            </a:r>
          </a:p>
        </p:txBody>
      </p:sp>
      <p:sp>
        <p:nvSpPr>
          <p:cNvPr id="681" name="TextBox 53"/>
          <p:cNvSpPr txBox="1"/>
          <p:nvPr/>
        </p:nvSpPr>
        <p:spPr>
          <a:xfrm>
            <a:off x="5022730" y="9894693"/>
            <a:ext cx="38087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000" b="1"/>
            </a:lvl1pPr>
          </a:lstStyle>
          <a:p>
            <a:r>
              <a:rPr dirty="0"/>
              <a:t>12</a:t>
            </a:r>
          </a:p>
        </p:txBody>
      </p:sp>
      <p:sp>
        <p:nvSpPr>
          <p:cNvPr id="682" name="TextBox 52"/>
          <p:cNvSpPr txBox="1"/>
          <p:nvPr/>
        </p:nvSpPr>
        <p:spPr>
          <a:xfrm>
            <a:off x="5017038" y="9818661"/>
            <a:ext cx="380873" cy="18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600" b="1"/>
            </a:lvl1pPr>
          </a:lstStyle>
          <a:p>
            <a:r>
              <a:rPr dirty="0"/>
              <a:t>YEAR</a:t>
            </a:r>
          </a:p>
        </p:txBody>
      </p:sp>
      <p:grpSp>
        <p:nvGrpSpPr>
          <p:cNvPr id="685" name="TextBox 369"/>
          <p:cNvGrpSpPr/>
          <p:nvPr/>
        </p:nvGrpSpPr>
        <p:grpSpPr>
          <a:xfrm>
            <a:off x="4510957" y="9190772"/>
            <a:ext cx="573587" cy="797475"/>
            <a:chOff x="-1" y="-1"/>
            <a:chExt cx="573586" cy="797473"/>
          </a:xfrm>
        </p:grpSpPr>
        <p:sp>
          <p:nvSpPr>
            <p:cNvPr id="683" name="Shape"/>
            <p:cNvSpPr/>
            <p:nvPr/>
          </p:nvSpPr>
          <p:spPr>
            <a:xfrm>
              <a:off x="-1" y="-1"/>
              <a:ext cx="573586" cy="797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42"/>
                  </a:moveTo>
                  <a:cubicBezTo>
                    <a:pt x="0" y="825"/>
                    <a:pt x="1147" y="0"/>
                    <a:pt x="2561" y="0"/>
                  </a:cubicBezTo>
                  <a:lnTo>
                    <a:pt x="19039" y="0"/>
                  </a:lnTo>
                  <a:cubicBezTo>
                    <a:pt x="20453" y="0"/>
                    <a:pt x="21600" y="825"/>
                    <a:pt x="21600" y="1842"/>
                  </a:cubicBezTo>
                  <a:lnTo>
                    <a:pt x="21600" y="9210"/>
                  </a:lnTo>
                  <a:cubicBezTo>
                    <a:pt x="21600" y="10228"/>
                    <a:pt x="20453" y="11052"/>
                    <a:pt x="19039" y="11052"/>
                  </a:cubicBezTo>
                  <a:lnTo>
                    <a:pt x="9000" y="11052"/>
                  </a:lnTo>
                  <a:lnTo>
                    <a:pt x="2622" y="21600"/>
                  </a:lnTo>
                  <a:lnTo>
                    <a:pt x="3600" y="11052"/>
                  </a:lnTo>
                  <a:lnTo>
                    <a:pt x="2561" y="11052"/>
                  </a:lnTo>
                  <a:cubicBezTo>
                    <a:pt x="1147" y="11052"/>
                    <a:pt x="0" y="10228"/>
                    <a:pt x="0" y="9210"/>
                  </a:cubicBezTo>
                  <a:lnTo>
                    <a:pt x="0" y="6447"/>
                  </a:ln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 dirty="0"/>
            </a:p>
          </p:txBody>
        </p:sp>
        <p:sp>
          <p:nvSpPr>
            <p:cNvPr id="684" name="Unit 1: Finance, the Individual and Society"/>
            <p:cNvSpPr txBox="1"/>
            <p:nvPr/>
          </p:nvSpPr>
          <p:spPr>
            <a:xfrm>
              <a:off x="75165" y="29445"/>
              <a:ext cx="423253" cy="215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00" b="1"/>
              </a:lvl1pPr>
            </a:lstStyle>
            <a:p>
              <a:r>
                <a:rPr dirty="0"/>
                <a:t>Understanding your money</a:t>
              </a:r>
            </a:p>
          </p:txBody>
        </p:sp>
      </p:grpSp>
      <p:grpSp>
        <p:nvGrpSpPr>
          <p:cNvPr id="688" name="TextBox 371"/>
          <p:cNvGrpSpPr/>
          <p:nvPr/>
        </p:nvGrpSpPr>
        <p:grpSpPr>
          <a:xfrm>
            <a:off x="3973644" y="10277821"/>
            <a:ext cx="602911" cy="570245"/>
            <a:chOff x="-1" y="-2"/>
            <a:chExt cx="602909" cy="570243"/>
          </a:xfrm>
        </p:grpSpPr>
        <p:sp>
          <p:nvSpPr>
            <p:cNvPr id="686" name="Shape"/>
            <p:cNvSpPr/>
            <p:nvPr/>
          </p:nvSpPr>
          <p:spPr>
            <a:xfrm>
              <a:off x="-1" y="-2"/>
              <a:ext cx="602909" cy="570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891"/>
                  </a:moveTo>
                  <a:cubicBezTo>
                    <a:pt x="0" y="1935"/>
                    <a:pt x="1500" y="350"/>
                    <a:pt x="3350" y="350"/>
                  </a:cubicBezTo>
                  <a:lnTo>
                    <a:pt x="3600" y="350"/>
                  </a:lnTo>
                  <a:lnTo>
                    <a:pt x="6675" y="0"/>
                  </a:lnTo>
                  <a:lnTo>
                    <a:pt x="9000" y="350"/>
                  </a:lnTo>
                  <a:lnTo>
                    <a:pt x="18250" y="350"/>
                  </a:lnTo>
                  <a:cubicBezTo>
                    <a:pt x="20100" y="350"/>
                    <a:pt x="21600" y="1935"/>
                    <a:pt x="21600" y="3891"/>
                  </a:cubicBezTo>
                  <a:lnTo>
                    <a:pt x="21600" y="18058"/>
                  </a:lnTo>
                  <a:cubicBezTo>
                    <a:pt x="21600" y="20014"/>
                    <a:pt x="20100" y="21600"/>
                    <a:pt x="18250" y="21600"/>
                  </a:cubicBezTo>
                  <a:lnTo>
                    <a:pt x="3350" y="21600"/>
                  </a:lnTo>
                  <a:cubicBezTo>
                    <a:pt x="1500" y="21600"/>
                    <a:pt x="0" y="20014"/>
                    <a:pt x="0" y="18058"/>
                  </a:cubicBezTo>
                  <a:lnTo>
                    <a:pt x="0" y="3891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>
                <a:defRPr sz="100"/>
              </a:pPr>
              <a:endParaRPr sz="100" dirty="0"/>
            </a:p>
          </p:txBody>
        </p:sp>
        <p:sp>
          <p:nvSpPr>
            <p:cNvPr id="687" name="The role of the citizen and the relationship  between society and the individual"/>
            <p:cNvSpPr txBox="1"/>
            <p:nvPr/>
          </p:nvSpPr>
          <p:spPr>
            <a:xfrm>
              <a:off x="82630" y="46139"/>
              <a:ext cx="437646" cy="3385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00"/>
              </a:lvl1pPr>
            </a:lstStyle>
            <a:p>
              <a:r>
                <a:rPr dirty="0"/>
                <a:t>What does being financially independent mean</a:t>
              </a:r>
            </a:p>
          </p:txBody>
        </p:sp>
      </p:grpSp>
      <p:sp>
        <p:nvSpPr>
          <p:cNvPr id="689" name="Straight Connector 390"/>
          <p:cNvSpPr/>
          <p:nvPr/>
        </p:nvSpPr>
        <p:spPr>
          <a:xfrm>
            <a:off x="1731130" y="9583353"/>
            <a:ext cx="1" cy="337172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90" name="Straight Connector 401"/>
          <p:cNvSpPr/>
          <p:nvPr/>
        </p:nvSpPr>
        <p:spPr>
          <a:xfrm>
            <a:off x="1566097" y="8505542"/>
            <a:ext cx="288706" cy="170784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91" name="Straight Connector 420"/>
          <p:cNvSpPr/>
          <p:nvPr/>
        </p:nvSpPr>
        <p:spPr>
          <a:xfrm flipV="1">
            <a:off x="3661036" y="8881357"/>
            <a:ext cx="3" cy="312596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92" name="Straight Connector 529"/>
          <p:cNvSpPr/>
          <p:nvPr/>
        </p:nvSpPr>
        <p:spPr>
          <a:xfrm flipV="1">
            <a:off x="2072475" y="6451037"/>
            <a:ext cx="2" cy="240590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93" name="Straight Connector 568"/>
          <p:cNvSpPr/>
          <p:nvPr/>
        </p:nvSpPr>
        <p:spPr>
          <a:xfrm flipV="1">
            <a:off x="4178456" y="6456536"/>
            <a:ext cx="4" cy="257026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94" name="Straight Connector 637"/>
          <p:cNvSpPr/>
          <p:nvPr/>
        </p:nvSpPr>
        <p:spPr>
          <a:xfrm flipV="1">
            <a:off x="1347534" y="5001043"/>
            <a:ext cx="217226" cy="146736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 dirty="0"/>
          </a:p>
        </p:txBody>
      </p:sp>
      <p:sp>
        <p:nvSpPr>
          <p:cNvPr id="695" name="TextBox 296"/>
          <p:cNvSpPr/>
          <p:nvPr/>
        </p:nvSpPr>
        <p:spPr>
          <a:xfrm>
            <a:off x="2601976" y="10280952"/>
            <a:ext cx="603705" cy="253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3858"/>
                </a:moveTo>
                <a:cubicBezTo>
                  <a:pt x="0" y="1899"/>
                  <a:pt x="478" y="310"/>
                  <a:pt x="1067" y="310"/>
                </a:cubicBezTo>
                <a:lnTo>
                  <a:pt x="12600" y="310"/>
                </a:lnTo>
                <a:lnTo>
                  <a:pt x="13307" y="0"/>
                </a:lnTo>
                <a:lnTo>
                  <a:pt x="18000" y="310"/>
                </a:lnTo>
                <a:lnTo>
                  <a:pt x="20533" y="310"/>
                </a:lnTo>
                <a:cubicBezTo>
                  <a:pt x="21122" y="310"/>
                  <a:pt x="21600" y="1899"/>
                  <a:pt x="21600" y="3858"/>
                </a:cubicBezTo>
                <a:lnTo>
                  <a:pt x="21600" y="18052"/>
                </a:lnTo>
                <a:cubicBezTo>
                  <a:pt x="21600" y="20011"/>
                  <a:pt x="21122" y="21600"/>
                  <a:pt x="20533" y="21600"/>
                </a:cubicBezTo>
                <a:lnTo>
                  <a:pt x="1067" y="21600"/>
                </a:lnTo>
                <a:cubicBezTo>
                  <a:pt x="478" y="21600"/>
                  <a:pt x="0" y="20011"/>
                  <a:pt x="0" y="18052"/>
                </a:cubicBezTo>
                <a:lnTo>
                  <a:pt x="0" y="3858"/>
                </a:lnTo>
                <a:close/>
              </a:path>
            </a:pathLst>
          </a:custGeom>
          <a:solidFill>
            <a:srgbClr val="FFFFFF"/>
          </a:solidFill>
          <a:ln w="1905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pPr algn="ctr"/>
            <a:endParaRPr dirty="0"/>
          </a:p>
        </p:txBody>
      </p:sp>
      <p:grpSp>
        <p:nvGrpSpPr>
          <p:cNvPr id="698" name="TextBox 302"/>
          <p:cNvGrpSpPr/>
          <p:nvPr/>
        </p:nvGrpSpPr>
        <p:grpSpPr>
          <a:xfrm>
            <a:off x="1637737" y="9200179"/>
            <a:ext cx="741179" cy="484540"/>
            <a:chOff x="-2" y="-2"/>
            <a:chExt cx="741177" cy="484539"/>
          </a:xfrm>
        </p:grpSpPr>
        <p:sp>
          <p:nvSpPr>
            <p:cNvPr id="696" name="Shape"/>
            <p:cNvSpPr/>
            <p:nvPr/>
          </p:nvSpPr>
          <p:spPr>
            <a:xfrm>
              <a:off x="-2" y="-2"/>
              <a:ext cx="741177" cy="4845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1054" y="0"/>
                    <a:pt x="2354" y="0"/>
                  </a:cubicBezTo>
                  <a:lnTo>
                    <a:pt x="12600" y="0"/>
                  </a:lnTo>
                  <a:lnTo>
                    <a:pt x="13093" y="963"/>
                  </a:lnTo>
                  <a:lnTo>
                    <a:pt x="18000" y="0"/>
                  </a:lnTo>
                  <a:lnTo>
                    <a:pt x="19246" y="0"/>
                  </a:lnTo>
                  <a:cubicBezTo>
                    <a:pt x="20546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546" y="21600"/>
                    <a:pt x="19246" y="21600"/>
                  </a:cubicBezTo>
                  <a:lnTo>
                    <a:pt x="2354" y="21600"/>
                  </a:lnTo>
                  <a:cubicBezTo>
                    <a:pt x="1054" y="21600"/>
                    <a:pt x="0" y="19988"/>
                    <a:pt x="0" y="18000"/>
                  </a:cubicBezTo>
                  <a:lnTo>
                    <a:pt x="0" y="3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697" name="The contribution of individuals and organisations to the economy of a country"/>
            <p:cNvSpPr txBox="1"/>
            <p:nvPr/>
          </p:nvSpPr>
          <p:spPr>
            <a:xfrm>
              <a:off x="78898" y="33180"/>
              <a:ext cx="583378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rPr dirty="0"/>
                <a:t>Understanding your </a:t>
              </a:r>
              <a:r>
                <a:rPr dirty="0" err="1"/>
                <a:t>payslip</a:t>
              </a:r>
              <a:endParaRPr dirty="0"/>
            </a:p>
          </p:txBody>
        </p:sp>
      </p:grpSp>
      <p:grpSp>
        <p:nvGrpSpPr>
          <p:cNvPr id="701" name="TextBox 303"/>
          <p:cNvGrpSpPr/>
          <p:nvPr/>
        </p:nvGrpSpPr>
        <p:grpSpPr>
          <a:xfrm>
            <a:off x="4533863" y="7887494"/>
            <a:ext cx="673621" cy="255115"/>
            <a:chOff x="0" y="-2"/>
            <a:chExt cx="673619" cy="255114"/>
          </a:xfrm>
        </p:grpSpPr>
        <p:sp>
          <p:nvSpPr>
            <p:cNvPr id="699" name="Shape"/>
            <p:cNvSpPr/>
            <p:nvPr/>
          </p:nvSpPr>
          <p:spPr>
            <a:xfrm>
              <a:off x="0" y="-2"/>
              <a:ext cx="673619" cy="255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610" y="0"/>
                    <a:pt x="1363" y="0"/>
                  </a:cubicBezTo>
                  <a:lnTo>
                    <a:pt x="12600" y="0"/>
                  </a:lnTo>
                  <a:lnTo>
                    <a:pt x="16301" y="1157"/>
                  </a:lnTo>
                  <a:lnTo>
                    <a:pt x="18000" y="0"/>
                  </a:lnTo>
                  <a:lnTo>
                    <a:pt x="20237" y="0"/>
                  </a:lnTo>
                  <a:cubicBezTo>
                    <a:pt x="20990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990" y="21600"/>
                    <a:pt x="20237" y="21600"/>
                  </a:cubicBezTo>
                  <a:lnTo>
                    <a:pt x="1363" y="21600"/>
                  </a:lnTo>
                  <a:cubicBezTo>
                    <a:pt x="610" y="21600"/>
                    <a:pt x="0" y="19988"/>
                    <a:pt x="0" y="18000"/>
                  </a:cubicBezTo>
                  <a:lnTo>
                    <a:pt x="0" y="3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00" name="The concept of foreign exchange"/>
            <p:cNvSpPr txBox="1"/>
            <p:nvPr/>
          </p:nvSpPr>
          <p:spPr>
            <a:xfrm>
              <a:off x="67697" y="21977"/>
              <a:ext cx="538221" cy="153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How do we pay?</a:t>
              </a:r>
            </a:p>
          </p:txBody>
        </p:sp>
      </p:grpSp>
      <p:grpSp>
        <p:nvGrpSpPr>
          <p:cNvPr id="704" name="TextBox 304"/>
          <p:cNvGrpSpPr/>
          <p:nvPr/>
        </p:nvGrpSpPr>
        <p:grpSpPr>
          <a:xfrm>
            <a:off x="950795" y="8192326"/>
            <a:ext cx="686956" cy="408064"/>
            <a:chOff x="-1" y="-1"/>
            <a:chExt cx="686955" cy="408062"/>
          </a:xfrm>
        </p:grpSpPr>
        <p:sp>
          <p:nvSpPr>
            <p:cNvPr id="702" name="Shape"/>
            <p:cNvSpPr/>
            <p:nvPr/>
          </p:nvSpPr>
          <p:spPr>
            <a:xfrm>
              <a:off x="-1" y="-1"/>
              <a:ext cx="686955" cy="408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957" y="0"/>
                    <a:pt x="2139" y="0"/>
                  </a:cubicBezTo>
                  <a:lnTo>
                    <a:pt x="19461" y="0"/>
                  </a:lnTo>
                  <a:cubicBezTo>
                    <a:pt x="20643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643" y="21600"/>
                    <a:pt x="19461" y="21600"/>
                  </a:cubicBezTo>
                  <a:lnTo>
                    <a:pt x="18000" y="21600"/>
                  </a:lnTo>
                  <a:lnTo>
                    <a:pt x="14590" y="21581"/>
                  </a:lnTo>
                  <a:lnTo>
                    <a:pt x="12600" y="21600"/>
                  </a:lnTo>
                  <a:lnTo>
                    <a:pt x="2139" y="21600"/>
                  </a:lnTo>
                  <a:cubicBezTo>
                    <a:pt x="957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03" name="The external factors that can impact on personal financial plans"/>
            <p:cNvSpPr txBox="1"/>
            <p:nvPr/>
          </p:nvSpPr>
          <p:spPr>
            <a:xfrm>
              <a:off x="75164" y="29446"/>
              <a:ext cx="536622" cy="153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Essential spending</a:t>
              </a:r>
            </a:p>
          </p:txBody>
        </p:sp>
      </p:grpSp>
      <p:grpSp>
        <p:nvGrpSpPr>
          <p:cNvPr id="707" name="TextBox 305"/>
          <p:cNvGrpSpPr/>
          <p:nvPr/>
        </p:nvGrpSpPr>
        <p:grpSpPr>
          <a:xfrm>
            <a:off x="2065544" y="7890486"/>
            <a:ext cx="659735" cy="255115"/>
            <a:chOff x="-1" y="-2"/>
            <a:chExt cx="659734" cy="255114"/>
          </a:xfrm>
        </p:grpSpPr>
        <p:sp>
          <p:nvSpPr>
            <p:cNvPr id="705" name="Shape"/>
            <p:cNvSpPr/>
            <p:nvPr/>
          </p:nvSpPr>
          <p:spPr>
            <a:xfrm>
              <a:off x="-1" y="-2"/>
              <a:ext cx="659734" cy="255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623" y="0"/>
                    <a:pt x="1392" y="0"/>
                  </a:cubicBezTo>
                  <a:lnTo>
                    <a:pt x="20208" y="0"/>
                  </a:lnTo>
                  <a:cubicBezTo>
                    <a:pt x="20977" y="0"/>
                    <a:pt x="21600" y="1612"/>
                    <a:pt x="21600" y="3600"/>
                  </a:cubicBezTo>
                  <a:lnTo>
                    <a:pt x="21600" y="12600"/>
                  </a:lnTo>
                  <a:lnTo>
                    <a:pt x="21435" y="17887"/>
                  </a:lnTo>
                  <a:lnTo>
                    <a:pt x="21600" y="18000"/>
                  </a:lnTo>
                  <a:cubicBezTo>
                    <a:pt x="21600" y="19988"/>
                    <a:pt x="20977" y="21600"/>
                    <a:pt x="20208" y="21600"/>
                  </a:cubicBezTo>
                  <a:lnTo>
                    <a:pt x="1392" y="21600"/>
                  </a:lnTo>
                  <a:cubicBezTo>
                    <a:pt x="623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06" name="The concept of the personal life cycle"/>
            <p:cNvSpPr txBox="1"/>
            <p:nvPr/>
          </p:nvSpPr>
          <p:spPr>
            <a:xfrm>
              <a:off x="67698" y="21977"/>
              <a:ext cx="524336" cy="215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Bank accounts and savings accounts</a:t>
              </a:r>
            </a:p>
          </p:txBody>
        </p:sp>
      </p:grpSp>
      <p:grpSp>
        <p:nvGrpSpPr>
          <p:cNvPr id="710" name="TextBox 309"/>
          <p:cNvGrpSpPr/>
          <p:nvPr/>
        </p:nvGrpSpPr>
        <p:grpSpPr>
          <a:xfrm>
            <a:off x="2514677" y="5105275"/>
            <a:ext cx="602912" cy="771262"/>
            <a:chOff x="-1" y="-2"/>
            <a:chExt cx="602911" cy="771261"/>
          </a:xfrm>
        </p:grpSpPr>
        <p:sp>
          <p:nvSpPr>
            <p:cNvPr id="708" name="Shape"/>
            <p:cNvSpPr/>
            <p:nvPr/>
          </p:nvSpPr>
          <p:spPr>
            <a:xfrm>
              <a:off x="-1" y="-2"/>
              <a:ext cx="602911" cy="771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077"/>
                  </a:moveTo>
                  <a:cubicBezTo>
                    <a:pt x="0" y="11025"/>
                    <a:pt x="1091" y="10172"/>
                    <a:pt x="2437" y="10172"/>
                  </a:cubicBezTo>
                  <a:lnTo>
                    <a:pt x="3600" y="10172"/>
                  </a:lnTo>
                  <a:lnTo>
                    <a:pt x="895" y="0"/>
                  </a:lnTo>
                  <a:lnTo>
                    <a:pt x="9000" y="10172"/>
                  </a:lnTo>
                  <a:lnTo>
                    <a:pt x="19163" y="10172"/>
                  </a:lnTo>
                  <a:cubicBezTo>
                    <a:pt x="20509" y="10172"/>
                    <a:pt x="21600" y="11025"/>
                    <a:pt x="21600" y="12077"/>
                  </a:cubicBezTo>
                  <a:lnTo>
                    <a:pt x="21600" y="19695"/>
                  </a:lnTo>
                  <a:cubicBezTo>
                    <a:pt x="21600" y="20747"/>
                    <a:pt x="20509" y="21600"/>
                    <a:pt x="19163" y="21600"/>
                  </a:cubicBezTo>
                  <a:lnTo>
                    <a:pt x="2437" y="21600"/>
                  </a:lnTo>
                  <a:cubicBezTo>
                    <a:pt x="1091" y="21600"/>
                    <a:pt x="0" y="20747"/>
                    <a:pt x="0" y="19695"/>
                  </a:cubicBezTo>
                  <a:lnTo>
                    <a:pt x="0" y="12077"/>
                  </a:ln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rgbClr val="BD139D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09" name="Unit 2: Practices of Managing Money (PMM)"/>
            <p:cNvSpPr txBox="1"/>
            <p:nvPr/>
          </p:nvSpPr>
          <p:spPr>
            <a:xfrm>
              <a:off x="75166" y="392644"/>
              <a:ext cx="452577" cy="2154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Planning your financial future</a:t>
              </a:r>
            </a:p>
          </p:txBody>
        </p:sp>
      </p:grpSp>
      <p:grpSp>
        <p:nvGrpSpPr>
          <p:cNvPr id="713" name="TextBox 311"/>
          <p:cNvGrpSpPr/>
          <p:nvPr/>
        </p:nvGrpSpPr>
        <p:grpSpPr>
          <a:xfrm>
            <a:off x="833873" y="5106452"/>
            <a:ext cx="682845" cy="484540"/>
            <a:chOff x="-2" y="-1"/>
            <a:chExt cx="682844" cy="484538"/>
          </a:xfrm>
        </p:grpSpPr>
        <p:sp>
          <p:nvSpPr>
            <p:cNvPr id="711" name="Shape"/>
            <p:cNvSpPr/>
            <p:nvPr/>
          </p:nvSpPr>
          <p:spPr>
            <a:xfrm>
              <a:off x="-2" y="-1"/>
              <a:ext cx="682844" cy="4845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1144" y="0"/>
                    <a:pt x="2555" y="0"/>
                  </a:cubicBezTo>
                  <a:lnTo>
                    <a:pt x="19045" y="0"/>
                  </a:lnTo>
                  <a:cubicBezTo>
                    <a:pt x="20456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456" y="21600"/>
                    <a:pt x="19045" y="21600"/>
                  </a:cubicBezTo>
                  <a:lnTo>
                    <a:pt x="18000" y="21600"/>
                  </a:lnTo>
                  <a:lnTo>
                    <a:pt x="14376" y="19814"/>
                  </a:lnTo>
                  <a:lnTo>
                    <a:pt x="12600" y="21600"/>
                  </a:lnTo>
                  <a:lnTo>
                    <a:pt x="2555" y="21600"/>
                  </a:lnTo>
                  <a:cubicBezTo>
                    <a:pt x="1144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rgbClr val="BD139D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12" name="The key features of, and behaviours associated with, a balanced personal budget"/>
            <p:cNvSpPr txBox="1"/>
            <p:nvPr/>
          </p:nvSpPr>
          <p:spPr>
            <a:xfrm>
              <a:off x="78898" y="11589"/>
              <a:ext cx="525045" cy="153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Financial life stages</a:t>
              </a:r>
            </a:p>
          </p:txBody>
        </p:sp>
      </p:grpSp>
      <p:grpSp>
        <p:nvGrpSpPr>
          <p:cNvPr id="716" name="TextBox 312"/>
          <p:cNvGrpSpPr/>
          <p:nvPr/>
        </p:nvGrpSpPr>
        <p:grpSpPr>
          <a:xfrm>
            <a:off x="5177698" y="4117547"/>
            <a:ext cx="602911" cy="331591"/>
            <a:chOff x="-2" y="-1"/>
            <a:chExt cx="602910" cy="331589"/>
          </a:xfrm>
        </p:grpSpPr>
        <p:sp>
          <p:nvSpPr>
            <p:cNvPr id="714" name="Shape"/>
            <p:cNvSpPr/>
            <p:nvPr/>
          </p:nvSpPr>
          <p:spPr>
            <a:xfrm>
              <a:off x="-2" y="-1"/>
              <a:ext cx="602910" cy="331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886" y="0"/>
                    <a:pt x="1980" y="0"/>
                  </a:cubicBezTo>
                  <a:lnTo>
                    <a:pt x="19620" y="0"/>
                  </a:lnTo>
                  <a:cubicBezTo>
                    <a:pt x="20714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714" y="21600"/>
                    <a:pt x="19620" y="21600"/>
                  </a:cubicBezTo>
                  <a:lnTo>
                    <a:pt x="18000" y="21600"/>
                  </a:lnTo>
                  <a:lnTo>
                    <a:pt x="13948" y="20427"/>
                  </a:lnTo>
                  <a:lnTo>
                    <a:pt x="12600" y="21600"/>
                  </a:lnTo>
                  <a:lnTo>
                    <a:pt x="1980" y="21600"/>
                  </a:lnTo>
                  <a:cubicBezTo>
                    <a:pt x="886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noFill/>
            <a:ln w="19050" cap="flat">
              <a:solidFill>
                <a:srgbClr val="BD139D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15" name="The tools used in managing money"/>
            <p:cNvSpPr txBox="1"/>
            <p:nvPr/>
          </p:nvSpPr>
          <p:spPr>
            <a:xfrm>
              <a:off x="71431" y="25711"/>
              <a:ext cx="460045" cy="215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Financial safety and getting help</a:t>
              </a:r>
            </a:p>
          </p:txBody>
        </p:sp>
      </p:grpSp>
      <p:grpSp>
        <p:nvGrpSpPr>
          <p:cNvPr id="719" name="TextBox 314"/>
          <p:cNvGrpSpPr/>
          <p:nvPr/>
        </p:nvGrpSpPr>
        <p:grpSpPr>
          <a:xfrm>
            <a:off x="3851598" y="6704151"/>
            <a:ext cx="659368" cy="255115"/>
            <a:chOff x="-2" y="-2"/>
            <a:chExt cx="659367" cy="255114"/>
          </a:xfrm>
        </p:grpSpPr>
        <p:sp>
          <p:nvSpPr>
            <p:cNvPr id="717" name="Shape"/>
            <p:cNvSpPr/>
            <p:nvPr/>
          </p:nvSpPr>
          <p:spPr>
            <a:xfrm>
              <a:off x="-2" y="-2"/>
              <a:ext cx="659367" cy="255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624" y="0"/>
                    <a:pt x="1393" y="0"/>
                  </a:cubicBezTo>
                  <a:lnTo>
                    <a:pt x="12600" y="0"/>
                  </a:lnTo>
                  <a:lnTo>
                    <a:pt x="12879" y="1157"/>
                  </a:lnTo>
                  <a:lnTo>
                    <a:pt x="18000" y="0"/>
                  </a:lnTo>
                  <a:lnTo>
                    <a:pt x="20207" y="0"/>
                  </a:lnTo>
                  <a:cubicBezTo>
                    <a:pt x="20976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976" y="21600"/>
                    <a:pt x="20207" y="21600"/>
                  </a:cubicBezTo>
                  <a:lnTo>
                    <a:pt x="1393" y="21600"/>
                  </a:lnTo>
                  <a:cubicBezTo>
                    <a:pt x="624" y="21600"/>
                    <a:pt x="0" y="19988"/>
                    <a:pt x="0" y="18000"/>
                  </a:cubicBezTo>
                  <a:lnTo>
                    <a:pt x="0" y="3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"/>
              </a:pPr>
              <a:endParaRPr sz="100"/>
            </a:p>
          </p:txBody>
        </p:sp>
        <p:sp>
          <p:nvSpPr>
            <p:cNvPr id="718" name="The concept of financial planning"/>
            <p:cNvSpPr txBox="1"/>
            <p:nvPr/>
          </p:nvSpPr>
          <p:spPr>
            <a:xfrm>
              <a:off x="67698" y="21977"/>
              <a:ext cx="523968" cy="215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Mortgages and housing decisions</a:t>
              </a:r>
            </a:p>
          </p:txBody>
        </p:sp>
      </p:grpSp>
      <p:grpSp>
        <p:nvGrpSpPr>
          <p:cNvPr id="722" name="TextBox 315"/>
          <p:cNvGrpSpPr/>
          <p:nvPr/>
        </p:nvGrpSpPr>
        <p:grpSpPr>
          <a:xfrm>
            <a:off x="1822105" y="6696093"/>
            <a:ext cx="714291" cy="408063"/>
            <a:chOff x="-1" y="-1"/>
            <a:chExt cx="714290" cy="408062"/>
          </a:xfrm>
        </p:grpSpPr>
        <p:sp>
          <p:nvSpPr>
            <p:cNvPr id="720" name="Shape"/>
            <p:cNvSpPr/>
            <p:nvPr/>
          </p:nvSpPr>
          <p:spPr>
            <a:xfrm>
              <a:off x="-1" y="-1"/>
              <a:ext cx="714290" cy="408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921" y="0"/>
                    <a:pt x="2057" y="0"/>
                  </a:cubicBezTo>
                  <a:lnTo>
                    <a:pt x="12600" y="0"/>
                  </a:lnTo>
                  <a:lnTo>
                    <a:pt x="13735" y="1157"/>
                  </a:lnTo>
                  <a:lnTo>
                    <a:pt x="18000" y="0"/>
                  </a:lnTo>
                  <a:lnTo>
                    <a:pt x="19543" y="0"/>
                  </a:lnTo>
                  <a:cubicBezTo>
                    <a:pt x="20679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679" y="21600"/>
                    <a:pt x="19543" y="21600"/>
                  </a:cubicBezTo>
                  <a:lnTo>
                    <a:pt x="2057" y="21600"/>
                  </a:lnTo>
                  <a:cubicBezTo>
                    <a:pt x="921" y="21600"/>
                    <a:pt x="0" y="19988"/>
                    <a:pt x="0" y="18000"/>
                  </a:cubicBezTo>
                  <a:lnTo>
                    <a:pt x="0" y="3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21" name="The link between personal financial budgets and spending choices"/>
            <p:cNvSpPr txBox="1"/>
            <p:nvPr/>
          </p:nvSpPr>
          <p:spPr>
            <a:xfrm>
              <a:off x="75165" y="29446"/>
              <a:ext cx="563955" cy="153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Borrowing and debt</a:t>
              </a:r>
            </a:p>
          </p:txBody>
        </p:sp>
      </p:grpSp>
      <p:grpSp>
        <p:nvGrpSpPr>
          <p:cNvPr id="725" name="TextBox 256"/>
          <p:cNvGrpSpPr/>
          <p:nvPr/>
        </p:nvGrpSpPr>
        <p:grpSpPr>
          <a:xfrm>
            <a:off x="4653045" y="3112448"/>
            <a:ext cx="602912" cy="408064"/>
            <a:chOff x="-1" y="-1"/>
            <a:chExt cx="602910" cy="408062"/>
          </a:xfrm>
        </p:grpSpPr>
        <p:sp>
          <p:nvSpPr>
            <p:cNvPr id="723" name="Shape"/>
            <p:cNvSpPr/>
            <p:nvPr/>
          </p:nvSpPr>
          <p:spPr>
            <a:xfrm>
              <a:off x="-1" y="-1"/>
              <a:ext cx="602910" cy="408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1091" y="0"/>
                    <a:pt x="2437" y="0"/>
                  </a:cubicBezTo>
                  <a:lnTo>
                    <a:pt x="19163" y="0"/>
                  </a:lnTo>
                  <a:cubicBezTo>
                    <a:pt x="20509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509" y="21600"/>
                    <a:pt x="19163" y="21600"/>
                  </a:cubicBezTo>
                  <a:lnTo>
                    <a:pt x="18000" y="21600"/>
                  </a:lnTo>
                  <a:lnTo>
                    <a:pt x="13948" y="20427"/>
                  </a:lnTo>
                  <a:lnTo>
                    <a:pt x="12600" y="21600"/>
                  </a:lnTo>
                  <a:lnTo>
                    <a:pt x="2437" y="21600"/>
                  </a:lnTo>
                  <a:cubicBezTo>
                    <a:pt x="1091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rgbClr val="BD139D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24" name="Documentation for pay and pay calculations"/>
            <p:cNvSpPr txBox="1"/>
            <p:nvPr/>
          </p:nvSpPr>
          <p:spPr>
            <a:xfrm>
              <a:off x="75165" y="29446"/>
              <a:ext cx="452578" cy="215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Preparing for your exam</a:t>
              </a:r>
            </a:p>
          </p:txBody>
        </p:sp>
      </p:grpSp>
      <p:grpSp>
        <p:nvGrpSpPr>
          <p:cNvPr id="728" name="TextBox 257"/>
          <p:cNvGrpSpPr/>
          <p:nvPr/>
        </p:nvGrpSpPr>
        <p:grpSpPr>
          <a:xfrm>
            <a:off x="2932960" y="4211869"/>
            <a:ext cx="714032" cy="255115"/>
            <a:chOff x="-1" y="-1"/>
            <a:chExt cx="714031" cy="255113"/>
          </a:xfrm>
        </p:grpSpPr>
        <p:sp>
          <p:nvSpPr>
            <p:cNvPr id="726" name="Shape"/>
            <p:cNvSpPr/>
            <p:nvPr/>
          </p:nvSpPr>
          <p:spPr>
            <a:xfrm>
              <a:off x="-1" y="-1"/>
              <a:ext cx="714031" cy="2551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576" y="0"/>
                    <a:pt x="1286" y="0"/>
                  </a:cubicBezTo>
                  <a:lnTo>
                    <a:pt x="20314" y="0"/>
                  </a:lnTo>
                  <a:cubicBezTo>
                    <a:pt x="21024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1024" y="21600"/>
                    <a:pt x="20314" y="21600"/>
                  </a:cubicBezTo>
                  <a:lnTo>
                    <a:pt x="18000" y="21600"/>
                  </a:lnTo>
                  <a:lnTo>
                    <a:pt x="13948" y="20427"/>
                  </a:lnTo>
                  <a:lnTo>
                    <a:pt x="12600" y="21600"/>
                  </a:lnTo>
                  <a:lnTo>
                    <a:pt x="1286" y="21600"/>
                  </a:lnTo>
                  <a:cubicBezTo>
                    <a:pt x="576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rgbClr val="BD139D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endParaRPr/>
            </a:p>
          </p:txBody>
        </p:sp>
        <p:sp>
          <p:nvSpPr>
            <p:cNvPr id="727" name="Understand borrowing products"/>
            <p:cNvSpPr txBox="1"/>
            <p:nvPr/>
          </p:nvSpPr>
          <p:spPr>
            <a:xfrm>
              <a:off x="67699" y="21977"/>
              <a:ext cx="578632" cy="153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Personal budgeting</a:t>
              </a:r>
            </a:p>
          </p:txBody>
        </p:sp>
      </p:grpSp>
      <p:sp>
        <p:nvSpPr>
          <p:cNvPr id="729" name="Straight Connector 259"/>
          <p:cNvSpPr/>
          <p:nvPr/>
        </p:nvSpPr>
        <p:spPr>
          <a:xfrm flipV="1">
            <a:off x="2166204" y="7649389"/>
            <a:ext cx="2" cy="233857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30" name="Straight Connector 262"/>
          <p:cNvSpPr/>
          <p:nvPr/>
        </p:nvSpPr>
        <p:spPr>
          <a:xfrm flipV="1">
            <a:off x="5230000" y="8005341"/>
            <a:ext cx="211070" cy="6255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31" name="Straight Connector 320"/>
          <p:cNvSpPr/>
          <p:nvPr/>
        </p:nvSpPr>
        <p:spPr>
          <a:xfrm flipV="1">
            <a:off x="3172125" y="4024351"/>
            <a:ext cx="1" cy="194158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732" name="Straight Connector 330"/>
          <p:cNvSpPr/>
          <p:nvPr/>
        </p:nvSpPr>
        <p:spPr>
          <a:xfrm>
            <a:off x="5263484" y="3256771"/>
            <a:ext cx="148026" cy="3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735" name="TextBox 172"/>
          <p:cNvGrpSpPr/>
          <p:nvPr/>
        </p:nvGrpSpPr>
        <p:grpSpPr>
          <a:xfrm>
            <a:off x="949749" y="1612317"/>
            <a:ext cx="781390" cy="503550"/>
            <a:chOff x="-1" y="-2"/>
            <a:chExt cx="781388" cy="503549"/>
          </a:xfrm>
        </p:grpSpPr>
        <p:sp>
          <p:nvSpPr>
            <p:cNvPr id="733" name="Shape"/>
            <p:cNvSpPr/>
            <p:nvPr/>
          </p:nvSpPr>
          <p:spPr>
            <a:xfrm>
              <a:off x="-1" y="-2"/>
              <a:ext cx="781388" cy="5035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1039" y="0"/>
                    <a:pt x="2320" y="0"/>
                  </a:cubicBezTo>
                  <a:lnTo>
                    <a:pt x="19280" y="0"/>
                  </a:lnTo>
                  <a:cubicBezTo>
                    <a:pt x="20561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561" y="21600"/>
                    <a:pt x="19280" y="21600"/>
                  </a:cubicBezTo>
                  <a:lnTo>
                    <a:pt x="18000" y="21600"/>
                  </a:lnTo>
                  <a:lnTo>
                    <a:pt x="13948" y="20427"/>
                  </a:lnTo>
                  <a:lnTo>
                    <a:pt x="12600" y="21600"/>
                  </a:lnTo>
                  <a:lnTo>
                    <a:pt x="2320" y="21600"/>
                  </a:lnTo>
                  <a:cubicBezTo>
                    <a:pt x="1039" y="21600"/>
                    <a:pt x="0" y="19988"/>
                    <a:pt x="0" y="18000"/>
                  </a:cubicBezTo>
                  <a:lnTo>
                    <a:pt x="0" y="12600"/>
                  </a:lnTo>
                  <a:close/>
                </a:path>
              </a:pathLst>
            </a:custGeom>
            <a:solidFill>
              <a:srgbClr val="A9D18E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734" name="Target grade:…"/>
            <p:cNvSpPr txBox="1"/>
            <p:nvPr/>
          </p:nvSpPr>
          <p:spPr>
            <a:xfrm>
              <a:off x="79825" y="34105"/>
              <a:ext cx="621733" cy="3077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algn="ctr">
                <a:defRPr sz="700"/>
              </a:pPr>
              <a:r>
                <a:rPr sz="700"/>
                <a:t>Target grade: </a:t>
              </a:r>
            </a:p>
            <a:p>
              <a:pPr algn="ctr">
                <a:defRPr sz="700"/>
              </a:pPr>
              <a:r>
                <a:rPr sz="700"/>
                <a:t>Pass</a:t>
              </a:r>
            </a:p>
          </p:txBody>
        </p:sp>
      </p:grpSp>
      <p:grpSp>
        <p:nvGrpSpPr>
          <p:cNvPr id="738" name="TextBox 173"/>
          <p:cNvGrpSpPr/>
          <p:nvPr/>
        </p:nvGrpSpPr>
        <p:grpSpPr>
          <a:xfrm>
            <a:off x="5419227" y="10439769"/>
            <a:ext cx="602911" cy="259312"/>
            <a:chOff x="-1" y="-2"/>
            <a:chExt cx="602909" cy="259311"/>
          </a:xfrm>
        </p:grpSpPr>
        <p:sp>
          <p:nvSpPr>
            <p:cNvPr id="736" name="Shape"/>
            <p:cNvSpPr/>
            <p:nvPr/>
          </p:nvSpPr>
          <p:spPr>
            <a:xfrm>
              <a:off x="-1" y="-2"/>
              <a:ext cx="602909" cy="259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891"/>
                  </a:moveTo>
                  <a:cubicBezTo>
                    <a:pt x="0" y="1935"/>
                    <a:pt x="682" y="350"/>
                    <a:pt x="1523" y="350"/>
                  </a:cubicBezTo>
                  <a:lnTo>
                    <a:pt x="3600" y="350"/>
                  </a:lnTo>
                  <a:lnTo>
                    <a:pt x="6675" y="0"/>
                  </a:lnTo>
                  <a:lnTo>
                    <a:pt x="9000" y="350"/>
                  </a:lnTo>
                  <a:lnTo>
                    <a:pt x="20077" y="350"/>
                  </a:lnTo>
                  <a:cubicBezTo>
                    <a:pt x="20918" y="350"/>
                    <a:pt x="21600" y="1935"/>
                    <a:pt x="21600" y="3891"/>
                  </a:cubicBezTo>
                  <a:lnTo>
                    <a:pt x="21600" y="18058"/>
                  </a:lnTo>
                  <a:cubicBezTo>
                    <a:pt x="21600" y="20014"/>
                    <a:pt x="20918" y="21600"/>
                    <a:pt x="20077" y="21600"/>
                  </a:cubicBezTo>
                  <a:lnTo>
                    <a:pt x="1523" y="21600"/>
                  </a:lnTo>
                  <a:cubicBezTo>
                    <a:pt x="682" y="21600"/>
                    <a:pt x="0" y="20014"/>
                    <a:pt x="0" y="18058"/>
                  </a:cubicBezTo>
                  <a:lnTo>
                    <a:pt x="0" y="3891"/>
                  </a:lnTo>
                  <a:close/>
                </a:path>
              </a:pathLst>
            </a:custGeom>
            <a:solidFill>
              <a:srgbClr val="FFF2CC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"/>
              </a:pPr>
              <a:endParaRPr sz="100"/>
            </a:p>
          </p:txBody>
        </p:sp>
        <p:sp>
          <p:nvSpPr>
            <p:cNvPr id="737" name="Baseline test…"/>
            <p:cNvSpPr txBox="1"/>
            <p:nvPr/>
          </p:nvSpPr>
          <p:spPr>
            <a:xfrm>
              <a:off x="67697" y="26175"/>
              <a:ext cx="467512" cy="2154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>
                <a:defRPr sz="400"/>
              </a:pPr>
              <a:r>
                <a:rPr sz="400"/>
                <a:t>Baseline test</a:t>
              </a:r>
            </a:p>
            <a:p>
              <a:pPr>
                <a:defRPr sz="400"/>
              </a:pPr>
              <a:r>
                <a:rPr sz="400"/>
                <a:t>Grade: </a:t>
              </a:r>
            </a:p>
          </p:txBody>
        </p:sp>
      </p:grpSp>
      <p:grpSp>
        <p:nvGrpSpPr>
          <p:cNvPr id="741" name="TextBox 174"/>
          <p:cNvGrpSpPr/>
          <p:nvPr/>
        </p:nvGrpSpPr>
        <p:grpSpPr>
          <a:xfrm>
            <a:off x="1782277" y="2548999"/>
            <a:ext cx="571725" cy="259312"/>
            <a:chOff x="-2" y="-2"/>
            <a:chExt cx="571724" cy="259311"/>
          </a:xfrm>
        </p:grpSpPr>
        <p:sp>
          <p:nvSpPr>
            <p:cNvPr id="739" name="Shape"/>
            <p:cNvSpPr/>
            <p:nvPr/>
          </p:nvSpPr>
          <p:spPr>
            <a:xfrm>
              <a:off x="-2" y="-2"/>
              <a:ext cx="571724" cy="259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891"/>
                  </a:moveTo>
                  <a:cubicBezTo>
                    <a:pt x="0" y="1935"/>
                    <a:pt x="719" y="350"/>
                    <a:pt x="1606" y="350"/>
                  </a:cubicBezTo>
                  <a:lnTo>
                    <a:pt x="3600" y="350"/>
                  </a:lnTo>
                  <a:lnTo>
                    <a:pt x="6675" y="0"/>
                  </a:lnTo>
                  <a:lnTo>
                    <a:pt x="9000" y="350"/>
                  </a:lnTo>
                  <a:lnTo>
                    <a:pt x="19994" y="350"/>
                  </a:lnTo>
                  <a:cubicBezTo>
                    <a:pt x="20881" y="350"/>
                    <a:pt x="21600" y="1935"/>
                    <a:pt x="21600" y="3891"/>
                  </a:cubicBezTo>
                  <a:lnTo>
                    <a:pt x="21600" y="18058"/>
                  </a:lnTo>
                  <a:cubicBezTo>
                    <a:pt x="21600" y="20014"/>
                    <a:pt x="20881" y="21600"/>
                    <a:pt x="19994" y="21600"/>
                  </a:cubicBezTo>
                  <a:lnTo>
                    <a:pt x="1606" y="21600"/>
                  </a:lnTo>
                  <a:cubicBezTo>
                    <a:pt x="719" y="21600"/>
                    <a:pt x="0" y="20014"/>
                    <a:pt x="0" y="18058"/>
                  </a:cubicBezTo>
                  <a:lnTo>
                    <a:pt x="0" y="3891"/>
                  </a:lnTo>
                  <a:close/>
                </a:path>
              </a:pathLst>
            </a:custGeom>
            <a:solidFill>
              <a:srgbClr val="A9D18E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"/>
              </a:pPr>
              <a:endParaRPr sz="100"/>
            </a:p>
          </p:txBody>
        </p:sp>
        <p:sp>
          <p:nvSpPr>
            <p:cNvPr id="740" name="Unit 2 exam…"/>
            <p:cNvSpPr txBox="1"/>
            <p:nvPr/>
          </p:nvSpPr>
          <p:spPr>
            <a:xfrm>
              <a:off x="67697" y="26175"/>
              <a:ext cx="436324" cy="153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Exam </a:t>
              </a:r>
            </a:p>
          </p:txBody>
        </p:sp>
      </p:grpSp>
      <p:pic>
        <p:nvPicPr>
          <p:cNvPr id="742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289" y="10379875"/>
            <a:ext cx="375627" cy="290191"/>
          </a:xfrm>
          <a:prstGeom prst="rect">
            <a:avLst/>
          </a:prstGeom>
          <a:ln w="12700">
            <a:miter lim="400000"/>
          </a:ln>
        </p:spPr>
      </p:pic>
      <p:pic>
        <p:nvPicPr>
          <p:cNvPr id="743" name="Picture 2" descr="Picture 2"/>
          <p:cNvPicPr>
            <a:picLocks noChangeAspect="1"/>
          </p:cNvPicPr>
          <p:nvPr/>
        </p:nvPicPr>
        <p:blipFill>
          <a:blip r:embed="rId3"/>
          <a:srcRect b="10760"/>
          <a:stretch>
            <a:fillRect/>
          </a:stretch>
        </p:blipFill>
        <p:spPr>
          <a:xfrm>
            <a:off x="3324482" y="2976173"/>
            <a:ext cx="540803" cy="4636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6" name="TextBox 369"/>
          <p:cNvGrpSpPr/>
          <p:nvPr/>
        </p:nvGrpSpPr>
        <p:grpSpPr>
          <a:xfrm>
            <a:off x="3787659" y="7997623"/>
            <a:ext cx="573587" cy="797475"/>
            <a:chOff x="-1" y="-1"/>
            <a:chExt cx="573586" cy="797473"/>
          </a:xfrm>
        </p:grpSpPr>
        <p:sp>
          <p:nvSpPr>
            <p:cNvPr id="744" name="Shape"/>
            <p:cNvSpPr/>
            <p:nvPr/>
          </p:nvSpPr>
          <p:spPr>
            <a:xfrm>
              <a:off x="-1" y="-1"/>
              <a:ext cx="573586" cy="797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842"/>
                  </a:moveTo>
                  <a:cubicBezTo>
                    <a:pt x="0" y="825"/>
                    <a:pt x="1147" y="0"/>
                    <a:pt x="2561" y="0"/>
                  </a:cubicBezTo>
                  <a:lnTo>
                    <a:pt x="19039" y="0"/>
                  </a:lnTo>
                  <a:cubicBezTo>
                    <a:pt x="20453" y="0"/>
                    <a:pt x="21600" y="825"/>
                    <a:pt x="21600" y="1842"/>
                  </a:cubicBezTo>
                  <a:lnTo>
                    <a:pt x="21600" y="9210"/>
                  </a:lnTo>
                  <a:cubicBezTo>
                    <a:pt x="21600" y="10228"/>
                    <a:pt x="20453" y="11052"/>
                    <a:pt x="19039" y="11052"/>
                  </a:cubicBezTo>
                  <a:lnTo>
                    <a:pt x="9000" y="11052"/>
                  </a:lnTo>
                  <a:lnTo>
                    <a:pt x="2622" y="21600"/>
                  </a:lnTo>
                  <a:lnTo>
                    <a:pt x="3600" y="11052"/>
                  </a:lnTo>
                  <a:lnTo>
                    <a:pt x="2561" y="11052"/>
                  </a:lnTo>
                  <a:cubicBezTo>
                    <a:pt x="1147" y="11052"/>
                    <a:pt x="0" y="10228"/>
                    <a:pt x="0" y="9210"/>
                  </a:cubicBezTo>
                  <a:lnTo>
                    <a:pt x="0" y="6447"/>
                  </a:ln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745" name="Unit 1: Finance, the Individual and Society"/>
            <p:cNvSpPr txBox="1"/>
            <p:nvPr/>
          </p:nvSpPr>
          <p:spPr>
            <a:xfrm>
              <a:off x="75165" y="29445"/>
              <a:ext cx="423253" cy="2769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>
                <a:defRPr sz="400" b="1"/>
              </a:lvl1pPr>
            </a:lstStyle>
            <a:p>
              <a:r>
                <a:t>Choosing financial services</a:t>
              </a:r>
            </a:p>
          </p:txBody>
        </p:sp>
      </p:grpSp>
      <p:sp>
        <p:nvSpPr>
          <p:cNvPr id="747" name="Straight Connector 568"/>
          <p:cNvSpPr/>
          <p:nvPr/>
        </p:nvSpPr>
        <p:spPr>
          <a:xfrm flipV="1">
            <a:off x="4794922" y="5519290"/>
            <a:ext cx="605842" cy="257437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750" name="TextBox 314"/>
          <p:cNvGrpSpPr/>
          <p:nvPr/>
        </p:nvGrpSpPr>
        <p:grpSpPr>
          <a:xfrm>
            <a:off x="4468065" y="5738904"/>
            <a:ext cx="659368" cy="302245"/>
            <a:chOff x="-2" y="-2"/>
            <a:chExt cx="659367" cy="302243"/>
          </a:xfrm>
        </p:grpSpPr>
        <p:sp>
          <p:nvSpPr>
            <p:cNvPr id="748" name="Shape"/>
            <p:cNvSpPr/>
            <p:nvPr/>
          </p:nvSpPr>
          <p:spPr>
            <a:xfrm>
              <a:off x="-2" y="-2"/>
              <a:ext cx="659367" cy="302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624" y="0"/>
                    <a:pt x="1393" y="0"/>
                  </a:cubicBezTo>
                  <a:lnTo>
                    <a:pt x="12600" y="0"/>
                  </a:lnTo>
                  <a:lnTo>
                    <a:pt x="12879" y="1157"/>
                  </a:lnTo>
                  <a:lnTo>
                    <a:pt x="18000" y="0"/>
                  </a:lnTo>
                  <a:lnTo>
                    <a:pt x="20207" y="0"/>
                  </a:lnTo>
                  <a:cubicBezTo>
                    <a:pt x="20976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976" y="21600"/>
                    <a:pt x="20207" y="21600"/>
                  </a:cubicBezTo>
                  <a:lnTo>
                    <a:pt x="1393" y="21600"/>
                  </a:lnTo>
                  <a:cubicBezTo>
                    <a:pt x="624" y="21600"/>
                    <a:pt x="0" y="19988"/>
                    <a:pt x="0" y="18000"/>
                  </a:cubicBezTo>
                  <a:lnTo>
                    <a:pt x="0" y="3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"/>
              </a:pPr>
              <a:endParaRPr sz="100"/>
            </a:p>
          </p:txBody>
        </p:sp>
        <p:sp>
          <p:nvSpPr>
            <p:cNvPr id="749" name="The concept of financial planning"/>
            <p:cNvSpPr txBox="1"/>
            <p:nvPr/>
          </p:nvSpPr>
          <p:spPr>
            <a:xfrm>
              <a:off x="67698" y="21977"/>
              <a:ext cx="523968" cy="2769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Insurance, investment and pensions</a:t>
              </a:r>
            </a:p>
          </p:txBody>
        </p:sp>
      </p:grpSp>
      <p:sp>
        <p:nvSpPr>
          <p:cNvPr id="751" name="Straight Connector 568"/>
          <p:cNvSpPr/>
          <p:nvPr/>
        </p:nvSpPr>
        <p:spPr>
          <a:xfrm flipV="1">
            <a:off x="3875054" y="5175051"/>
            <a:ext cx="3" cy="257026"/>
          </a:xfrm>
          <a:prstGeom prst="line">
            <a:avLst/>
          </a:prstGeom>
          <a:ln w="19050">
            <a:solidFill>
              <a:srgbClr val="00B0F0"/>
            </a:solidFill>
            <a:miter/>
            <a:tailEnd type="oval"/>
          </a:ln>
        </p:spPr>
        <p:txBody>
          <a:bodyPr lIns="45718" tIns="45718" rIns="45718" bIns="45718"/>
          <a:lstStyle/>
          <a:p>
            <a:endParaRPr/>
          </a:p>
        </p:txBody>
      </p:sp>
      <p:grpSp>
        <p:nvGrpSpPr>
          <p:cNvPr id="754" name="TextBox 314"/>
          <p:cNvGrpSpPr/>
          <p:nvPr/>
        </p:nvGrpSpPr>
        <p:grpSpPr>
          <a:xfrm>
            <a:off x="3548196" y="5422666"/>
            <a:ext cx="659368" cy="255115"/>
            <a:chOff x="-2" y="-2"/>
            <a:chExt cx="659367" cy="255114"/>
          </a:xfrm>
        </p:grpSpPr>
        <p:sp>
          <p:nvSpPr>
            <p:cNvPr id="752" name="Shape"/>
            <p:cNvSpPr/>
            <p:nvPr/>
          </p:nvSpPr>
          <p:spPr>
            <a:xfrm>
              <a:off x="-2" y="-2"/>
              <a:ext cx="659367" cy="255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600"/>
                  </a:moveTo>
                  <a:cubicBezTo>
                    <a:pt x="0" y="1612"/>
                    <a:pt x="624" y="0"/>
                    <a:pt x="1393" y="0"/>
                  </a:cubicBezTo>
                  <a:lnTo>
                    <a:pt x="12600" y="0"/>
                  </a:lnTo>
                  <a:lnTo>
                    <a:pt x="12879" y="1157"/>
                  </a:lnTo>
                  <a:lnTo>
                    <a:pt x="18000" y="0"/>
                  </a:lnTo>
                  <a:lnTo>
                    <a:pt x="20207" y="0"/>
                  </a:lnTo>
                  <a:cubicBezTo>
                    <a:pt x="20976" y="0"/>
                    <a:pt x="21600" y="1612"/>
                    <a:pt x="21600" y="3600"/>
                  </a:cubicBezTo>
                  <a:lnTo>
                    <a:pt x="21600" y="18000"/>
                  </a:lnTo>
                  <a:cubicBezTo>
                    <a:pt x="21600" y="19988"/>
                    <a:pt x="20976" y="21600"/>
                    <a:pt x="20207" y="21600"/>
                  </a:cubicBezTo>
                  <a:lnTo>
                    <a:pt x="1393" y="21600"/>
                  </a:lnTo>
                  <a:cubicBezTo>
                    <a:pt x="624" y="21600"/>
                    <a:pt x="0" y="19988"/>
                    <a:pt x="0" y="18000"/>
                  </a:cubicBezTo>
                  <a:lnTo>
                    <a:pt x="0" y="3600"/>
                  </a:lnTo>
                  <a:close/>
                </a:path>
              </a:pathLst>
            </a:custGeom>
            <a:solidFill>
              <a:srgbClr val="FFFFFF"/>
            </a:solidFill>
            <a:ln w="1905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 sz="100"/>
              </a:pPr>
              <a:endParaRPr sz="100"/>
            </a:p>
          </p:txBody>
        </p:sp>
        <p:sp>
          <p:nvSpPr>
            <p:cNvPr id="753" name="The concept of financial planning"/>
            <p:cNvSpPr txBox="1"/>
            <p:nvPr/>
          </p:nvSpPr>
          <p:spPr>
            <a:xfrm>
              <a:off x="67698" y="21977"/>
              <a:ext cx="523968" cy="153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>
                <a:defRPr sz="400"/>
              </a:lvl1pPr>
            </a:lstStyle>
            <a:p>
              <a:r>
                <a:t>Credit score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85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Aharoni</vt:lpstr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Miss J Rodgers</dc:creator>
  <cp:lastModifiedBy>Miss J Rodgers</cp:lastModifiedBy>
  <cp:revision>1</cp:revision>
  <dcterms:created xsi:type="dcterms:W3CDTF">2026-09-24T09:47:49Z</dcterms:created>
  <dcterms:modified xsi:type="dcterms:W3CDTF">2026-09-24T09:48:58Z</dcterms:modified>
</cp:coreProperties>
</file>