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278">
          <p15:clr>
            <a:srgbClr val="A4A3A4"/>
          </p15:clr>
        </p15:guide>
        <p15:guide id="3" pos="2880">
          <p15:clr>
            <a:srgbClr val="A4A3A4"/>
          </p15:clr>
        </p15:guide>
        <p15:guide id="4" pos="158">
          <p15:clr>
            <a:srgbClr val="A4A3A4"/>
          </p15:clr>
        </p15:guide>
        <p15:guide id="5" pos="56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1776" y="108"/>
      </p:cViewPr>
      <p:guideLst>
        <p:guide orient="horz" pos="2160"/>
        <p:guide orient="horz" pos="278"/>
        <p:guide pos="2880"/>
        <p:guide pos="158"/>
        <p:guide pos="560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EB20-AD10-4A0D-9F16-BB3EA881333E}" type="datetimeFigureOut">
              <a:rPr lang="en-GB" smtClean="0"/>
              <a:pPr/>
              <a:t>12/07/2022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123A5-DDF2-42B8-BF21-4677ADE1F95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EB20-AD10-4A0D-9F16-BB3EA881333E}" type="datetimeFigureOut">
              <a:rPr lang="en-GB" smtClean="0"/>
              <a:pPr/>
              <a:t>12/07/2022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123A5-DDF2-42B8-BF21-4677ADE1F95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EB20-AD10-4A0D-9F16-BB3EA881333E}" type="datetimeFigureOut">
              <a:rPr lang="en-GB" smtClean="0"/>
              <a:pPr/>
              <a:t>12/07/2022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123A5-DDF2-42B8-BF21-4677ADE1F95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EB20-AD10-4A0D-9F16-BB3EA881333E}" type="datetimeFigureOut">
              <a:rPr lang="en-GB" smtClean="0"/>
              <a:pPr/>
              <a:t>12/07/2022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123A5-DDF2-42B8-BF21-4677ADE1F95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EB20-AD10-4A0D-9F16-BB3EA881333E}" type="datetimeFigureOut">
              <a:rPr lang="en-GB" smtClean="0"/>
              <a:pPr/>
              <a:t>12/07/2022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123A5-DDF2-42B8-BF21-4677ADE1F95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EB20-AD10-4A0D-9F16-BB3EA881333E}" type="datetimeFigureOut">
              <a:rPr lang="en-GB" smtClean="0"/>
              <a:pPr/>
              <a:t>12/07/2022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123A5-DDF2-42B8-BF21-4677ADE1F95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EB20-AD10-4A0D-9F16-BB3EA881333E}" type="datetimeFigureOut">
              <a:rPr lang="en-GB" smtClean="0"/>
              <a:pPr/>
              <a:t>12/07/2022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123A5-DDF2-42B8-BF21-4677ADE1F95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EB20-AD10-4A0D-9F16-BB3EA881333E}" type="datetimeFigureOut">
              <a:rPr lang="en-GB" smtClean="0"/>
              <a:pPr/>
              <a:t>12/07/2022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123A5-DDF2-42B8-BF21-4677ADE1F95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EB20-AD10-4A0D-9F16-BB3EA881333E}" type="datetimeFigureOut">
              <a:rPr lang="en-GB" smtClean="0"/>
              <a:pPr/>
              <a:t>12/07/2022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123A5-DDF2-42B8-BF21-4677ADE1F95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EB20-AD10-4A0D-9F16-BB3EA881333E}" type="datetimeFigureOut">
              <a:rPr lang="en-GB" smtClean="0"/>
              <a:pPr/>
              <a:t>12/07/2022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123A5-DDF2-42B8-BF21-4677ADE1F95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EB20-AD10-4A0D-9F16-BB3EA881333E}" type="datetimeFigureOut">
              <a:rPr lang="en-GB" smtClean="0"/>
              <a:pPr/>
              <a:t>12/07/2022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123A5-DDF2-42B8-BF21-4677ADE1F95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DEB20-AD10-4A0D-9F16-BB3EA881333E}" type="datetimeFigureOut">
              <a:rPr lang="en-GB" smtClean="0"/>
              <a:pPr/>
              <a:t>12/07/2022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123A5-DDF2-42B8-BF21-4677ADE1F95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utodesk.co.uk/products/fusion-360/free-tria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0825" y="1427502"/>
            <a:ext cx="86423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dirty="0" smtClean="0">
                <a:latin typeface="+mj-lt"/>
              </a:rPr>
              <a:t>Within </a:t>
            </a:r>
            <a:r>
              <a:rPr lang="en-GB" sz="1400" dirty="0">
                <a:latin typeface="+mj-lt"/>
              </a:rPr>
              <a:t>the life cycle of a product there inevitably comes a point where its design is superseded by </a:t>
            </a:r>
            <a:r>
              <a:rPr lang="en-GB" sz="1400" dirty="0" smtClean="0">
                <a:latin typeface="+mj-lt"/>
              </a:rPr>
              <a:t>an improved </a:t>
            </a:r>
            <a:r>
              <a:rPr lang="en-GB" sz="1400" dirty="0">
                <a:latin typeface="+mj-lt"/>
              </a:rPr>
              <a:t>version. It may become ‘tired’ or simply out of fashion. It no longer retains appeal.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0825" y="2444280"/>
            <a:ext cx="432117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dirty="0" smtClean="0">
                <a:latin typeface="+mj-lt"/>
              </a:rPr>
              <a:t>Your challenge is to select one of the products listed and investigate redesigning/refining its form (shape) to be more effective. This may mean more aesthetic, increased functionality etc. Your approach to the design needs to be </a:t>
            </a:r>
            <a:r>
              <a:rPr lang="en-GB" sz="1400" b="1" dirty="0" smtClean="0">
                <a:latin typeface="+mj-lt"/>
              </a:rPr>
              <a:t>creative</a:t>
            </a:r>
            <a:r>
              <a:rPr lang="en-GB" sz="1400" dirty="0" smtClean="0">
                <a:latin typeface="+mj-lt"/>
              </a:rPr>
              <a:t> and </a:t>
            </a:r>
            <a:r>
              <a:rPr lang="en-GB" sz="1400" b="1" dirty="0" smtClean="0">
                <a:latin typeface="+mj-lt"/>
              </a:rPr>
              <a:t>innovative</a:t>
            </a:r>
            <a:r>
              <a:rPr lang="en-GB" sz="1400" dirty="0" smtClean="0">
                <a:latin typeface="+mj-lt"/>
              </a:rPr>
              <a:t>, whilst at the same time, it must consider factors such as safety and ease of use. </a:t>
            </a:r>
            <a:r>
              <a:rPr lang="en-GB" sz="1400" dirty="0"/>
              <a:t>The re-design of a product should be inspired by the work </a:t>
            </a:r>
            <a:r>
              <a:rPr lang="en-GB" sz="1400" dirty="0" smtClean="0"/>
              <a:t>and philosophy of </a:t>
            </a:r>
            <a:r>
              <a:rPr lang="en-GB" sz="1400" dirty="0"/>
              <a:t>a designer/style chosen from the list provided</a:t>
            </a:r>
            <a:r>
              <a:rPr lang="en-GB" sz="1400" dirty="0" smtClean="0"/>
              <a:t>.</a:t>
            </a:r>
            <a:endParaRPr lang="en-GB" sz="1400" dirty="0" smtClean="0">
              <a:latin typeface="+mj-lt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50825" y="1057219"/>
            <a:ext cx="1067041" cy="288000"/>
          </a:xfrm>
          <a:prstGeom prst="round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  <a:latin typeface="+mj-lt"/>
              </a:rPr>
              <a:t>CONTEXT</a:t>
            </a:r>
            <a:endParaRPr lang="en-GB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53258" y="2033005"/>
            <a:ext cx="1067041" cy="288000"/>
          </a:xfrm>
          <a:prstGeom prst="round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  <a:latin typeface="+mj-lt"/>
              </a:rPr>
              <a:t>BRIEF</a:t>
            </a:r>
            <a:endParaRPr lang="en-GB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53768" y="441325"/>
            <a:ext cx="4210220" cy="396000"/>
          </a:xfrm>
          <a:prstGeom prst="roundRect">
            <a:avLst/>
          </a:prstGeom>
          <a:solidFill>
            <a:srgbClr val="FFFF9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+mj-lt"/>
              </a:rPr>
              <a:t>A level summer challenge – Option A</a:t>
            </a:r>
            <a:endParaRPr lang="en-GB" sz="20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48086" y="5307015"/>
            <a:ext cx="80295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1 x A3 piece (or 2 x A4) of paper </a:t>
            </a:r>
            <a:r>
              <a:rPr lang="en-GB" sz="1400" b="1" dirty="0" smtClean="0"/>
              <a:t>filled</a:t>
            </a:r>
            <a:r>
              <a:rPr lang="en-GB" sz="1400" dirty="0" smtClean="0"/>
              <a:t> with annotated (labelled) sketches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Your ideas should show a progression towards a ‘final’ sketched concept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Colour needs to be used effectively to communicate form and material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Employ learned drawing techniques</a:t>
            </a:r>
            <a:endParaRPr lang="en-GB" sz="1400" dirty="0"/>
          </a:p>
        </p:txBody>
      </p:sp>
      <p:sp>
        <p:nvSpPr>
          <p:cNvPr id="20" name="Rounded Rectangle 19"/>
          <p:cNvSpPr/>
          <p:nvPr/>
        </p:nvSpPr>
        <p:spPr>
          <a:xfrm>
            <a:off x="250825" y="4747310"/>
            <a:ext cx="2572598" cy="288000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</a:rPr>
              <a:t>SUBMISSION REQUIREMENT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48313" y="2444280"/>
            <a:ext cx="16279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latin typeface="Arial Narrow" pitchFamily="34" charset="0"/>
              </a:rPr>
              <a:t>Designer/Style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err="1" smtClean="0">
                <a:latin typeface="Arial Narrow" pitchFamily="34" charset="0"/>
              </a:rPr>
              <a:t>Philipe</a:t>
            </a:r>
            <a:r>
              <a:rPr lang="en-GB" sz="1600" dirty="0" smtClean="0">
                <a:latin typeface="Arial Narrow" pitchFamily="34" charset="0"/>
              </a:rPr>
              <a:t> Starck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Arial Narrow" pitchFamily="34" charset="0"/>
              </a:rPr>
              <a:t>Marc Newson</a:t>
            </a:r>
            <a:endParaRPr lang="en-GB" sz="1600" dirty="0">
              <a:latin typeface="Arial Narrow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Arial Narrow" pitchFamily="34" charset="0"/>
              </a:rPr>
              <a:t>Alberto </a:t>
            </a:r>
            <a:r>
              <a:rPr lang="en-GB" sz="1600" dirty="0" err="1">
                <a:latin typeface="Arial Narrow" pitchFamily="34" charset="0"/>
              </a:rPr>
              <a:t>Alessi</a:t>
            </a:r>
            <a:endParaRPr lang="en-GB" sz="1600" dirty="0">
              <a:latin typeface="Arial Narrow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Arial Narrow" pitchFamily="34" charset="0"/>
              </a:rPr>
              <a:t>Bauhaus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Arial Narrow" pitchFamily="34" charset="0"/>
              </a:rPr>
              <a:t>Dieter Rams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315794" y="2444280"/>
            <a:ext cx="15841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latin typeface="Arial Narrow" pitchFamily="34" charset="0"/>
              </a:rPr>
              <a:t>Product choice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Arial Narrow" pitchFamily="34" charset="0"/>
              </a:rPr>
              <a:t>Potato masher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Arial Narrow" pitchFamily="34" charset="0"/>
              </a:rPr>
              <a:t>Stapler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Arial Narrow" pitchFamily="34" charset="0"/>
              </a:rPr>
              <a:t>Salad servers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Arial Narrow" pitchFamily="34" charset="0"/>
              </a:rPr>
              <a:t>Garlic press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0825" y="1427502"/>
            <a:ext cx="86423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dirty="0" smtClean="0">
                <a:latin typeface="+mj-lt"/>
              </a:rPr>
              <a:t>Download and install a free version of </a:t>
            </a:r>
            <a:r>
              <a:rPr lang="en-GB" sz="1400" b="1" dirty="0">
                <a:latin typeface="+mj-lt"/>
              </a:rPr>
              <a:t>F</a:t>
            </a:r>
            <a:r>
              <a:rPr lang="en-GB" sz="1400" b="1" dirty="0" smtClean="0">
                <a:latin typeface="+mj-lt"/>
              </a:rPr>
              <a:t>usion 360 </a:t>
            </a:r>
            <a:r>
              <a:rPr lang="en-GB" sz="1400" dirty="0" smtClean="0">
                <a:latin typeface="+mj-lt"/>
              </a:rPr>
              <a:t>on a PC/laptop at home</a:t>
            </a:r>
          </a:p>
          <a:p>
            <a:pPr algn="just"/>
            <a:r>
              <a:rPr lang="en-GB" sz="1400" dirty="0" smtClean="0">
                <a:hlinkClick r:id="rId2"/>
              </a:rPr>
              <a:t>Download </a:t>
            </a:r>
            <a:r>
              <a:rPr lang="en-GB" sz="1400" dirty="0">
                <a:hlinkClick r:id="rId2"/>
              </a:rPr>
              <a:t>Fusion 360 for Free | Free Trial | Autodesk</a:t>
            </a:r>
            <a:endParaRPr lang="en-GB" sz="1400" b="1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0825" y="2690917"/>
            <a:ext cx="864235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+mj-lt"/>
              </a:rPr>
              <a:t>Learn the basics  of how to draw a 3d </a:t>
            </a:r>
            <a:r>
              <a:rPr lang="en-GB" sz="1400" dirty="0" smtClean="0">
                <a:latin typeface="+mj-lt"/>
              </a:rPr>
              <a:t>objects in </a:t>
            </a:r>
            <a:r>
              <a:rPr lang="en-GB" sz="1400" dirty="0" smtClean="0">
                <a:latin typeface="+mj-lt"/>
              </a:rPr>
              <a:t>the 3d software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+mj-lt"/>
              </a:rPr>
              <a:t>Produce a </a:t>
            </a:r>
            <a:r>
              <a:rPr lang="en-GB" sz="1400" b="1" dirty="0" smtClean="0">
                <a:latin typeface="+mj-lt"/>
              </a:rPr>
              <a:t>range</a:t>
            </a:r>
            <a:r>
              <a:rPr lang="en-GB" sz="1400" dirty="0" smtClean="0">
                <a:latin typeface="+mj-lt"/>
              </a:rPr>
              <a:t> of simple or complex </a:t>
            </a:r>
            <a:r>
              <a:rPr lang="en-GB" sz="1400" dirty="0" smtClean="0">
                <a:latin typeface="+mj-lt"/>
              </a:rPr>
              <a:t>forms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+mj-lt"/>
              </a:rPr>
              <a:t>Explore a </a:t>
            </a:r>
            <a:r>
              <a:rPr lang="en-GB" sz="1400" b="1" dirty="0" smtClean="0">
                <a:latin typeface="+mj-lt"/>
              </a:rPr>
              <a:t>range</a:t>
            </a:r>
            <a:r>
              <a:rPr lang="en-GB" sz="1400" dirty="0" smtClean="0">
                <a:latin typeface="+mj-lt"/>
              </a:rPr>
              <a:t> of tools</a:t>
            </a:r>
            <a:endParaRPr lang="en-GB" sz="1400" dirty="0" smtClean="0"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+mj-lt"/>
              </a:rPr>
              <a:t>Apply some surface finishes and colours to the objects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+mj-lt"/>
              </a:rPr>
              <a:t>Be prepared to teach  a short (5 mins) lesson to your peers, showing them how to complete the task you have completed.</a:t>
            </a:r>
          </a:p>
          <a:p>
            <a:pPr algn="just"/>
            <a:endParaRPr lang="en-GB" sz="1400" dirty="0" smtClean="0">
              <a:latin typeface="+mj-lt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50825" y="1057219"/>
            <a:ext cx="1067041" cy="288000"/>
          </a:xfrm>
          <a:prstGeom prst="round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  <a:latin typeface="+mj-lt"/>
              </a:rPr>
              <a:t>TASK</a:t>
            </a:r>
            <a:endParaRPr lang="en-GB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53258" y="2279642"/>
            <a:ext cx="3814686" cy="288000"/>
          </a:xfrm>
          <a:prstGeom prst="round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  <a:latin typeface="+mj-lt"/>
              </a:rPr>
              <a:t>Challenge and submission requirement</a:t>
            </a:r>
            <a:endParaRPr lang="en-GB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53768" y="441325"/>
            <a:ext cx="4210220" cy="396000"/>
          </a:xfrm>
          <a:prstGeom prst="roundRect">
            <a:avLst/>
          </a:prstGeom>
          <a:solidFill>
            <a:srgbClr val="CCCC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+mj-lt"/>
              </a:rPr>
              <a:t>A level summer challenge – Option B</a:t>
            </a:r>
            <a:endParaRPr lang="en-GB" sz="20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4003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300</Words>
  <Application>Microsoft Office PowerPoint</Application>
  <PresentationFormat>On-screen Show (4:3)</PresentationFormat>
  <Paragraphs>31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Narrow</vt:lpstr>
      <vt:lpstr>Calibri</vt:lpstr>
      <vt:lpstr>Office Theme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Philip Trigg</dc:creator>
  <cp:lastModifiedBy>Philip Trigg</cp:lastModifiedBy>
  <cp:revision>45</cp:revision>
  <dcterms:created xsi:type="dcterms:W3CDTF">2012-09-05T18:47:27Z</dcterms:created>
  <dcterms:modified xsi:type="dcterms:W3CDTF">2022-07-12T19:48:53Z</dcterms:modified>
</cp:coreProperties>
</file>