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2E0D-CD70-4EB6-875F-B57DE0B83780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AF8F-A29C-439D-B7C7-D4177D66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742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2E0D-CD70-4EB6-875F-B57DE0B83780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AF8F-A29C-439D-B7C7-D4177D66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644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2E0D-CD70-4EB6-875F-B57DE0B83780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AF8F-A29C-439D-B7C7-D4177D66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116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2E0D-CD70-4EB6-875F-B57DE0B83780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AF8F-A29C-439D-B7C7-D4177D66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8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2E0D-CD70-4EB6-875F-B57DE0B83780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AF8F-A29C-439D-B7C7-D4177D66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657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2E0D-CD70-4EB6-875F-B57DE0B83780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AF8F-A29C-439D-B7C7-D4177D66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40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2E0D-CD70-4EB6-875F-B57DE0B83780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AF8F-A29C-439D-B7C7-D4177D66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7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2E0D-CD70-4EB6-875F-B57DE0B83780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AF8F-A29C-439D-B7C7-D4177D66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76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2E0D-CD70-4EB6-875F-B57DE0B83780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AF8F-A29C-439D-B7C7-D4177D66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508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2E0D-CD70-4EB6-875F-B57DE0B83780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AF8F-A29C-439D-B7C7-D4177D66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270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2E0D-CD70-4EB6-875F-B57DE0B83780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AF8F-A29C-439D-B7C7-D4177D66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182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52E0D-CD70-4EB6-875F-B57DE0B83780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3AF8F-A29C-439D-B7C7-D4177D66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144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911" y="105216"/>
            <a:ext cx="2861187" cy="163121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Berlin Sans FB" panose="020E0602020502020306" pitchFamily="34" charset="0"/>
              </a:rPr>
              <a:t>Power and Conflict Poetry – Lit Paper 2</a:t>
            </a:r>
          </a:p>
          <a:p>
            <a:pPr algn="ctr"/>
            <a:endParaRPr lang="en-GB" sz="1600" dirty="0">
              <a:latin typeface="Berlin Sans FB" panose="020E0602020502020306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67664" y="105216"/>
            <a:ext cx="6476997" cy="1815882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Plan first: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Highlight the </a:t>
            </a:r>
            <a:r>
              <a:rPr lang="en-GB" sz="1400" b="1" dirty="0"/>
              <a:t>key words </a:t>
            </a:r>
            <a:r>
              <a:rPr lang="en-GB" sz="1400" dirty="0"/>
              <a:t>in the question.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Highlight the best </a:t>
            </a:r>
            <a:r>
              <a:rPr lang="en-GB" sz="1400" b="1" dirty="0"/>
              <a:t>quotes</a:t>
            </a:r>
            <a:r>
              <a:rPr lang="en-GB" sz="1400" dirty="0"/>
              <a:t> in the </a:t>
            </a:r>
            <a:r>
              <a:rPr lang="en-GB" sz="1400" b="1" dirty="0"/>
              <a:t>named poem </a:t>
            </a:r>
            <a:r>
              <a:rPr lang="en-GB" sz="1400" dirty="0"/>
              <a:t>– 4 or 5 that fit the theme of the question.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Decide on your </a:t>
            </a:r>
            <a:r>
              <a:rPr lang="en-GB" sz="1400" b="1" dirty="0"/>
              <a:t>chosen poem </a:t>
            </a:r>
            <a:r>
              <a:rPr lang="en-GB" sz="1400" dirty="0"/>
              <a:t>that also fits the question and will be a good comparison.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Write down any </a:t>
            </a:r>
            <a:r>
              <a:rPr lang="en-GB" sz="1400" b="1" dirty="0"/>
              <a:t>quotes</a:t>
            </a:r>
            <a:r>
              <a:rPr lang="en-GB" sz="1400" dirty="0"/>
              <a:t> you can remember from your </a:t>
            </a:r>
            <a:r>
              <a:rPr lang="en-GB" sz="1400" b="1" dirty="0"/>
              <a:t>chosen poem</a:t>
            </a:r>
            <a:r>
              <a:rPr lang="en-GB" sz="1400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Jot down </a:t>
            </a:r>
            <a:r>
              <a:rPr lang="en-GB" sz="1400" b="1" dirty="0"/>
              <a:t>key words </a:t>
            </a:r>
            <a:r>
              <a:rPr lang="en-GB" sz="1400" dirty="0"/>
              <a:t>to help you to structure the ideas in your essay.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910" y="1851857"/>
            <a:ext cx="2861187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45 minutes </a:t>
            </a:r>
            <a:r>
              <a:rPr lang="en-GB" sz="1600" dirty="0"/>
              <a:t>(separate paper)</a:t>
            </a:r>
          </a:p>
          <a:p>
            <a:r>
              <a:rPr lang="en-GB" sz="1600" b="1" dirty="0"/>
              <a:t>30 marks</a:t>
            </a:r>
          </a:p>
          <a:p>
            <a:r>
              <a:rPr lang="en-GB" sz="1600" dirty="0"/>
              <a:t>One question on the poems from power and conflict – ignore the one on relationships.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910" y="3261225"/>
            <a:ext cx="2861187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/>
              <a:t>The question:</a:t>
            </a:r>
          </a:p>
          <a:p>
            <a:r>
              <a:rPr lang="en-GB" sz="1600" dirty="0"/>
              <a:t>Will be theme based </a:t>
            </a:r>
            <a:r>
              <a:rPr lang="en-GB" sz="1600" dirty="0">
                <a:solidFill>
                  <a:schemeClr val="accent5"/>
                </a:solidFill>
              </a:rPr>
              <a:t>‘Compare how poets present… in… and one other poem of your choice.’</a:t>
            </a:r>
          </a:p>
          <a:p>
            <a:r>
              <a:rPr lang="en-GB" sz="1600" b="1" dirty="0"/>
              <a:t>Named poem </a:t>
            </a:r>
            <a:r>
              <a:rPr lang="en-GB" sz="1600" dirty="0"/>
              <a:t>will be printed on the exam paper.</a:t>
            </a:r>
          </a:p>
          <a:p>
            <a:r>
              <a:rPr lang="en-GB" sz="1600" dirty="0"/>
              <a:t>You choose the other poem that fits the question. </a:t>
            </a:r>
            <a:r>
              <a:rPr lang="en-GB" sz="1600" b="1" dirty="0"/>
              <a:t>You need to know this poem</a:t>
            </a:r>
            <a:r>
              <a:rPr lang="en-GB" sz="1600" dirty="0"/>
              <a:t> as it won’t be printed on the paper.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62745" y="2032888"/>
            <a:ext cx="6481916" cy="470898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Essay structure:</a:t>
            </a:r>
          </a:p>
          <a:p>
            <a:r>
              <a:rPr lang="en-GB" sz="1400" b="1" err="1"/>
              <a:t>Intro</a:t>
            </a:r>
            <a:r>
              <a:rPr lang="en-GB" sz="1400" b="1"/>
              <a:t>: ATM</a:t>
            </a:r>
            <a:endParaRPr lang="en-GB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Explain what the named poem is about and why it fits the question.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Explain which poem you have chosen and why it makes a good comparison.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For top grades, link to WHY the poets have written the poems. </a:t>
            </a:r>
          </a:p>
          <a:p>
            <a:r>
              <a:rPr lang="en-GB" sz="1300" i="1" dirty="0">
                <a:solidFill>
                  <a:schemeClr val="accent5"/>
                </a:solidFill>
              </a:rPr>
              <a:t>_____ written by _____, is about… and conveys the ideas of _____ through… Whereas / In a similar way ______, written by _____ conveys ideas about ____ through…</a:t>
            </a:r>
          </a:p>
          <a:p>
            <a:r>
              <a:rPr lang="en-GB" sz="1400" b="1" dirty="0"/>
              <a:t>Main: WHAT? HOW? WHY? – </a:t>
            </a:r>
            <a:r>
              <a:rPr lang="en-GB" sz="1400" b="1" u="sng" dirty="0"/>
              <a:t>3</a:t>
            </a:r>
            <a:r>
              <a:rPr lang="en-GB" sz="1400" b="1" dirty="0"/>
              <a:t> comparative paragraphs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Analyse the language in the named poem and how the writer uses it to convey their ideas – connect back to the key words from the Q. Compare to the language used in your chosen poem. Write about at least 2 language techniques.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Analyse the structure of the named poem – how does it help the writer to convey their ideas? Compare this to the structure of your chosen poem and why the writer chose this structure.</a:t>
            </a:r>
          </a:p>
          <a:p>
            <a:r>
              <a:rPr lang="en-GB" sz="1300" i="1" dirty="0">
                <a:solidFill>
                  <a:schemeClr val="accent5"/>
                </a:solidFill>
              </a:rPr>
              <a:t>In _______(named poem),  the poet chooses to use_____(technique) to convey… (link to Q). For example… (zoom in on key words / zoom out on the poet’s intentions). In a similar / different way, ______ (poet) chooses to use ______(technique) in _______ (chosen poem) to…. (link back to Q – compare back to named poem and think about different purposes)</a:t>
            </a:r>
          </a:p>
          <a:p>
            <a:r>
              <a:rPr lang="en-GB" sz="1400" b="1" dirty="0"/>
              <a:t>Conclusion: WHY?</a:t>
            </a:r>
          </a:p>
          <a:p>
            <a:r>
              <a:rPr lang="en-GB" sz="1400" dirty="0"/>
              <a:t>Sum up the points you have made and relate back to the poets’ messages and purpose.</a:t>
            </a:r>
          </a:p>
          <a:p>
            <a:r>
              <a:rPr lang="en-GB" sz="1300" i="1" dirty="0">
                <a:solidFill>
                  <a:schemeClr val="accent5"/>
                </a:solidFill>
              </a:rPr>
              <a:t>Whilst both_____ and _____ are about ___(key word from Q), the use different techniques to…. because…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909" y="5893281"/>
            <a:ext cx="2861187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Remember to write about</a:t>
            </a:r>
          </a:p>
          <a:p>
            <a:r>
              <a:rPr lang="en-GB" sz="1600" dirty="0"/>
              <a:t>LANGUAGE, STRUCTURE and FORM in your responses.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682314" y="2265215"/>
            <a:ext cx="2386778" cy="4401205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txBody>
          <a:bodyPr wrap="square" numCol="1" rtlCol="0">
            <a:spAutoFit/>
          </a:bodyPr>
          <a:lstStyle/>
          <a:p>
            <a:r>
              <a:rPr lang="en-GB" sz="1400" b="1" u="sng" dirty="0"/>
              <a:t>Key vocabulary:</a:t>
            </a:r>
          </a:p>
          <a:p>
            <a:r>
              <a:rPr lang="en-GB" sz="1400" dirty="0"/>
              <a:t>Metaphor</a:t>
            </a:r>
          </a:p>
          <a:p>
            <a:r>
              <a:rPr lang="en-GB" sz="1400" dirty="0"/>
              <a:t>Simile</a:t>
            </a:r>
          </a:p>
          <a:p>
            <a:r>
              <a:rPr lang="en-GB" sz="1400" dirty="0"/>
              <a:t>Personification</a:t>
            </a:r>
          </a:p>
          <a:p>
            <a:r>
              <a:rPr lang="en-GB" sz="1400" dirty="0"/>
              <a:t>Imagery</a:t>
            </a:r>
          </a:p>
          <a:p>
            <a:r>
              <a:rPr lang="en-GB" sz="1400" dirty="0"/>
              <a:t>Alliteration</a:t>
            </a:r>
          </a:p>
          <a:p>
            <a:r>
              <a:rPr lang="en-GB" sz="1400" dirty="0"/>
              <a:t>Sibilance</a:t>
            </a:r>
          </a:p>
          <a:p>
            <a:r>
              <a:rPr lang="en-GB" sz="1400" dirty="0"/>
              <a:t>Onomatopoeia</a:t>
            </a:r>
          </a:p>
          <a:p>
            <a:r>
              <a:rPr lang="en-GB" sz="1400" dirty="0"/>
              <a:t>Juxtaposition</a:t>
            </a:r>
          </a:p>
          <a:p>
            <a:r>
              <a:rPr lang="en-GB" sz="1400" dirty="0"/>
              <a:t>Symbolism</a:t>
            </a:r>
          </a:p>
          <a:p>
            <a:r>
              <a:rPr lang="en-GB" sz="1400" dirty="0"/>
              <a:t>Poetic voice / persona</a:t>
            </a:r>
          </a:p>
          <a:p>
            <a:r>
              <a:rPr lang="en-GB" sz="1400" dirty="0"/>
              <a:t>Rhythm </a:t>
            </a:r>
          </a:p>
          <a:p>
            <a:r>
              <a:rPr lang="en-GB" sz="1400" dirty="0"/>
              <a:t>Rhyme</a:t>
            </a:r>
          </a:p>
          <a:p>
            <a:r>
              <a:rPr lang="en-GB" sz="1400" dirty="0"/>
              <a:t>Free verse</a:t>
            </a:r>
          </a:p>
          <a:p>
            <a:r>
              <a:rPr lang="en-GB" sz="1400" dirty="0"/>
              <a:t>Blank verse</a:t>
            </a:r>
          </a:p>
          <a:p>
            <a:r>
              <a:rPr lang="en-GB" sz="1400" dirty="0"/>
              <a:t>Stanza</a:t>
            </a:r>
          </a:p>
          <a:p>
            <a:r>
              <a:rPr lang="en-GB" sz="1400" dirty="0"/>
              <a:t>Couplet</a:t>
            </a:r>
          </a:p>
          <a:p>
            <a:r>
              <a:rPr lang="en-GB" sz="1400" dirty="0"/>
              <a:t>Regular / irregular</a:t>
            </a:r>
          </a:p>
          <a:p>
            <a:r>
              <a:rPr lang="en-GB" sz="1400" dirty="0"/>
              <a:t>Enjambment</a:t>
            </a:r>
          </a:p>
          <a:p>
            <a:r>
              <a:rPr lang="en-GB" sz="1400" dirty="0"/>
              <a:t>Caesura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682316" y="105215"/>
            <a:ext cx="2386778" cy="205200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GB" sz="1400" b="1" u="sng" dirty="0"/>
              <a:t>Comparing words:</a:t>
            </a:r>
          </a:p>
          <a:p>
            <a:r>
              <a:rPr lang="en-GB" sz="1400" dirty="0"/>
              <a:t>Whereas</a:t>
            </a:r>
          </a:p>
          <a:p>
            <a:r>
              <a:rPr lang="en-GB" sz="1400" dirty="0"/>
              <a:t>However</a:t>
            </a:r>
          </a:p>
          <a:p>
            <a:r>
              <a:rPr lang="en-GB" sz="1400" dirty="0"/>
              <a:t>Equally</a:t>
            </a:r>
          </a:p>
          <a:p>
            <a:r>
              <a:rPr lang="en-GB" sz="1400" dirty="0"/>
              <a:t>By contrast</a:t>
            </a:r>
          </a:p>
          <a:p>
            <a:r>
              <a:rPr lang="en-GB" sz="1400" dirty="0"/>
              <a:t>Furthermore</a:t>
            </a:r>
          </a:p>
          <a:p>
            <a:r>
              <a:rPr lang="en-GB" sz="1400" dirty="0"/>
              <a:t>In comparison</a:t>
            </a:r>
          </a:p>
          <a:p>
            <a:r>
              <a:rPr lang="en-GB" sz="1400" dirty="0"/>
              <a:t>Whilst</a:t>
            </a:r>
          </a:p>
          <a:p>
            <a:r>
              <a:rPr lang="en-GB" sz="1400" dirty="0"/>
              <a:t>Both</a:t>
            </a:r>
          </a:p>
          <a:p>
            <a:r>
              <a:rPr lang="en-GB" sz="1400" dirty="0"/>
              <a:t>Differently</a:t>
            </a:r>
          </a:p>
          <a:p>
            <a:r>
              <a:rPr lang="en-GB" sz="1400" dirty="0"/>
              <a:t>Also</a:t>
            </a:r>
          </a:p>
          <a:p>
            <a:r>
              <a:rPr lang="en-GB" sz="1400" dirty="0"/>
              <a:t>Similarly</a:t>
            </a:r>
          </a:p>
          <a:p>
            <a:r>
              <a:rPr lang="en-GB" sz="1400" dirty="0"/>
              <a:t>Juxtaposing</a:t>
            </a:r>
          </a:p>
          <a:p>
            <a:r>
              <a:rPr lang="en-GB" sz="1400" dirty="0"/>
              <a:t>Comparatively</a:t>
            </a:r>
          </a:p>
          <a:p>
            <a:r>
              <a:rPr lang="en-GB" sz="1400" dirty="0"/>
              <a:t>Although</a:t>
            </a:r>
          </a:p>
          <a:p>
            <a:r>
              <a:rPr lang="en-GB" sz="1400" dirty="0"/>
              <a:t>Moreover</a:t>
            </a:r>
          </a:p>
          <a:p>
            <a:r>
              <a:rPr lang="en-GB" sz="1400" dirty="0"/>
              <a:t>Likewise</a:t>
            </a:r>
          </a:p>
        </p:txBody>
      </p:sp>
    </p:spTree>
    <p:extLst>
      <p:ext uri="{BB962C8B-B14F-4D97-AF65-F5344CB8AC3E}">
        <p14:creationId xmlns:p14="http://schemas.microsoft.com/office/powerpoint/2010/main" val="1306762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</TotalTime>
  <Words>524</Words>
  <Application>Microsoft Office PowerPoint</Application>
  <PresentationFormat>Widescreen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Berlin Sans FB</vt:lpstr>
      <vt:lpstr>Calibri</vt:lpstr>
      <vt:lpstr>Calibri Light</vt:lpstr>
      <vt:lpstr>Office Theme</vt:lpstr>
      <vt:lpstr>PowerPoint Presentation</vt:lpstr>
    </vt:vector>
  </TitlesOfParts>
  <Company>Brookfield Communiuty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Lloyd</dc:creator>
  <cp:lastModifiedBy>Mr G Newton</cp:lastModifiedBy>
  <cp:revision>20</cp:revision>
  <dcterms:created xsi:type="dcterms:W3CDTF">2020-10-19T18:20:06Z</dcterms:created>
  <dcterms:modified xsi:type="dcterms:W3CDTF">2025-01-23T09:55:42Z</dcterms:modified>
</cp:coreProperties>
</file>