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809" r:id="rId2"/>
    <p:sldId id="810" r:id="rId3"/>
    <p:sldId id="282" r:id="rId4"/>
    <p:sldId id="808" r:id="rId5"/>
    <p:sldId id="804" r:id="rId6"/>
    <p:sldId id="278" r:id="rId7"/>
    <p:sldId id="258" r:id="rId8"/>
    <p:sldId id="276" r:id="rId9"/>
    <p:sldId id="277" r:id="rId10"/>
    <p:sldId id="259" r:id="rId11"/>
    <p:sldId id="260" r:id="rId12"/>
    <p:sldId id="261" r:id="rId13"/>
    <p:sldId id="262" r:id="rId14"/>
    <p:sldId id="812" r:id="rId15"/>
    <p:sldId id="813" r:id="rId16"/>
    <p:sldId id="814" r:id="rId17"/>
    <p:sldId id="263" r:id="rId18"/>
    <p:sldId id="264" r:id="rId19"/>
    <p:sldId id="265" r:id="rId20"/>
    <p:sldId id="266" r:id="rId21"/>
    <p:sldId id="268" r:id="rId22"/>
    <p:sldId id="279" r:id="rId23"/>
    <p:sldId id="269" r:id="rId24"/>
    <p:sldId id="267" r:id="rId25"/>
    <p:sldId id="270" r:id="rId26"/>
    <p:sldId id="271" r:id="rId27"/>
    <p:sldId id="272" r:id="rId28"/>
    <p:sldId id="273" r:id="rId29"/>
    <p:sldId id="274" r:id="rId30"/>
    <p:sldId id="275" r:id="rId31"/>
    <p:sldId id="280" r:id="rId32"/>
    <p:sldId id="811" r:id="rId33"/>
    <p:sldId id="815" r:id="rId34"/>
    <p:sldId id="816" r:id="rId35"/>
    <p:sldId id="817" r:id="rId36"/>
    <p:sldId id="818" r:id="rId37"/>
    <p:sldId id="819" r:id="rId38"/>
    <p:sldId id="82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162" autoAdjust="0"/>
  </p:normalViewPr>
  <p:slideViewPr>
    <p:cSldViewPr snapToGrid="0">
      <p:cViewPr varScale="1">
        <p:scale>
          <a:sx n="80" d="100"/>
          <a:sy n="80" d="100"/>
        </p:scale>
        <p:origin x="7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0FD9F-2D48-489B-B96D-688B7015D193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B513C-2215-4353-90EC-AC0CC3E47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686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is a very high chance that there will be a question on HACCP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B513C-2215-4353-90EC-AC0CC3E47C8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614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is a very high chance that there will be a question on HACCP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B513C-2215-4353-90EC-AC0CC3E47C8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165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B513C-2215-4353-90EC-AC0CC3E47C8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612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B513C-2215-4353-90EC-AC0CC3E47C8A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451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B513C-2215-4353-90EC-AC0CC3E47C8A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365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6432E-3DDF-4CAD-A529-BF21E51EC4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4D941A-640E-454A-8163-517D902A7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98C04-F666-4F20-BF31-DA3205CEC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DBBE-8BB0-4847-AA33-B41848C4D971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C8EF4-2FAA-456B-8701-BCE79C8F3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4B8B5-20DA-40CB-91B5-7FFB15E8F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2FCB5-D6D0-4F4A-9AB1-34A4F6EAE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738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7493E-275D-42E6-9687-1473593DD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2CFA8-D90C-446C-A1A5-1ACE24EF9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1BABD-6388-4FFD-98C5-F0F8A077D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DBBE-8BB0-4847-AA33-B41848C4D971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0D25E-5BC6-4B3D-839D-601EB4AB2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C96DF-0F7C-4E64-A619-9859D3EC1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2FCB5-D6D0-4F4A-9AB1-34A4F6EAE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46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BB5DA1-23C0-486A-BF88-34AA4A01D6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D340CD-388C-4419-9E13-7AF3383A45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FB71B-BED5-4A39-ACBE-332425DBF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DBBE-8BB0-4847-AA33-B41848C4D971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2C73D-FCEF-4CFE-A73A-843DE27A4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17EE9-A4EF-497D-945C-67D73D393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2FCB5-D6D0-4F4A-9AB1-34A4F6EAE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837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2B52D-C80D-419D-8251-69D72E831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D1050-6FB5-4D2E-A88E-5981FB314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1A857-0AB0-4C9D-8518-1168D25D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DBBE-8BB0-4847-AA33-B41848C4D971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F60F2-3202-489C-8ECC-0E4BB0002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FC461-201A-4CE2-891F-50E80387C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2FCB5-D6D0-4F4A-9AB1-34A4F6EAE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65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64929-BBD2-4B8F-9ECB-02248B2DC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A5D1F-D067-449F-982A-5C686E8D5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20B2B-5E4C-4519-B8EC-7CAD50EE2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DBBE-8BB0-4847-AA33-B41848C4D971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16D27-774B-4244-8301-9F0126FB5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7F6E1-96F9-40C5-987E-EFCD8DE4A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2FCB5-D6D0-4F4A-9AB1-34A4F6EAE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32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E7FF6-377C-48DA-8D61-514F1B0D1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BF0A-BF45-42EC-83C4-A833A3BB95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AC05A8-A5B4-45A4-88BF-7B52DDCA7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0DFD56-4C9C-4D9C-81E5-F8BB9BE6A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DBBE-8BB0-4847-AA33-B41848C4D971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C7B78-74F5-4AC6-AA5C-7B768B47D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29CE67-532D-480C-86FE-04FE56046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2FCB5-D6D0-4F4A-9AB1-34A4F6EAE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35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0CC4C-2C43-4FB0-A150-FA216956C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ED605-4EC6-44AB-8B62-B72E7822B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2CF23C-A30E-4719-A96D-89630EF50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D75EDB-E8FF-4442-B23B-B81CC1EE04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B6123C-6374-4C75-8DE2-630AD9093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9EFC2E-C84E-4258-86B1-C8036B6A4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DBBE-8BB0-4847-AA33-B41848C4D971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852CA8-6748-4F7C-BCCA-D17261E8D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D26C5B-9584-47F3-A0DF-0451E45C5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2FCB5-D6D0-4F4A-9AB1-34A4F6EAE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01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629AD-8F27-4E1C-A3E1-1CE0241FD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5D735A-632F-4C99-A44F-11DDB4EC3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DBBE-8BB0-4847-AA33-B41848C4D971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AB1EA8-E72A-443F-A56F-3D199CCE1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FEA905-3390-4AD6-9267-E997C70DA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2FCB5-D6D0-4F4A-9AB1-34A4F6EAE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03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1E3275-0D9A-4655-BFA5-4D09A84D7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DBBE-8BB0-4847-AA33-B41848C4D971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52D7BC-1C6C-455C-BB3A-683A4793D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C150A4-3B7C-474D-835D-2C3BC646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2FCB5-D6D0-4F4A-9AB1-34A4F6EAE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278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C8179-1CA7-4F36-B089-214F7A035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66EBE-BE3C-4A09-96BB-24C7B48E3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03C370-5AB7-4F85-8393-610DED166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5EDA48-4C55-43D7-BB00-CA8DA14C0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DBBE-8BB0-4847-AA33-B41848C4D971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888F70-53CD-4BC2-BA3F-E6ABD85F5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4B209-4BC4-43F9-A146-D8972FFF3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2FCB5-D6D0-4F4A-9AB1-34A4F6EAE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534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44710-F396-4D08-887C-600B6586B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F7700-FE76-49DF-B1B6-502F5DF5AE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3F74B-2371-4C52-BDE2-4B2B7246F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F7C95F-E729-4BB9-8B1E-DD492E2B8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DBBE-8BB0-4847-AA33-B41848C4D971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9D5F26-8EC4-41CC-955E-8F38926A2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73CB63-F6B8-4CA1-A1CF-2DB59D63B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2FCB5-D6D0-4F4A-9AB1-34A4F6EAE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248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111ED0-4E7A-44B4-9E53-6D23B920E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EC3BA9-4BC3-4494-926B-959210AB9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BA845-5650-4E9F-A792-C8C372054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0DBBE-8BB0-4847-AA33-B41848C4D971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760CD-B194-4B5B-8801-4EAD0B169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3818B-5AC3-43F2-AC62-3B5AA9B80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2FCB5-D6D0-4F4A-9AB1-34A4F6EAE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75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85D869-B6E2-49F3-8D6B-FD5ECA006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48" y="3347"/>
            <a:ext cx="12192000" cy="68546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B1CD02-D09C-4A4D-A545-5659601A5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023" y="1246443"/>
            <a:ext cx="5175953" cy="436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5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532B9-CE6B-43A5-9356-565A833A2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Technology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595063-5538-4389-A3E2-6DBDC7D8E1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13" t="18148" r="38804" b="28879"/>
          <a:stretch/>
        </p:blipFill>
        <p:spPr>
          <a:xfrm>
            <a:off x="5592417" y="391974"/>
            <a:ext cx="6109253" cy="610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85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D12AC-8BF6-4F6D-B39E-3E3FA076F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Uniform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FFF93-DC8B-432B-9616-F9A3D4CBC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52" y="1690688"/>
            <a:ext cx="78287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All staff, in order for customers to identify them, should wear name badges and logos on uniform. Uniform should comfortable and breathable for employees to work in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What are the advantages of a uniform to employers and employees?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182" y="1205740"/>
            <a:ext cx="3803976" cy="253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74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76471-6374-4081-A926-261F8100C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53" y="738947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Diabetes Gluten/Coeliac Lactose Low salt Low fat Phenylketonuria (PKU/medical) MSG free Vegetarian Vegan Lacto-vegetarian </a:t>
            </a:r>
            <a:r>
              <a:rPr lang="en-GB" dirty="0" err="1"/>
              <a:t>Lacto</a:t>
            </a:r>
            <a:r>
              <a:rPr lang="en-GB" dirty="0"/>
              <a:t>-</a:t>
            </a:r>
            <a:r>
              <a:rPr lang="en-GB" dirty="0" err="1"/>
              <a:t>ove</a:t>
            </a:r>
            <a:r>
              <a:rPr lang="en-GB" dirty="0"/>
              <a:t>-vegetarian Pescatarian Paleo Kosher (religious) Religious beliefs Muslims Hindus Sikhs Jewish </a:t>
            </a:r>
            <a:r>
              <a:rPr lang="en-GB" dirty="0" err="1"/>
              <a:t>Rastafaria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Indicative content: Wheat/cereal Gluten free Nuts Seeds (sesame, pumpkin, poppy etc.) Molluscs Crustaceans (lobster, prawns etc.) eggs Dairy/milk free/lactose Mustard Sulphites Fish Fruits and vegetables Lupin Soya Beans (kidney beans, soya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Campylobacter • Salmonella • E-coli • Clostridium </a:t>
            </a:r>
            <a:r>
              <a:rPr lang="en-GB" dirty="0" err="1"/>
              <a:t>perfringents</a:t>
            </a:r>
            <a:r>
              <a:rPr lang="en-GB" dirty="0"/>
              <a:t> • Listeria • </a:t>
            </a:r>
            <a:r>
              <a:rPr lang="en-GB" dirty="0" err="1"/>
              <a:t>Bacillius</a:t>
            </a:r>
            <a:r>
              <a:rPr lang="en-GB" dirty="0"/>
              <a:t> cereus • Staphylococcus </a:t>
            </a:r>
            <a:r>
              <a:rPr lang="en-GB" dirty="0" err="1"/>
              <a:t>aureu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4686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0E8BD67-1913-4F04-B86E-11BAA8247F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97881"/>
              </p:ext>
            </p:extLst>
          </p:nvPr>
        </p:nvGraphicFramePr>
        <p:xfrm>
          <a:off x="172278" y="424069"/>
          <a:ext cx="11380305" cy="6222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7928">
                  <a:extLst>
                    <a:ext uri="{9D8B030D-6E8A-4147-A177-3AD203B41FA5}">
                      <a16:colId xmlns:a16="http://schemas.microsoft.com/office/drawing/2014/main" val="1334648182"/>
                    </a:ext>
                  </a:extLst>
                </a:gridCol>
                <a:gridCol w="6622377">
                  <a:extLst>
                    <a:ext uri="{9D8B030D-6E8A-4147-A177-3AD203B41FA5}">
                      <a16:colId xmlns:a16="http://schemas.microsoft.com/office/drawing/2014/main" val="2453026847"/>
                    </a:ext>
                  </a:extLst>
                </a:gridCol>
              </a:tblGrid>
              <a:tr h="369861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Roles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Responsibilities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44918"/>
                  </a:ext>
                </a:extLst>
              </a:tr>
              <a:tr h="5836712">
                <a:tc>
                  <a:txBody>
                    <a:bodyPr/>
                    <a:lstStyle/>
                    <a:p>
                      <a:pPr marL="285750" indent="-285750"/>
                      <a:r>
                        <a:rPr lang="en-GB" b="1" i="1" dirty="0"/>
                        <a:t>Inspect business for food safety standards</a:t>
                      </a:r>
                    </a:p>
                    <a:p>
                      <a:pPr marL="285750" indent="-285750"/>
                      <a:r>
                        <a:rPr lang="en-GB" b="1" i="1" dirty="0"/>
                        <a:t>Follow up complaints </a:t>
                      </a:r>
                    </a:p>
                    <a:p>
                      <a:pPr marL="285750" indent="-285750"/>
                      <a:r>
                        <a:rPr lang="en-GB" b="1" i="1" dirty="0"/>
                        <a:t>Follow up outbreaks of food poisoning</a:t>
                      </a:r>
                    </a:p>
                    <a:p>
                      <a:pPr marL="285750" indent="-285750"/>
                      <a:r>
                        <a:rPr lang="en-GB" b="1" i="1" dirty="0"/>
                        <a:t>Collect samples for testing</a:t>
                      </a:r>
                    </a:p>
                    <a:p>
                      <a:pPr marL="285750" indent="-285750"/>
                      <a:r>
                        <a:rPr lang="en-GB" b="1" i="1" dirty="0"/>
                        <a:t>Giving evidence in prosecutions</a:t>
                      </a:r>
                    </a:p>
                    <a:p>
                      <a:pPr marL="285750" indent="-285750"/>
                      <a:r>
                        <a:rPr lang="en-GB" b="1" i="1" dirty="0"/>
                        <a:t>Maintaining evidence</a:t>
                      </a:r>
                    </a:p>
                    <a:p>
                      <a:pPr marL="285750" indent="-285750"/>
                      <a:r>
                        <a:rPr lang="en-GB" b="1" i="1" dirty="0"/>
                        <a:t>Submitting reports.</a:t>
                      </a:r>
                    </a:p>
                    <a:p>
                      <a:pPr>
                        <a:defRPr/>
                      </a:pPr>
                      <a:r>
                        <a:rPr lang="en-GB" b="1" dirty="0"/>
                        <a:t>Can close dirty premises</a:t>
                      </a:r>
                    </a:p>
                    <a:p>
                      <a:pPr>
                        <a:defRPr/>
                      </a:pPr>
                      <a:r>
                        <a:rPr lang="en-GB" b="1" dirty="0"/>
                        <a:t>Can impose fines of £20,000 or six months imprisonment</a:t>
                      </a:r>
                    </a:p>
                    <a:p>
                      <a:pPr>
                        <a:defRPr/>
                      </a:pPr>
                      <a:r>
                        <a:rPr lang="en-GB" b="1" dirty="0"/>
                        <a:t>Can take legal action for manslaughter </a:t>
                      </a:r>
                    </a:p>
                    <a:p>
                      <a:pPr marL="285750" indent="-285750"/>
                      <a:r>
                        <a:rPr lang="en-GB" b="1" i="1" dirty="0"/>
                        <a:t> </a:t>
                      </a:r>
                      <a:endParaRPr lang="en-GB" dirty="0"/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carrying out routine or unplanned visits and inspections to ensure compliance with health and safety legislation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visit premises and make recommendations 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offer training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enter premises without warning 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will check premises are hygienic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check pest control 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check the temperature of the fridge, freezers, and hot holding 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check labelling of foods 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taking photos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removing samples and conducting interviews as part of the inspection process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413862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8" y="3938961"/>
            <a:ext cx="4161183" cy="291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10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CAEDF-4B9E-44AE-8DF9-21CAA108E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sz="1800" b="0" i="0" u="none" strike="noStrike" baseline="0" dirty="0">
                <a:solidFill>
                  <a:srgbClr val="000000"/>
                </a:solidFill>
                <a:latin typeface="Arial WGL"/>
              </a:rPr>
              <a:t>Trish has opened up a new café and is due a visit from the Environmental Health Officer (EHO). </a:t>
            </a:r>
            <a:br>
              <a:rPr lang="en-GB" sz="1800" b="0" i="0" u="none" strike="noStrike" baseline="0" dirty="0">
                <a:solidFill>
                  <a:srgbClr val="000000"/>
                </a:solidFill>
                <a:latin typeface="Arial WGL"/>
              </a:rPr>
            </a:br>
            <a:r>
              <a:rPr lang="en-GB" sz="1800" b="0" i="0" u="none" strike="noStrike" baseline="0" dirty="0">
                <a:solidFill>
                  <a:srgbClr val="000000"/>
                </a:solidFill>
                <a:latin typeface="Arial WGL"/>
              </a:rPr>
              <a:t>Describe the evidence an Environmental Health Officer will want to see in the following areas: </a:t>
            </a:r>
            <a:br>
              <a:rPr lang="en-GB" sz="1800" b="0" i="0" u="none" strike="noStrike" baseline="0" dirty="0">
                <a:solidFill>
                  <a:srgbClr val="000000"/>
                </a:solidFill>
                <a:latin typeface="Arial WGL"/>
              </a:rPr>
            </a:br>
            <a:r>
              <a:rPr lang="en-GB" sz="1800" b="0" i="1" u="none" strike="noStrike" baseline="0" dirty="0">
                <a:solidFill>
                  <a:srgbClr val="000000"/>
                </a:solidFill>
                <a:latin typeface="Arial WGL"/>
              </a:rPr>
              <a:t>(a) </a:t>
            </a:r>
            <a:r>
              <a:rPr lang="en-GB" sz="1800" b="0" i="0" u="none" strike="noStrike" baseline="0" dirty="0">
                <a:solidFill>
                  <a:srgbClr val="FF0000"/>
                </a:solidFill>
                <a:latin typeface="Arial WGL"/>
              </a:rPr>
              <a:t>Preparation of food. </a:t>
            </a:r>
            <a:endParaRPr lang="en-GB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E5030C1-C81D-417B-8CF2-217C3E6AA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048582"/>
              </p:ext>
            </p:extLst>
          </p:nvPr>
        </p:nvGraphicFramePr>
        <p:xfrm>
          <a:off x="1779337" y="1791444"/>
          <a:ext cx="81280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2671472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84584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b="0" i="0" u="none" strike="noStrike" baseline="0" dirty="0">
                          <a:solidFill>
                            <a:schemeClr val="tx1"/>
                          </a:solidFill>
                          <a:latin typeface="ArialMT"/>
                        </a:rPr>
                        <a:t>Different colour chopping boards</a:t>
                      </a:r>
                    </a:p>
                    <a:p>
                      <a:pPr algn="l"/>
                      <a:r>
                        <a:rPr lang="en-GB" sz="1800" b="0" i="0" u="none" strike="noStrike" baseline="0" dirty="0">
                          <a:solidFill>
                            <a:schemeClr val="tx1"/>
                          </a:solidFill>
                          <a:latin typeface="SymbolMT"/>
                        </a:rPr>
                        <a:t>• </a:t>
                      </a:r>
                      <a:r>
                        <a:rPr lang="en-GB" sz="1800" b="0" i="0" u="none" strike="noStrike" baseline="0" dirty="0">
                          <a:solidFill>
                            <a:schemeClr val="tx1"/>
                          </a:solidFill>
                          <a:latin typeface="ArialMT"/>
                        </a:rPr>
                        <a:t>Raw meat prepared away from cooked to prevent cross</a:t>
                      </a:r>
                    </a:p>
                    <a:p>
                      <a:pPr algn="l"/>
                      <a:r>
                        <a:rPr lang="en-GB" sz="1800" b="0" i="0" u="none" strike="noStrike" baseline="0" dirty="0">
                          <a:solidFill>
                            <a:schemeClr val="tx1"/>
                          </a:solidFill>
                          <a:latin typeface="ArialMT"/>
                        </a:rPr>
                        <a:t>contamination</a:t>
                      </a:r>
                    </a:p>
                    <a:p>
                      <a:pPr algn="l"/>
                      <a:r>
                        <a:rPr lang="en-GB" sz="1800" b="0" i="0" u="none" strike="noStrike" baseline="0" dirty="0">
                          <a:solidFill>
                            <a:schemeClr val="tx1"/>
                          </a:solidFill>
                          <a:latin typeface="SymbolMT"/>
                        </a:rPr>
                        <a:t>• </a:t>
                      </a:r>
                      <a:r>
                        <a:rPr lang="en-GB" sz="1800" b="0" i="0" u="none" strike="noStrike" baseline="0" dirty="0">
                          <a:solidFill>
                            <a:schemeClr val="tx1"/>
                          </a:solidFill>
                          <a:latin typeface="ArialMT"/>
                        </a:rPr>
                        <a:t>Different colour coded knifes.</a:t>
                      </a:r>
                    </a:p>
                    <a:p>
                      <a:pPr algn="l"/>
                      <a:r>
                        <a:rPr lang="en-GB" sz="1800" b="0" i="0" u="none" strike="noStrike" baseline="0" dirty="0">
                          <a:solidFill>
                            <a:schemeClr val="tx1"/>
                          </a:solidFill>
                          <a:latin typeface="SymbolMT"/>
                        </a:rPr>
                        <a:t>• </a:t>
                      </a:r>
                      <a:r>
                        <a:rPr lang="en-GB" sz="1800" b="0" i="0" u="none" strike="noStrike" baseline="0" dirty="0">
                          <a:solidFill>
                            <a:schemeClr val="tx1"/>
                          </a:solidFill>
                          <a:latin typeface="ArialMT"/>
                        </a:rPr>
                        <a:t>Food handler’s hygiene.</a:t>
                      </a:r>
                    </a:p>
                    <a:p>
                      <a:pPr algn="l"/>
                      <a:r>
                        <a:rPr lang="en-GB" sz="1800" b="0" i="0" u="none" strike="noStrike" baseline="0" dirty="0">
                          <a:solidFill>
                            <a:schemeClr val="tx1"/>
                          </a:solidFill>
                          <a:latin typeface="SymbolMT"/>
                        </a:rPr>
                        <a:t>• </a:t>
                      </a:r>
                      <a:r>
                        <a:rPr lang="en-GB" sz="1800" b="0" i="0" u="none" strike="noStrike" baseline="0" dirty="0">
                          <a:solidFill>
                            <a:schemeClr val="tx1"/>
                          </a:solidFill>
                          <a:latin typeface="ArialMT"/>
                        </a:rPr>
                        <a:t>Food handlers appropriately dressed</a:t>
                      </a:r>
                    </a:p>
                    <a:p>
                      <a:pPr algn="l"/>
                      <a:r>
                        <a:rPr lang="en-GB" sz="1800" b="0" i="0" u="none" strike="noStrike" baseline="0" dirty="0">
                          <a:solidFill>
                            <a:schemeClr val="tx1"/>
                          </a:solidFill>
                          <a:latin typeface="SymbolMT"/>
                        </a:rPr>
                        <a:t>• </a:t>
                      </a:r>
                      <a:r>
                        <a:rPr lang="en-GB" sz="1800" b="0" i="0" u="none" strike="noStrike" baseline="0" dirty="0">
                          <a:solidFill>
                            <a:schemeClr val="tx1"/>
                          </a:solidFill>
                          <a:latin typeface="ArialMT"/>
                        </a:rPr>
                        <a:t>No piercing visible,</a:t>
                      </a:r>
                    </a:p>
                    <a:p>
                      <a:pPr algn="l"/>
                      <a:r>
                        <a:rPr lang="en-GB" sz="1800" b="0" i="0" u="none" strike="noStrike" baseline="0" dirty="0">
                          <a:solidFill>
                            <a:schemeClr val="tx1"/>
                          </a:solidFill>
                          <a:latin typeface="SymbolMT"/>
                        </a:rPr>
                        <a:t>• </a:t>
                      </a:r>
                      <a:r>
                        <a:rPr lang="en-GB" sz="1800" b="0" i="0" u="none" strike="noStrike" baseline="0" dirty="0">
                          <a:solidFill>
                            <a:schemeClr val="tx1"/>
                          </a:solidFill>
                          <a:latin typeface="ArialMT"/>
                        </a:rPr>
                        <a:t>hair up in a net (good hygiene practice)</a:t>
                      </a:r>
                    </a:p>
                    <a:p>
                      <a:pPr algn="l"/>
                      <a:r>
                        <a:rPr lang="en-GB" sz="1800" b="0" i="0" u="none" strike="noStrike" baseline="0" dirty="0">
                          <a:solidFill>
                            <a:schemeClr val="tx1"/>
                          </a:solidFill>
                          <a:latin typeface="SymbolMT"/>
                        </a:rPr>
                        <a:t>• </a:t>
                      </a:r>
                      <a:r>
                        <a:rPr lang="en-GB" sz="1800" b="0" i="0" u="none" strike="noStrike" baseline="0" dirty="0">
                          <a:solidFill>
                            <a:schemeClr val="tx1"/>
                          </a:solidFill>
                          <a:latin typeface="ArialMT"/>
                        </a:rPr>
                        <a:t>washing hands</a:t>
                      </a:r>
                    </a:p>
                    <a:p>
                      <a:pPr algn="l"/>
                      <a:r>
                        <a:rPr lang="en-GB" sz="1800" b="0" i="0" u="none" strike="noStrike" baseline="0" dirty="0">
                          <a:solidFill>
                            <a:schemeClr val="tx1"/>
                          </a:solidFill>
                          <a:latin typeface="SymbolMT"/>
                        </a:rPr>
                        <a:t>• </a:t>
                      </a:r>
                      <a:r>
                        <a:rPr lang="en-GB" sz="1800" b="0" i="0" u="none" strike="noStrike" baseline="0" dirty="0">
                          <a:solidFill>
                            <a:schemeClr val="tx1"/>
                          </a:solidFill>
                          <a:latin typeface="ArialMT"/>
                        </a:rPr>
                        <a:t>Correct handling of foods</a:t>
                      </a:r>
                    </a:p>
                    <a:p>
                      <a:pPr algn="l"/>
                      <a:r>
                        <a:rPr lang="en-GB" sz="1800" b="0" i="0" u="none" strike="noStrike" baseline="0" dirty="0">
                          <a:solidFill>
                            <a:schemeClr val="tx1"/>
                          </a:solidFill>
                          <a:latin typeface="SymbolMT"/>
                        </a:rPr>
                        <a:t>• </a:t>
                      </a:r>
                      <a:r>
                        <a:rPr lang="en-GB" sz="1800" b="0" i="0" u="none" strike="noStrike" baseline="0" dirty="0">
                          <a:solidFill>
                            <a:schemeClr val="tx1"/>
                          </a:solidFill>
                          <a:latin typeface="ArialMT"/>
                        </a:rPr>
                        <a:t>Washing hands correctly</a:t>
                      </a:r>
                    </a:p>
                    <a:p>
                      <a:pPr algn="l"/>
                      <a:r>
                        <a:rPr lang="en-GB" sz="1800" b="0" i="0" u="none" strike="noStrike" baseline="0" dirty="0">
                          <a:solidFill>
                            <a:schemeClr val="tx1"/>
                          </a:solidFill>
                          <a:latin typeface="SymbolMT"/>
                        </a:rPr>
                        <a:t>• </a:t>
                      </a:r>
                      <a:r>
                        <a:rPr lang="en-GB" sz="1800" b="0" i="0" u="none" strike="noStrike" baseline="0" dirty="0">
                          <a:solidFill>
                            <a:schemeClr val="tx1"/>
                          </a:solidFill>
                          <a:latin typeface="ArialMT"/>
                        </a:rPr>
                        <a:t>Food has been stored at correct temperature</a:t>
                      </a:r>
                    </a:p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0" i="0" u="none" strike="noStrike" baseline="0" dirty="0">
                          <a:solidFill>
                            <a:schemeClr val="tx1"/>
                          </a:solidFill>
                          <a:latin typeface="ArialMT"/>
                        </a:rPr>
                        <a:t>Food handler hygiene certificate</a:t>
                      </a:r>
                    </a:p>
                    <a:p>
                      <a:pPr algn="l"/>
                      <a:r>
                        <a:rPr lang="en-GB" sz="1800" b="0" i="0" u="none" strike="noStrike" baseline="0" dirty="0">
                          <a:solidFill>
                            <a:schemeClr val="tx1"/>
                          </a:solidFill>
                          <a:latin typeface="SymbolMT"/>
                        </a:rPr>
                        <a:t>• </a:t>
                      </a:r>
                      <a:r>
                        <a:rPr lang="en-GB" sz="1800" b="0" i="0" u="none" strike="noStrike" baseline="0" dirty="0">
                          <a:solidFill>
                            <a:schemeClr val="tx1"/>
                          </a:solidFill>
                          <a:latin typeface="ArialMT"/>
                        </a:rPr>
                        <a:t>Preparation of food quickly and is cooked and served in a safe</a:t>
                      </a:r>
                    </a:p>
                    <a:p>
                      <a:pPr algn="l"/>
                      <a:r>
                        <a:rPr lang="en-GB" sz="1800" b="0" i="0" u="none" strike="noStrike" baseline="0" dirty="0">
                          <a:solidFill>
                            <a:schemeClr val="tx1"/>
                          </a:solidFill>
                          <a:latin typeface="ArialMT"/>
                        </a:rPr>
                        <a:t>time.</a:t>
                      </a:r>
                    </a:p>
                    <a:p>
                      <a:pPr algn="l"/>
                      <a:r>
                        <a:rPr lang="en-GB" sz="1800" b="0" i="0" u="none" strike="noStrike" baseline="0" dirty="0">
                          <a:solidFill>
                            <a:schemeClr val="tx1"/>
                          </a:solidFill>
                          <a:latin typeface="SymbolMT"/>
                        </a:rPr>
                        <a:t>• </a:t>
                      </a:r>
                      <a:r>
                        <a:rPr lang="en-GB" sz="1800" b="0" i="0" u="none" strike="noStrike" baseline="0" dirty="0">
                          <a:solidFill>
                            <a:schemeClr val="tx1"/>
                          </a:solidFill>
                          <a:latin typeface="ArialMT"/>
                        </a:rPr>
                        <a:t>Separate areas for high-risk foods</a:t>
                      </a:r>
                    </a:p>
                    <a:p>
                      <a:pPr algn="l"/>
                      <a:r>
                        <a:rPr lang="en-GB" sz="1800" b="0" i="0" u="none" strike="noStrike" baseline="0" dirty="0">
                          <a:solidFill>
                            <a:schemeClr val="tx1"/>
                          </a:solidFill>
                          <a:latin typeface="SymbolMT"/>
                        </a:rPr>
                        <a:t>• </a:t>
                      </a:r>
                      <a:r>
                        <a:rPr lang="en-GB" sz="1800" b="0" i="0" u="none" strike="noStrike" baseline="0" dirty="0">
                          <a:solidFill>
                            <a:schemeClr val="tx1"/>
                          </a:solidFill>
                          <a:latin typeface="ArialMT"/>
                        </a:rPr>
                        <a:t>Separate areas for raw meat and ready to eat.</a:t>
                      </a:r>
                    </a:p>
                    <a:p>
                      <a:pPr algn="l"/>
                      <a:r>
                        <a:rPr lang="en-GB" sz="1800" b="0" i="0" u="none" strike="noStrike" baseline="0" dirty="0">
                          <a:solidFill>
                            <a:schemeClr val="tx1"/>
                          </a:solidFill>
                          <a:latin typeface="SymbolMT"/>
                        </a:rPr>
                        <a:t>• </a:t>
                      </a:r>
                      <a:r>
                        <a:rPr lang="en-GB" sz="1800" b="0" i="0" u="none" strike="noStrike" baseline="0" dirty="0">
                          <a:solidFill>
                            <a:schemeClr val="tx1"/>
                          </a:solidFill>
                          <a:latin typeface="ArialMT"/>
                        </a:rPr>
                        <a:t>Washing up</a:t>
                      </a:r>
                    </a:p>
                    <a:p>
                      <a:pPr algn="l"/>
                      <a:r>
                        <a:rPr lang="en-GB" sz="1800" b="0" i="0" u="none" strike="noStrike" baseline="0" dirty="0">
                          <a:solidFill>
                            <a:schemeClr val="tx1"/>
                          </a:solidFill>
                          <a:latin typeface="SymbolMT"/>
                        </a:rPr>
                        <a:t>• </a:t>
                      </a:r>
                      <a:r>
                        <a:rPr lang="en-GB" sz="1800" b="0" i="0" u="none" strike="noStrike" baseline="0" dirty="0">
                          <a:solidFill>
                            <a:schemeClr val="tx1"/>
                          </a:solidFill>
                          <a:latin typeface="ArialMT"/>
                        </a:rPr>
                        <a:t>Waste disposal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431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596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CAEDF-4B9E-44AE-8DF9-21CAA108E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sz="1800" b="0" i="0" u="none" strike="noStrike" baseline="0" dirty="0">
                <a:solidFill>
                  <a:srgbClr val="000000"/>
                </a:solidFill>
                <a:latin typeface="Arial WGL"/>
              </a:rPr>
              <a:t>Trish has opened up a new café and is due a visit from the Environmental Health Officer (EHO). </a:t>
            </a:r>
            <a:br>
              <a:rPr lang="en-GB" sz="1800" b="0" i="0" u="none" strike="noStrike" baseline="0" dirty="0">
                <a:solidFill>
                  <a:srgbClr val="000000"/>
                </a:solidFill>
                <a:latin typeface="Arial WGL"/>
              </a:rPr>
            </a:br>
            <a:r>
              <a:rPr lang="en-GB" sz="1800" b="0" i="0" u="none" strike="noStrike" baseline="0" dirty="0">
                <a:solidFill>
                  <a:srgbClr val="000000"/>
                </a:solidFill>
                <a:latin typeface="Arial WGL"/>
              </a:rPr>
              <a:t>Describe the evidence an Environmental Health Officer will want to see in the following areas: </a:t>
            </a:r>
            <a:br>
              <a:rPr lang="en-GB" sz="1800" b="0" i="0" u="none" strike="noStrike" baseline="0" dirty="0">
                <a:solidFill>
                  <a:srgbClr val="000000"/>
                </a:solidFill>
                <a:latin typeface="Arial WGL"/>
              </a:rPr>
            </a:br>
            <a:r>
              <a:rPr lang="en-GB" sz="1800" b="0" i="1" u="none" strike="noStrike" baseline="0" dirty="0">
                <a:solidFill>
                  <a:srgbClr val="000000"/>
                </a:solidFill>
                <a:latin typeface="Arial WGL"/>
              </a:rPr>
              <a:t>(a) </a:t>
            </a:r>
            <a:r>
              <a:rPr lang="en-GB" sz="1800" b="0" u="none" strike="noStrike" baseline="0" dirty="0">
                <a:solidFill>
                  <a:srgbClr val="FF0000"/>
                </a:solidFill>
                <a:latin typeface="Arial WGL"/>
              </a:rPr>
              <a:t>cooking the food</a:t>
            </a:r>
            <a:r>
              <a:rPr lang="en-GB" sz="1800" b="0" i="0" u="none" strike="noStrike" baseline="0" dirty="0">
                <a:solidFill>
                  <a:srgbClr val="FF0000"/>
                </a:solidFill>
                <a:latin typeface="Arial WGL"/>
              </a:rPr>
              <a:t>. </a:t>
            </a:r>
            <a:endParaRPr lang="en-GB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E5030C1-C81D-417B-8CF2-217C3E6AA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320400"/>
              </p:ext>
            </p:extLst>
          </p:nvPr>
        </p:nvGraphicFramePr>
        <p:xfrm>
          <a:off x="1069474" y="1887697"/>
          <a:ext cx="8128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2671472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84584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Use of food probe</a:t>
                      </a:r>
                    </a:p>
                    <a:p>
                      <a:r>
                        <a:rPr lang="en-GB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Temperatures included:</a:t>
                      </a:r>
                    </a:p>
                    <a:p>
                      <a:r>
                        <a:rPr lang="en-GB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Hot holding 63°C</a:t>
                      </a:r>
                    </a:p>
                    <a:p>
                      <a:r>
                        <a:rPr lang="en-GB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Core temperature minimum temperature of 70</a:t>
                      </a:r>
                      <a:r>
                        <a:rPr lang="en-GB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 f</a:t>
                      </a:r>
                      <a:r>
                        <a:rPr lang="en-GB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 2 minutes.</a:t>
                      </a:r>
                    </a:p>
                    <a:p>
                      <a:r>
                        <a:rPr lang="en-GB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Different coloured chopping boards•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mell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Cooked at correct temperature</a:t>
                      </a:r>
                    </a:p>
                    <a:p>
                      <a:r>
                        <a:rPr lang="en-GB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Cooking for correct amount of time</a:t>
                      </a:r>
                    </a:p>
                    <a:p>
                      <a:r>
                        <a:rPr lang="en-GB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Different equipment maybe colour coded</a:t>
                      </a:r>
                    </a:p>
                    <a:p>
                      <a:r>
                        <a:rPr lang="en-GB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Different areas for foods to prevent cross contamination.</a:t>
                      </a:r>
                    </a:p>
                    <a:p>
                      <a:r>
                        <a:rPr lang="en-GB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Checking dates</a:t>
                      </a:r>
                    </a:p>
                    <a:p>
                      <a:r>
                        <a:rPr lang="en-GB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Visual checks of texture/appearance/s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431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5824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D733AA-59AA-4B67-BB82-D343E008C4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320" t="16630" r="22533" b="12087"/>
          <a:stretch/>
        </p:blipFill>
        <p:spPr>
          <a:xfrm>
            <a:off x="317311" y="1336813"/>
            <a:ext cx="4825678" cy="53502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DDA115-031F-466B-9D48-BB547621253B}"/>
              </a:ext>
            </a:extLst>
          </p:cNvPr>
          <p:cNvSpPr txBox="1"/>
          <p:nvPr/>
        </p:nvSpPr>
        <p:spPr>
          <a:xfrm>
            <a:off x="317311" y="170934"/>
            <a:ext cx="60937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800" b="0" i="0" u="none" strike="noStrike" baseline="0" dirty="0">
                <a:solidFill>
                  <a:srgbClr val="000000"/>
                </a:solidFill>
                <a:latin typeface="Arial WGL"/>
              </a:rPr>
              <a:t>A HACCP form has been written for the café, however the EHO has advised that it has missed out the </a:t>
            </a:r>
            <a:r>
              <a:rPr lang="en-GB" sz="1800" b="1" i="0" u="none" strike="noStrike" baseline="0" dirty="0">
                <a:solidFill>
                  <a:srgbClr val="FF0000"/>
                </a:solidFill>
                <a:latin typeface="Arial WGL"/>
              </a:rPr>
              <a:t>food storage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WGL"/>
              </a:rPr>
              <a:t>section. </a:t>
            </a:r>
          </a:p>
          <a:p>
            <a:pPr algn="just"/>
            <a:r>
              <a:rPr lang="en-GB" sz="1800" b="0" i="0" u="none" strike="noStrike" baseline="0" dirty="0">
                <a:solidFill>
                  <a:srgbClr val="000000"/>
                </a:solidFill>
                <a:latin typeface="Arial WGL"/>
              </a:rPr>
              <a:t>Fill in the HACCP on </a:t>
            </a:r>
            <a:r>
              <a:rPr lang="en-GB" sz="1800" b="1" i="0" u="none" strike="noStrike" baseline="0" dirty="0">
                <a:solidFill>
                  <a:srgbClr val="FF0000"/>
                </a:solidFill>
                <a:latin typeface="Arial WGL"/>
              </a:rPr>
              <a:t>storage of food</a:t>
            </a:r>
            <a:r>
              <a:rPr lang="en-GB" sz="1800" b="0" i="0" u="none" strike="noStrike" baseline="0" dirty="0">
                <a:solidFill>
                  <a:srgbClr val="FF0000"/>
                </a:solidFill>
                <a:latin typeface="Arial WGL"/>
              </a:rPr>
              <a:t>. 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AD83FE-92A5-498D-ACAC-DC37DCB527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544" t="13515" r="25224" b="25361"/>
          <a:stretch/>
        </p:blipFill>
        <p:spPr>
          <a:xfrm>
            <a:off x="6411035" y="211210"/>
            <a:ext cx="5564874" cy="612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60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What are the advantages/ disadvantages of cafeteria service?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Customers are served ready-made food from a counter. </a:t>
            </a:r>
          </a:p>
          <a:p>
            <a:r>
              <a:rPr lang="en-GB" dirty="0">
                <a:solidFill>
                  <a:srgbClr val="FF0000"/>
                </a:solidFill>
              </a:rPr>
              <a:t>Advantages are: </a:t>
            </a:r>
          </a:p>
          <a:p>
            <a:r>
              <a:rPr lang="en-GB" dirty="0"/>
              <a:t>Don’t need many staff, or skilled staff </a:t>
            </a:r>
          </a:p>
          <a:p>
            <a:r>
              <a:rPr lang="en-GB" dirty="0"/>
              <a:t>Can serve a huge amount of people very quickly </a:t>
            </a:r>
          </a:p>
          <a:p>
            <a:r>
              <a:rPr lang="en-GB" dirty="0"/>
              <a:t>Cost effective for business and cheap for customers </a:t>
            </a:r>
          </a:p>
          <a:p>
            <a:r>
              <a:rPr lang="en-GB" dirty="0">
                <a:solidFill>
                  <a:srgbClr val="FF0000"/>
                </a:solidFill>
              </a:rPr>
              <a:t>Disadvantages are: </a:t>
            </a:r>
          </a:p>
          <a:p>
            <a:r>
              <a:rPr lang="en-GB" dirty="0"/>
              <a:t>–Food needs to be kept hot which is expensive and can cause food to deteriorate, spoil and be thrown away. </a:t>
            </a:r>
          </a:p>
          <a:p>
            <a:r>
              <a:rPr lang="en-GB" dirty="0"/>
              <a:t>–Customers have to queue </a:t>
            </a:r>
          </a:p>
          <a:p>
            <a:r>
              <a:rPr lang="en-GB" dirty="0"/>
              <a:t>–The display area can become very untidy and needs constant cleaning/replenishing.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2934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Fast food – advantages and disadvantages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In a fast-food outlet, food is being cooked all the time. Customers order at a </a:t>
            </a:r>
            <a:r>
              <a:rPr lang="en-GB" dirty="0" err="1"/>
              <a:t>a</a:t>
            </a:r>
            <a:r>
              <a:rPr lang="en-GB" dirty="0"/>
              <a:t> counter and are given their food straight away. </a:t>
            </a:r>
          </a:p>
          <a:p>
            <a:r>
              <a:rPr lang="en-GB" dirty="0">
                <a:solidFill>
                  <a:srgbClr val="FF0000"/>
                </a:solidFill>
              </a:rPr>
              <a:t>Advantages </a:t>
            </a:r>
          </a:p>
          <a:p>
            <a:r>
              <a:rPr lang="en-GB" dirty="0"/>
              <a:t>–They don’t need skilled staff </a:t>
            </a:r>
          </a:p>
          <a:p>
            <a:r>
              <a:rPr lang="en-GB" dirty="0"/>
              <a:t>–They can serve a lot of customers quickly </a:t>
            </a:r>
          </a:p>
          <a:p>
            <a:r>
              <a:rPr lang="en-GB" dirty="0"/>
              <a:t>–Easy for customers to grab something quickly if they are out and about </a:t>
            </a:r>
          </a:p>
          <a:p>
            <a:r>
              <a:rPr lang="en-GB" dirty="0">
                <a:solidFill>
                  <a:srgbClr val="FF0000"/>
                </a:solidFill>
              </a:rPr>
              <a:t>Disadvantages </a:t>
            </a:r>
          </a:p>
          <a:p>
            <a:r>
              <a:rPr lang="en-GB" dirty="0"/>
              <a:t>–Lots of very specialist equipment like fryers which need to be on all the time (expensive running costs) </a:t>
            </a:r>
          </a:p>
          <a:p>
            <a:r>
              <a:rPr lang="en-GB" dirty="0"/>
              <a:t>–Expensive rent for high-street outlets </a:t>
            </a:r>
          </a:p>
          <a:p>
            <a:r>
              <a:rPr lang="en-GB" dirty="0"/>
              <a:t>–Limited menu options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7868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" y="105015"/>
            <a:ext cx="8398566" cy="1325563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Silver service – advantages and disadvantages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617" y="1507572"/>
            <a:ext cx="8411818" cy="4588427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Silver service is where waiters serve most of the foods at the table and where each item is placed based on the customers request (</a:t>
            </a:r>
            <a:r>
              <a:rPr lang="en-GB" dirty="0" err="1"/>
              <a:t>eg</a:t>
            </a:r>
            <a:r>
              <a:rPr lang="en-GB" dirty="0"/>
              <a:t> number of potatoes, types of veg). It is done with silver spoons and platters. </a:t>
            </a:r>
          </a:p>
          <a:p>
            <a:r>
              <a:rPr lang="en-GB" dirty="0">
                <a:solidFill>
                  <a:srgbClr val="FF0000"/>
                </a:solidFill>
              </a:rPr>
              <a:t>Advantages </a:t>
            </a:r>
          </a:p>
          <a:p>
            <a:r>
              <a:rPr lang="en-GB" dirty="0"/>
              <a:t>–Highly entertaining, high level of personalised service so people will pay more for their meal </a:t>
            </a:r>
          </a:p>
          <a:p>
            <a:r>
              <a:rPr lang="en-GB" dirty="0"/>
              <a:t>–Creates a sense of occasion and raises the profile of the establishment </a:t>
            </a:r>
          </a:p>
          <a:p>
            <a:r>
              <a:rPr lang="en-GB" dirty="0">
                <a:solidFill>
                  <a:srgbClr val="FF0000"/>
                </a:solidFill>
              </a:rPr>
              <a:t>Disadvantages </a:t>
            </a:r>
          </a:p>
          <a:p>
            <a:r>
              <a:rPr lang="en-GB" dirty="0"/>
              <a:t>–Staff are highly skilled and therefore cost more to employ </a:t>
            </a:r>
          </a:p>
          <a:p>
            <a:r>
              <a:rPr lang="en-GB" dirty="0"/>
              <a:t>–Unskilled staff attempting silver service may make mistakes like dropping food on customers.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3922" y="3951666"/>
            <a:ext cx="3024570" cy="1693759"/>
          </a:xfrm>
          <a:prstGeom prst="rect">
            <a:avLst/>
          </a:prstGeom>
        </p:spPr>
      </p:pic>
      <p:sp>
        <p:nvSpPr>
          <p:cNvPr id="5" name="AutoShape 2" descr="Silver Service | lady.co.u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1339" y="364019"/>
            <a:ext cx="3137153" cy="208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59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85D869-B6E2-49F3-8D6B-FD5ECA006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48" y="3347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31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52" y="179594"/>
            <a:ext cx="6901070" cy="1325563"/>
          </a:xfrm>
        </p:spPr>
        <p:txBody>
          <a:bodyPr/>
          <a:lstStyle/>
          <a:p>
            <a:r>
              <a:rPr lang="en-GB" dirty="0" err="1">
                <a:solidFill>
                  <a:srgbClr val="FF0000"/>
                </a:solidFill>
              </a:rPr>
              <a:t>Gueridon</a:t>
            </a:r>
            <a:r>
              <a:rPr lang="en-GB" dirty="0">
                <a:solidFill>
                  <a:srgbClr val="FF0000"/>
                </a:solidFill>
              </a:rPr>
              <a:t> – advantages and disadvantages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121" y="1626843"/>
            <a:ext cx="6132443" cy="4959487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In </a:t>
            </a:r>
            <a:r>
              <a:rPr lang="en-GB" dirty="0" err="1"/>
              <a:t>Gueridon</a:t>
            </a:r>
            <a:r>
              <a:rPr lang="en-GB" dirty="0"/>
              <a:t> service, the chef finishes some element of the meal at the table. This may be carving, serving and even sometimes cooking the later stages in front of the customer </a:t>
            </a:r>
          </a:p>
          <a:p>
            <a:r>
              <a:rPr lang="en-GB" dirty="0">
                <a:solidFill>
                  <a:srgbClr val="FF0000"/>
                </a:solidFill>
              </a:rPr>
              <a:t>Advantages </a:t>
            </a:r>
          </a:p>
          <a:p>
            <a:r>
              <a:rPr lang="en-GB" dirty="0"/>
              <a:t>–This is a highly entertaining form of service which means business can charge a premium price for their dishes </a:t>
            </a:r>
          </a:p>
          <a:p>
            <a:r>
              <a:rPr lang="en-GB" dirty="0">
                <a:solidFill>
                  <a:srgbClr val="FF0000"/>
                </a:solidFill>
              </a:rPr>
              <a:t>Disadvantages </a:t>
            </a:r>
          </a:p>
          <a:p>
            <a:r>
              <a:rPr lang="en-GB" dirty="0"/>
              <a:t>–It is highly skilled and therefore is very expensive to employ and train people to this standard </a:t>
            </a:r>
          </a:p>
          <a:p>
            <a:r>
              <a:rPr lang="en-GB" dirty="0"/>
              <a:t>–If not done by experienced professionals can cause health and safety problems.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AutoShape 2" descr="19 Gueridon Service ideas | recipes, no cook meals, cook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3527" b="1774"/>
          <a:stretch/>
        </p:blipFill>
        <p:spPr>
          <a:xfrm>
            <a:off x="6970643" y="384861"/>
            <a:ext cx="4717774" cy="375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01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879" y="153091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In flight service – advantages and disadvantages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879" y="1666599"/>
            <a:ext cx="6583017" cy="477395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In flight catering takes place on planes. Food is cooked elsewhere and then reheated ‘in-flight’. </a:t>
            </a:r>
          </a:p>
          <a:p>
            <a:r>
              <a:rPr lang="en-GB" dirty="0">
                <a:solidFill>
                  <a:srgbClr val="FF0000"/>
                </a:solidFill>
              </a:rPr>
              <a:t>Advantages </a:t>
            </a:r>
          </a:p>
          <a:p>
            <a:r>
              <a:rPr lang="en-GB" dirty="0"/>
              <a:t>–Customers with special dietary requirements can pre-order their meals </a:t>
            </a:r>
          </a:p>
          <a:p>
            <a:r>
              <a:rPr lang="en-GB" dirty="0"/>
              <a:t>–Less or no food is wasted as everyone knows exactly what they are having </a:t>
            </a:r>
          </a:p>
          <a:p>
            <a:r>
              <a:rPr lang="en-GB" dirty="0">
                <a:solidFill>
                  <a:srgbClr val="FF0000"/>
                </a:solidFill>
              </a:rPr>
              <a:t>Disadvantages </a:t>
            </a:r>
          </a:p>
          <a:p>
            <a:r>
              <a:rPr lang="en-GB" dirty="0"/>
              <a:t>–Customers have limited choice </a:t>
            </a:r>
          </a:p>
          <a:p>
            <a:r>
              <a:rPr lang="en-GB" dirty="0"/>
              <a:t>–Cooking facilities are limited which limits the range of foods that can be reheated. </a:t>
            </a:r>
          </a:p>
          <a:p>
            <a:endParaRPr lang="en-GB" dirty="0"/>
          </a:p>
        </p:txBody>
      </p:sp>
      <p:sp>
        <p:nvSpPr>
          <p:cNvPr id="4" name="AutoShape 2" descr="Emirates Flight Catering facility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564" y="1359313"/>
            <a:ext cx="3919120" cy="349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35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A la carte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65" y="1690688"/>
            <a:ext cx="5774635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Individually priced items, large selection. </a:t>
            </a:r>
          </a:p>
          <a:p>
            <a:r>
              <a:rPr lang="en-GB" dirty="0"/>
              <a:t>Cooked to order, freshly produced. </a:t>
            </a:r>
          </a:p>
          <a:p>
            <a:r>
              <a:rPr lang="en-GB" dirty="0"/>
              <a:t>Minimum cutlery and crockery is laid, additional items are laid depending on choice of dish e.g. prawn cocktail, soup or pate. </a:t>
            </a:r>
          </a:p>
          <a:p>
            <a:r>
              <a:rPr lang="en-GB" dirty="0"/>
              <a:t>Greater choice leads to high customer satisfaction. </a:t>
            </a:r>
          </a:p>
          <a:p>
            <a:r>
              <a:rPr lang="en-GB" dirty="0"/>
              <a:t>More difficult for chefs. Usually more expensive as greater skills needed.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500" t="23052" r="12213" b="8289"/>
          <a:stretch/>
        </p:blipFill>
        <p:spPr>
          <a:xfrm>
            <a:off x="6244782" y="1789043"/>
            <a:ext cx="5218350" cy="371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96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Head chef responsibilities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84" y="1428060"/>
            <a:ext cx="6675782" cy="509201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Manage the pass </a:t>
            </a:r>
          </a:p>
          <a:p>
            <a:r>
              <a:rPr lang="en-GB" dirty="0"/>
              <a:t>Test the food and assure quality before leaving the kitchen </a:t>
            </a:r>
          </a:p>
          <a:p>
            <a:r>
              <a:rPr lang="en-GB" dirty="0"/>
              <a:t>Organise the kitchen </a:t>
            </a:r>
          </a:p>
          <a:p>
            <a:r>
              <a:rPr lang="en-GB" dirty="0"/>
              <a:t>Compile the menu’s </a:t>
            </a:r>
          </a:p>
          <a:p>
            <a:r>
              <a:rPr lang="en-GB" dirty="0"/>
              <a:t>Order the foodstuffs </a:t>
            </a:r>
          </a:p>
          <a:p>
            <a:r>
              <a:rPr lang="en-GB" dirty="0"/>
              <a:t>Show the required profit </a:t>
            </a:r>
          </a:p>
          <a:p>
            <a:r>
              <a:rPr lang="en-GB" dirty="0"/>
              <a:t>Engage the staff </a:t>
            </a:r>
          </a:p>
          <a:p>
            <a:r>
              <a:rPr lang="en-GB" dirty="0"/>
              <a:t>Supervise the kitchen </a:t>
            </a:r>
          </a:p>
          <a:p>
            <a:r>
              <a:rPr lang="en-GB" dirty="0"/>
              <a:t>Advise on purchase for equipment </a:t>
            </a:r>
          </a:p>
          <a:p>
            <a:r>
              <a:rPr lang="en-GB" dirty="0"/>
              <a:t>Be responsible for health, hygiene and safety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098" name="Picture 2" descr="Kitchen Nightmares (TV Series 2007–2023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547" y="1428060"/>
            <a:ext cx="3291371" cy="184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1547" y="3481675"/>
            <a:ext cx="3291371" cy="20892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49748" y="5596740"/>
            <a:ext cx="2453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Gordon Ramsay </a:t>
            </a:r>
          </a:p>
          <a:p>
            <a:r>
              <a:rPr lang="en-GB" dirty="0">
                <a:solidFill>
                  <a:srgbClr val="FF0000"/>
                </a:solidFill>
              </a:rPr>
              <a:t>Angela Hartnett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3216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Sous chef responsibilities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The sous chef will be responsible for a </a:t>
            </a:r>
            <a:r>
              <a:rPr lang="en-GB" dirty="0">
                <a:solidFill>
                  <a:srgbClr val="FF0000"/>
                </a:solidFill>
              </a:rPr>
              <a:t>section of work </a:t>
            </a:r>
            <a:r>
              <a:rPr lang="en-GB" dirty="0"/>
              <a:t>within the kitchen </a:t>
            </a:r>
          </a:p>
          <a:p>
            <a:r>
              <a:rPr lang="en-GB" dirty="0"/>
              <a:t>They are </a:t>
            </a:r>
            <a:r>
              <a:rPr lang="en-GB" dirty="0">
                <a:solidFill>
                  <a:srgbClr val="FF0000"/>
                </a:solidFill>
              </a:rPr>
              <a:t>2nd in charge </a:t>
            </a:r>
            <a:r>
              <a:rPr lang="en-GB" dirty="0"/>
              <a:t>so will take over from the head chef when they are way </a:t>
            </a:r>
          </a:p>
          <a:p>
            <a:r>
              <a:rPr lang="en-GB" dirty="0"/>
              <a:t>They will support the head chef in other managerial roles </a:t>
            </a:r>
            <a:r>
              <a:rPr lang="en-GB" dirty="0" err="1"/>
              <a:t>eg</a:t>
            </a:r>
            <a:r>
              <a:rPr lang="en-GB" dirty="0"/>
              <a:t> training, supervising </a:t>
            </a:r>
            <a:r>
              <a:rPr lang="en-GB" dirty="0" err="1"/>
              <a:t>etc</a:t>
            </a: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5023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Chef de </a:t>
            </a:r>
            <a:r>
              <a:rPr lang="en-GB" dirty="0" err="1">
                <a:solidFill>
                  <a:srgbClr val="FF0000"/>
                </a:solidFill>
              </a:rPr>
              <a:t>partie</a:t>
            </a:r>
            <a:r>
              <a:rPr lang="en-GB" dirty="0">
                <a:solidFill>
                  <a:srgbClr val="FF0000"/>
                </a:solidFill>
              </a:rPr>
              <a:t> (section chef)responsibilities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i="1" dirty="0"/>
              <a:t>The chefs de </a:t>
            </a:r>
            <a:r>
              <a:rPr lang="en-GB" i="1" dirty="0" err="1"/>
              <a:t>partie</a:t>
            </a:r>
            <a:r>
              <a:rPr lang="en-GB" i="1" dirty="0"/>
              <a:t> are each in charge of a section of the work in the kitchen </a:t>
            </a:r>
            <a:endParaRPr lang="en-GB" dirty="0"/>
          </a:p>
          <a:p>
            <a:r>
              <a:rPr lang="en-GB" dirty="0"/>
              <a:t>Pastry chef (le </a:t>
            </a:r>
            <a:r>
              <a:rPr lang="en-GB" dirty="0" err="1"/>
              <a:t>patissier</a:t>
            </a:r>
            <a:r>
              <a:rPr lang="en-GB" dirty="0"/>
              <a:t>)</a:t>
            </a:r>
          </a:p>
          <a:p>
            <a:r>
              <a:rPr lang="en-GB" dirty="0"/>
              <a:t>Roast chef (le </a:t>
            </a:r>
            <a:r>
              <a:rPr lang="en-GB" dirty="0" err="1"/>
              <a:t>rotisseur</a:t>
            </a:r>
            <a:r>
              <a:rPr lang="en-GB" dirty="0"/>
              <a:t>)</a:t>
            </a:r>
          </a:p>
          <a:p>
            <a:r>
              <a:rPr lang="en-GB" dirty="0"/>
              <a:t>Fish chef (le </a:t>
            </a:r>
            <a:r>
              <a:rPr lang="en-GB" dirty="0" err="1"/>
              <a:t>poissonier</a:t>
            </a:r>
            <a:r>
              <a:rPr lang="en-GB" dirty="0"/>
              <a:t>)</a:t>
            </a:r>
          </a:p>
          <a:p>
            <a:r>
              <a:rPr lang="en-GB" dirty="0"/>
              <a:t>Vegetable chef (</a:t>
            </a:r>
            <a:r>
              <a:rPr lang="en-GB" dirty="0" err="1"/>
              <a:t>l’entremetties</a:t>
            </a:r>
            <a:r>
              <a:rPr lang="en-GB" dirty="0"/>
              <a:t>)</a:t>
            </a:r>
          </a:p>
          <a:p>
            <a:r>
              <a:rPr lang="en-GB" dirty="0"/>
              <a:t>Soup chef (le </a:t>
            </a:r>
            <a:r>
              <a:rPr lang="en-GB" dirty="0" err="1"/>
              <a:t>potager</a:t>
            </a:r>
            <a:r>
              <a:rPr lang="en-GB" dirty="0"/>
              <a:t>) </a:t>
            </a:r>
          </a:p>
          <a:p>
            <a:r>
              <a:rPr lang="en-GB" dirty="0"/>
              <a:t>Grill chef (le </a:t>
            </a:r>
            <a:r>
              <a:rPr lang="en-GB" dirty="0" err="1"/>
              <a:t>grillardin</a:t>
            </a:r>
            <a:r>
              <a:rPr lang="en-GB" dirty="0"/>
              <a:t>).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221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What are the qualities you would expect from a commis (assistant) chef or a trainee?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940826" cy="4124601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Willing to learn </a:t>
            </a:r>
          </a:p>
          <a:p>
            <a:r>
              <a:rPr lang="en-GB" dirty="0"/>
              <a:t>Punctual </a:t>
            </a:r>
          </a:p>
          <a:p>
            <a:r>
              <a:rPr lang="en-GB" dirty="0"/>
              <a:t>Clean and tidy </a:t>
            </a:r>
          </a:p>
          <a:p>
            <a:r>
              <a:rPr lang="en-GB" dirty="0"/>
              <a:t>Good listener </a:t>
            </a:r>
          </a:p>
          <a:p>
            <a:r>
              <a:rPr lang="en-GB" dirty="0"/>
              <a:t>Able to take on advice </a:t>
            </a:r>
          </a:p>
          <a:p>
            <a:r>
              <a:rPr lang="en-GB" dirty="0"/>
              <a:t>Basic cooking skills only (prep of veg </a:t>
            </a:r>
            <a:r>
              <a:rPr lang="en-GB" dirty="0" err="1"/>
              <a:t>etc</a:t>
            </a:r>
            <a:r>
              <a:rPr lang="en-GB" dirty="0"/>
              <a:t>) 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885044" y="1825625"/>
            <a:ext cx="243428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What are the qualities needed for:</a:t>
            </a:r>
          </a:p>
          <a:p>
            <a:r>
              <a:rPr lang="en-GB" sz="2800" dirty="0">
                <a:solidFill>
                  <a:srgbClr val="FF0000"/>
                </a:solidFill>
              </a:rPr>
              <a:t>Receptionist</a:t>
            </a:r>
          </a:p>
          <a:p>
            <a:r>
              <a:rPr lang="en-GB" sz="2800" dirty="0">
                <a:solidFill>
                  <a:srgbClr val="FF0000"/>
                </a:solidFill>
              </a:rPr>
              <a:t>Waiter</a:t>
            </a:r>
          </a:p>
          <a:p>
            <a:r>
              <a:rPr lang="en-GB" sz="2800" dirty="0">
                <a:solidFill>
                  <a:srgbClr val="FF0000"/>
                </a:solidFill>
              </a:rPr>
              <a:t>Chambermaid</a:t>
            </a:r>
          </a:p>
          <a:p>
            <a:r>
              <a:rPr lang="en-GB" sz="2800" dirty="0" err="1">
                <a:solidFill>
                  <a:srgbClr val="FF0000"/>
                </a:solidFill>
              </a:rPr>
              <a:t>Etc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etc</a:t>
            </a:r>
            <a:r>
              <a:rPr lang="en-GB" sz="2800" dirty="0">
                <a:solidFill>
                  <a:srgbClr val="FF0000"/>
                </a:solidFill>
              </a:rPr>
              <a:t>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0256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What is the role of a restaurant manager?</a:t>
            </a:r>
            <a:r>
              <a:rPr lang="en-GB" dirty="0"/>
              <a:t>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661" y="1690688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Responsible for organising and supervising all the work in the restaurant. </a:t>
            </a:r>
          </a:p>
          <a:p>
            <a:r>
              <a:rPr lang="en-GB" dirty="0"/>
              <a:t>Be flexible so that they can cover people who are ill. </a:t>
            </a:r>
          </a:p>
          <a:p>
            <a:r>
              <a:rPr lang="en-GB" dirty="0"/>
              <a:t>Multitask and multi-skill so that they can do a wide range of jobs and cover a wide range of staff if needed. </a:t>
            </a:r>
          </a:p>
          <a:p>
            <a:r>
              <a:rPr lang="en-GB" dirty="0"/>
              <a:t>Hire and fire staff. </a:t>
            </a:r>
          </a:p>
          <a:p>
            <a:r>
              <a:rPr lang="en-GB" dirty="0"/>
              <a:t>Communicate with customers. </a:t>
            </a:r>
          </a:p>
          <a:p>
            <a:r>
              <a:rPr lang="en-GB" dirty="0"/>
              <a:t>Co-ordinate the efforts of the staff. </a:t>
            </a:r>
          </a:p>
          <a:p>
            <a:r>
              <a:rPr lang="en-GB" dirty="0"/>
              <a:t>Ensure high standards of practise and hygiene within the restaurant. </a:t>
            </a:r>
          </a:p>
          <a:p>
            <a:r>
              <a:rPr lang="en-GB" dirty="0"/>
              <a:t>Train, develop and motivate a team of people less experienced/skilled than him/herself. </a:t>
            </a:r>
          </a:p>
          <a:p>
            <a:r>
              <a:rPr lang="en-GB" dirty="0"/>
              <a:t>Be a leader, and lead by example.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931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What does a </a:t>
            </a:r>
            <a:r>
              <a:rPr lang="en-GB" dirty="0" err="1">
                <a:solidFill>
                  <a:srgbClr val="FF0000"/>
                </a:solidFill>
              </a:rPr>
              <a:t>Sommelie</a:t>
            </a:r>
            <a:r>
              <a:rPr lang="en-GB" dirty="0">
                <a:solidFill>
                  <a:srgbClr val="FF0000"/>
                </a:solidFill>
              </a:rPr>
              <a:t> do? </a:t>
            </a:r>
            <a:br>
              <a:rPr lang="en-GB" dirty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374" y="1547329"/>
            <a:ext cx="7643191" cy="4351338"/>
          </a:xfrm>
        </p:spPr>
        <p:txBody>
          <a:bodyPr/>
          <a:lstStyle/>
          <a:p>
            <a:r>
              <a:rPr lang="en-GB" dirty="0"/>
              <a:t>A </a:t>
            </a:r>
            <a:r>
              <a:rPr lang="en-GB" dirty="0" err="1"/>
              <a:t>Sommelie</a:t>
            </a:r>
            <a:r>
              <a:rPr lang="en-GB" dirty="0"/>
              <a:t> is a </a:t>
            </a:r>
            <a:r>
              <a:rPr lang="en-GB" b="1" dirty="0">
                <a:solidFill>
                  <a:srgbClr val="FF0000"/>
                </a:solidFill>
              </a:rPr>
              <a:t>wine waiter </a:t>
            </a:r>
            <a:r>
              <a:rPr lang="en-GB" dirty="0"/>
              <a:t>who advises on drinks </a:t>
            </a:r>
            <a:r>
              <a:rPr lang="en-GB" dirty="0" err="1"/>
              <a:t>eg</a:t>
            </a:r>
            <a:r>
              <a:rPr lang="en-GB" dirty="0"/>
              <a:t> which wine would go best with a certain chicken dish. </a:t>
            </a:r>
          </a:p>
          <a:p>
            <a:r>
              <a:rPr lang="en-GB" dirty="0"/>
              <a:t>They are not just a bar person as they would be responsible for sourcing the wine for the restaurant/hotel and not just serving it. </a:t>
            </a:r>
          </a:p>
          <a:p>
            <a:r>
              <a:rPr lang="en-GB" dirty="0"/>
              <a:t>The choice of wine with a meal is very important as it can enhance the outcome of the food. </a:t>
            </a:r>
          </a:p>
          <a:p>
            <a:endParaRPr lang="en-GB" dirty="0"/>
          </a:p>
        </p:txBody>
      </p:sp>
      <p:sp>
        <p:nvSpPr>
          <p:cNvPr id="4" name="AutoShape 2" descr="Italian Sommeliers - Intent as Thei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366" y="1599199"/>
            <a:ext cx="3220451" cy="429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21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Name the symptoms of food poisoning? </a:t>
            </a:r>
            <a:br>
              <a:rPr lang="en-GB" dirty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32443" cy="4243871"/>
          </a:xfrm>
        </p:spPr>
        <p:txBody>
          <a:bodyPr/>
          <a:lstStyle/>
          <a:p>
            <a:r>
              <a:rPr lang="en-GB" dirty="0"/>
              <a:t>Nausea </a:t>
            </a:r>
          </a:p>
          <a:p>
            <a:r>
              <a:rPr lang="en-GB" dirty="0"/>
              <a:t>Vomiting </a:t>
            </a:r>
          </a:p>
          <a:p>
            <a:r>
              <a:rPr lang="en-GB" dirty="0"/>
              <a:t>Diarrhoea </a:t>
            </a:r>
          </a:p>
          <a:p>
            <a:r>
              <a:rPr lang="en-GB" dirty="0"/>
              <a:t>Fever </a:t>
            </a:r>
          </a:p>
          <a:p>
            <a:r>
              <a:rPr lang="en-GB" dirty="0"/>
              <a:t>Stomach ache </a:t>
            </a:r>
          </a:p>
          <a:p>
            <a:r>
              <a:rPr lang="en-GB" dirty="0"/>
              <a:t>These will usually last for 2-3 days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774" y="1690687"/>
            <a:ext cx="5205619" cy="291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90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5D08695-3144-4D49-BC65-D823474AC1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807553"/>
              </p:ext>
            </p:extLst>
          </p:nvPr>
        </p:nvGraphicFramePr>
        <p:xfrm>
          <a:off x="320841" y="243607"/>
          <a:ext cx="11550317" cy="6370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090">
                  <a:extLst>
                    <a:ext uri="{9D8B030D-6E8A-4147-A177-3AD203B41FA5}">
                      <a16:colId xmlns:a16="http://schemas.microsoft.com/office/drawing/2014/main" val="2917805400"/>
                    </a:ext>
                  </a:extLst>
                </a:gridCol>
                <a:gridCol w="5212200">
                  <a:extLst>
                    <a:ext uri="{9D8B030D-6E8A-4147-A177-3AD203B41FA5}">
                      <a16:colId xmlns:a16="http://schemas.microsoft.com/office/drawing/2014/main" val="139594500"/>
                    </a:ext>
                  </a:extLst>
                </a:gridCol>
                <a:gridCol w="5010027">
                  <a:extLst>
                    <a:ext uri="{9D8B030D-6E8A-4147-A177-3AD203B41FA5}">
                      <a16:colId xmlns:a16="http://schemas.microsoft.com/office/drawing/2014/main" val="3345713018"/>
                    </a:ext>
                  </a:extLst>
                </a:gridCol>
              </a:tblGrid>
              <a:tr h="252728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Operation stage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Potential hazards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Controls in place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039970"/>
                  </a:ext>
                </a:extLst>
              </a:tr>
              <a:tr h="754642">
                <a:tc>
                  <a:txBody>
                    <a:bodyPr/>
                    <a:lstStyle/>
                    <a:p>
                      <a:pPr rtl="0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Purchase of food</a:t>
                      </a:r>
                    </a:p>
                    <a:p>
                      <a:pPr rtl="0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Food may </a:t>
                      </a:r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 be fresh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due to </a:t>
                      </a:r>
                      <a:r>
                        <a:rPr lang="en-GB" sz="12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bacterial growth</a:t>
                      </a:r>
                    </a:p>
                    <a:p>
                      <a:pPr rtl="0"/>
                      <a:endParaRPr lang="en-GB" sz="12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Temperature 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the food may be </a:t>
                      </a:r>
                      <a:r>
                        <a:rPr lang="en-GB" sz="12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above </a:t>
                      </a:r>
                      <a:r>
                        <a:rPr lang="en-GB" sz="12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5°C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Delivery is </a:t>
                      </a:r>
                      <a:r>
                        <a:rPr lang="en-GB" sz="12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not accepted</a:t>
                      </a:r>
                      <a:r>
                        <a:rPr lang="en-GB" sz="12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due to the </a:t>
                      </a:r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appearance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temperature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the food </a:t>
                      </a:r>
                    </a:p>
                    <a:p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Temperature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the delivery van should </a:t>
                      </a:r>
                      <a:r>
                        <a:rPr lang="en-GB" sz="12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be checked 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(print out provided) 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27290"/>
                  </a:ext>
                </a:extLst>
              </a:tr>
              <a:tr h="930726">
                <a:tc>
                  <a:txBody>
                    <a:bodyPr/>
                    <a:lstStyle/>
                    <a:p>
                      <a:pPr rtl="0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Storage of food	</a:t>
                      </a:r>
                    </a:p>
                    <a:p>
                      <a:pPr rtl="0"/>
                      <a:endParaRPr lang="en-GB" sz="12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 risk foods may be stored </a:t>
                      </a:r>
                      <a:r>
                        <a:rPr lang="en-GB" sz="12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above 5°C </a:t>
                      </a:r>
                    </a:p>
                    <a:p>
                      <a:pPr rtl="0"/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 risk </a:t>
                      </a:r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frozen 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food not be stored between </a:t>
                      </a:r>
                      <a:r>
                        <a:rPr lang="en-GB" sz="12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-18°C to -22°C</a:t>
                      </a:r>
                    </a:p>
                    <a:p>
                      <a:pPr rtl="0"/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Dry foods may be contaminated 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Fridge and freezer temperatures </a:t>
                      </a:r>
                      <a:r>
                        <a:rPr lang="en-GB" sz="12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regularly checked and recorded </a:t>
                      </a:r>
                    </a:p>
                    <a:p>
                      <a:pPr rtl="0"/>
                      <a:endParaRPr lang="en-GB" sz="1200" b="1" i="0" u="sng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Dry goods stored in </a:t>
                      </a:r>
                      <a:r>
                        <a:rPr lang="en-GB" sz="12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well ventilated and pest proof containers 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727851"/>
                  </a:ext>
                </a:extLst>
              </a:tr>
              <a:tr h="930726">
                <a:tc>
                  <a:txBody>
                    <a:bodyPr/>
                    <a:lstStyle/>
                    <a:p>
                      <a:pPr rtl="0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Food preparation	</a:t>
                      </a: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Food may NOT be prepared and cooked soon after preparation this will </a:t>
                      </a:r>
                      <a:r>
                        <a:rPr lang="en-GB" sz="12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encourage bacterial growth</a:t>
                      </a:r>
                    </a:p>
                    <a:p>
                      <a:pPr rtl="0"/>
                      <a:endParaRPr lang="en-GB" sz="1200" b="1" i="0" u="none" strike="noStrike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en-GB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 risk food may be prepared near/with  low risk foods </a:t>
                      </a:r>
                    </a:p>
                    <a:p>
                      <a:pPr rtl="0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Prepare high risk food and cover and put in the </a:t>
                      </a:r>
                      <a:r>
                        <a:rPr lang="en-GB" sz="12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fridge </a:t>
                      </a:r>
                      <a:r>
                        <a:rPr lang="en-GB" sz="12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(0°C to 5°C)</a:t>
                      </a:r>
                    </a:p>
                    <a:p>
                      <a:pPr rtl="0"/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Raw fish/meat must be stored away from cooked food – red chopping board to avoid </a:t>
                      </a:r>
                      <a:r>
                        <a:rPr lang="en-GB" sz="12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cross </a:t>
                      </a:r>
                      <a:r>
                        <a:rPr lang="en-GB" sz="12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contamination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846675"/>
                  </a:ext>
                </a:extLst>
              </a:tr>
              <a:tr h="586944">
                <a:tc>
                  <a:txBody>
                    <a:bodyPr/>
                    <a:lstStyle/>
                    <a:p>
                      <a:pPr rtl="0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Cooking of food</a:t>
                      </a: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Food may not be cooked all the way through so </a:t>
                      </a:r>
                      <a:r>
                        <a:rPr lang="en-GB" sz="12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bacteria will not be destroyed</a:t>
                      </a:r>
                      <a:r>
                        <a:rPr lang="en-GB" sz="12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a food probe to ensure the centre of the fish reaches </a:t>
                      </a:r>
                      <a:r>
                        <a:rPr lang="en-GB" sz="12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72°C for 2 minutes</a:t>
                      </a:r>
                      <a:r>
                        <a:rPr lang="en-GB" sz="12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rtl="0"/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320149"/>
                  </a:ext>
                </a:extLst>
              </a:tr>
              <a:tr h="589699">
                <a:tc>
                  <a:txBody>
                    <a:bodyPr/>
                    <a:lstStyle/>
                    <a:p>
                      <a:pPr rtl="0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Serving of food</a:t>
                      </a:r>
                    </a:p>
                    <a:p>
                      <a:pPr rtl="0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Cross contamination 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from food handlers to the food </a:t>
                      </a: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metal tongs not hands to avoid cross contamination</a:t>
                      </a:r>
                    </a:p>
                    <a:p>
                      <a:pPr rtl="0"/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758607"/>
                  </a:ext>
                </a:extLst>
              </a:tr>
              <a:tr h="757567">
                <a:tc>
                  <a:txBody>
                    <a:bodyPr/>
                    <a:lstStyle/>
                    <a:p>
                      <a:pPr rtl="0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Washing up and cleaning </a:t>
                      </a:r>
                    </a:p>
                    <a:p>
                      <a:pPr rtl="0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Food residue</a:t>
                      </a:r>
                      <a:r>
                        <a:rPr lang="en-GB" sz="12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 plates and cutlery – </a:t>
                      </a:r>
                      <a:r>
                        <a:rPr lang="en-GB" sz="12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bacteria growth</a:t>
                      </a:r>
                      <a:r>
                        <a:rPr lang="en-GB" sz="12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 equipment washed at a </a:t>
                      </a:r>
                      <a:r>
                        <a:rPr lang="en-GB" sz="12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minimum of </a:t>
                      </a:r>
                      <a:r>
                        <a:rPr lang="en-GB" sz="12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82°C 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a dishwasher to kill bacteria</a:t>
                      </a: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352692"/>
                  </a:ext>
                </a:extLst>
              </a:tr>
              <a:tr h="589699">
                <a:tc>
                  <a:txBody>
                    <a:bodyPr/>
                    <a:lstStyle/>
                    <a:p>
                      <a:pPr rtl="0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Disposal of waste</a:t>
                      </a:r>
                    </a:p>
                    <a:p>
                      <a:pPr rtl="0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Food scraps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attract pests – source of </a:t>
                      </a:r>
                      <a:r>
                        <a:rPr lang="en-GB" sz="12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bacteria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Secure bin lids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en-GB" sz="12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avoid pest contamination 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590909"/>
                  </a:ext>
                </a:extLst>
              </a:tr>
              <a:tr h="5869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Care of the kitchen </a:t>
                      </a: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Dirt and food waste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collect in corners and under work stations – </a:t>
                      </a:r>
                      <a:r>
                        <a:rPr lang="en-GB" sz="12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attracts pests and bacteria growth 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Kitchen </a:t>
                      </a:r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deep cleaned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every 6 months 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153523"/>
                  </a:ext>
                </a:extLst>
              </a:tr>
            </a:tbl>
          </a:graphicData>
        </a:graphic>
      </p:graphicFrame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8C8A403E-86A6-4353-9B97-D29B9A13F19D}"/>
              </a:ext>
            </a:extLst>
          </p:cNvPr>
          <p:cNvSpPr/>
          <p:nvPr/>
        </p:nvSpPr>
        <p:spPr>
          <a:xfrm>
            <a:off x="4018547" y="1756611"/>
            <a:ext cx="5125453" cy="430730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There is a very high chance that there will be a question on HACCP</a:t>
            </a:r>
          </a:p>
        </p:txBody>
      </p:sp>
    </p:spTree>
    <p:extLst>
      <p:ext uri="{BB962C8B-B14F-4D97-AF65-F5344CB8AC3E}">
        <p14:creationId xmlns:p14="http://schemas.microsoft.com/office/powerpoint/2010/main" val="4176908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343" t="31929" r="9769" b="23868"/>
          <a:stretch/>
        </p:blipFill>
        <p:spPr>
          <a:xfrm>
            <a:off x="408643" y="808383"/>
            <a:ext cx="11528742" cy="478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23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How is ICT used within the catering industry? </a:t>
            </a:r>
            <a:br>
              <a:rPr lang="en-GB" dirty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EPOS: Electronic Point of Sale systems are computerised tills that track a customers order. They communicate via a touch screen key information about the order to a kitchen which then produces the food. It also will keep track of stock and tell the waiter when that food has run out. </a:t>
            </a:r>
          </a:p>
          <a:p>
            <a:r>
              <a:rPr lang="en-GB" dirty="0"/>
              <a:t>Stock control systems: These monitor stock levels. Any new orders are added to the system and when food is used, it is taken off. This way, a manager will know when to purchase new foods. Sometimes this system will work automatically and email suppliers by itself. </a:t>
            </a:r>
          </a:p>
          <a:p>
            <a:r>
              <a:rPr lang="en-GB" dirty="0"/>
              <a:t>Publishing software: Can be used to make menu’s and advertising flyers for a business </a:t>
            </a:r>
          </a:p>
          <a:p>
            <a:r>
              <a:rPr lang="en-GB" dirty="0"/>
              <a:t>Internet: Can be used to advertise the business and provide a means by which people can contact you and make bookings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57579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4BBA3D-3A98-408F-BBDD-969B30E86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61" t="9911" r="10789" b="9911"/>
          <a:stretch/>
        </p:blipFill>
        <p:spPr>
          <a:xfrm>
            <a:off x="585786" y="329648"/>
            <a:ext cx="6858001" cy="5495926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FACE57B4-2D6C-47DD-A222-3A5835E79220}"/>
              </a:ext>
            </a:extLst>
          </p:cNvPr>
          <p:cNvSpPr/>
          <p:nvPr/>
        </p:nvSpPr>
        <p:spPr>
          <a:xfrm>
            <a:off x="9229725" y="329648"/>
            <a:ext cx="2657475" cy="202779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You will need to know food provisions!!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7A3DD4-F8A4-426E-9BFD-983694781A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89" t="22224" r="48337" b="7741"/>
          <a:stretch/>
        </p:blipFill>
        <p:spPr>
          <a:xfrm>
            <a:off x="7574630" y="1028700"/>
            <a:ext cx="2471738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687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3F6C3F-4C82-4E49-923C-A02218D8D0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11" t="16979" r="23880" b="22175"/>
          <a:stretch/>
        </p:blipFill>
        <p:spPr>
          <a:xfrm>
            <a:off x="573205" y="750174"/>
            <a:ext cx="6032311" cy="5778895"/>
          </a:xfrm>
          <a:prstGeom prst="rect">
            <a:avLst/>
          </a:prstGeom>
        </p:spPr>
      </p:pic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C93136DB-2B3C-4B63-A055-D39312D2BB40}"/>
              </a:ext>
            </a:extLst>
          </p:cNvPr>
          <p:cNvSpPr/>
          <p:nvPr/>
        </p:nvSpPr>
        <p:spPr>
          <a:xfrm>
            <a:off x="8720919" y="3193576"/>
            <a:ext cx="3318963" cy="326534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There is a very high chance that this style question will be on the paper!!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237DDA-F6F4-4091-A39E-A1DEC38F7BBA}"/>
              </a:ext>
            </a:extLst>
          </p:cNvPr>
          <p:cNvSpPr txBox="1"/>
          <p:nvPr/>
        </p:nvSpPr>
        <p:spPr>
          <a:xfrm>
            <a:off x="6605516" y="1023582"/>
            <a:ext cx="34665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When you read the question </a:t>
            </a:r>
            <a:r>
              <a:rPr lang="en-GB" dirty="0">
                <a:solidFill>
                  <a:srgbClr val="FF0000"/>
                </a:solidFill>
              </a:rPr>
              <a:t>highlight</a:t>
            </a:r>
            <a:r>
              <a:rPr lang="en-GB" dirty="0"/>
              <a:t> the </a:t>
            </a:r>
            <a:r>
              <a:rPr lang="en-GB" dirty="0">
                <a:solidFill>
                  <a:srgbClr val="FF0000"/>
                </a:solidFill>
              </a:rPr>
              <a:t>key points </a:t>
            </a:r>
            <a:r>
              <a:rPr lang="en-GB" dirty="0"/>
              <a:t>as you will need to refer to them in the </a:t>
            </a:r>
            <a:r>
              <a:rPr lang="en-GB" dirty="0">
                <a:solidFill>
                  <a:srgbClr val="FF0000"/>
                </a:solidFill>
              </a:rPr>
              <a:t>next question!!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Theme park</a:t>
            </a:r>
          </a:p>
          <a:p>
            <a:r>
              <a:rPr lang="en-GB" dirty="0">
                <a:solidFill>
                  <a:srgbClr val="FF0000"/>
                </a:solidFill>
              </a:rPr>
              <a:t>Teenagers/adults </a:t>
            </a:r>
          </a:p>
          <a:p>
            <a:r>
              <a:rPr lang="en-GB" dirty="0">
                <a:solidFill>
                  <a:srgbClr val="FF0000"/>
                </a:solidFill>
              </a:rPr>
              <a:t>Accommodation </a:t>
            </a:r>
          </a:p>
          <a:p>
            <a:r>
              <a:rPr lang="en-GB" dirty="0">
                <a:solidFill>
                  <a:srgbClr val="FF0000"/>
                </a:solidFill>
              </a:rPr>
              <a:t>Budgets </a:t>
            </a:r>
          </a:p>
          <a:p>
            <a:r>
              <a:rPr lang="en-GB" dirty="0">
                <a:solidFill>
                  <a:srgbClr val="FF0000"/>
                </a:solidFill>
              </a:rPr>
              <a:t>Easy and cheap </a:t>
            </a:r>
          </a:p>
        </p:txBody>
      </p:sp>
    </p:spTree>
    <p:extLst>
      <p:ext uri="{BB962C8B-B14F-4D97-AF65-F5344CB8AC3E}">
        <p14:creationId xmlns:p14="http://schemas.microsoft.com/office/powerpoint/2010/main" val="23851151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C9B91-C4BB-4248-BE8D-C1527757D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430" y="336620"/>
            <a:ext cx="7746242" cy="958708"/>
          </a:xfrm>
        </p:spPr>
        <p:txBody>
          <a:bodyPr/>
          <a:lstStyle/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 WGL"/>
              </a:rPr>
              <a:t>Review your suggestions for the types of accommodation and justify, which one is most suitable to meet the needs of the </a:t>
            </a:r>
            <a:r>
              <a:rPr lang="en-GB" sz="1800" b="0" i="0" u="none" strike="noStrike" baseline="0" dirty="0">
                <a:solidFill>
                  <a:srgbClr val="FF0000"/>
                </a:solidFill>
                <a:latin typeface="Arial WGL"/>
              </a:rPr>
              <a:t>customers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WGL"/>
              </a:rPr>
              <a:t>and the </a:t>
            </a:r>
            <a:r>
              <a:rPr lang="en-GB" sz="1800" b="0" i="0" u="none" strike="noStrike" baseline="0" dirty="0">
                <a:solidFill>
                  <a:srgbClr val="FF0000"/>
                </a:solidFill>
                <a:latin typeface="Arial WGL"/>
              </a:rPr>
              <a:t>owners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WGL"/>
              </a:rPr>
              <a:t> of Zero Fear. </a:t>
            </a:r>
            <a:r>
              <a:rPr lang="en-GB" sz="1800" b="0" i="0" u="none" strike="noStrike" baseline="0" dirty="0">
                <a:solidFill>
                  <a:srgbClr val="FF0000"/>
                </a:solidFill>
                <a:latin typeface="Arial WGL"/>
              </a:rPr>
              <a:t>[8]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4DA2C-21B7-42B6-B4B3-DA066004F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9679" y="336620"/>
            <a:ext cx="3289891" cy="23780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FF0000"/>
                </a:solidFill>
              </a:rPr>
              <a:t>You MUST refer to the following points in the case study </a:t>
            </a:r>
          </a:p>
          <a:p>
            <a:r>
              <a:rPr lang="en-GB" sz="1600" dirty="0">
                <a:solidFill>
                  <a:srgbClr val="FF0000"/>
                </a:solidFill>
              </a:rPr>
              <a:t>Theme park</a:t>
            </a:r>
          </a:p>
          <a:p>
            <a:r>
              <a:rPr lang="en-GB" sz="1600" dirty="0">
                <a:solidFill>
                  <a:srgbClr val="FF0000"/>
                </a:solidFill>
              </a:rPr>
              <a:t>Teenagers/adults </a:t>
            </a:r>
          </a:p>
          <a:p>
            <a:r>
              <a:rPr lang="en-GB" sz="1600" dirty="0">
                <a:solidFill>
                  <a:srgbClr val="FF0000"/>
                </a:solidFill>
              </a:rPr>
              <a:t>Accommodation </a:t>
            </a:r>
          </a:p>
          <a:p>
            <a:r>
              <a:rPr lang="en-GB" sz="1600" dirty="0">
                <a:solidFill>
                  <a:srgbClr val="FF0000"/>
                </a:solidFill>
              </a:rPr>
              <a:t>Budgets </a:t>
            </a:r>
          </a:p>
          <a:p>
            <a:r>
              <a:rPr lang="en-GB" sz="1600" dirty="0">
                <a:solidFill>
                  <a:srgbClr val="FF0000"/>
                </a:solidFill>
              </a:rPr>
              <a:t>Easy and cheap</a:t>
            </a:r>
            <a:endParaRPr lang="en-GB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F51405-01D6-4194-A904-4BA4D6BCE90E}"/>
              </a:ext>
            </a:extLst>
          </p:cNvPr>
          <p:cNvSpPr txBox="1"/>
          <p:nvPr/>
        </p:nvSpPr>
        <p:spPr>
          <a:xfrm>
            <a:off x="322430" y="1328369"/>
            <a:ext cx="7746242" cy="5592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1600" b="1" i="0" u="none" strike="noStrike" baseline="0" dirty="0">
                <a:latin typeface="Arial-BoldMT"/>
              </a:rPr>
              <a:t>Sample 7-8 marks</a:t>
            </a:r>
          </a:p>
          <a:p>
            <a:pPr algn="l">
              <a:lnSpc>
                <a:spcPct val="150000"/>
              </a:lnSpc>
            </a:pPr>
            <a:r>
              <a:rPr lang="en-GB" sz="1600" b="0" i="0" u="none" strike="noStrike" baseline="0" dirty="0">
                <a:latin typeface="ArialMT"/>
              </a:rPr>
              <a:t>I have looked at my suggestions and I think the best one for the</a:t>
            </a:r>
          </a:p>
          <a:p>
            <a:pPr algn="l">
              <a:lnSpc>
                <a:spcPct val="150000"/>
              </a:lnSpc>
            </a:pPr>
            <a:r>
              <a:rPr lang="en-GB" sz="1600" b="0" i="0" u="none" strike="noStrike" baseline="0" dirty="0">
                <a:solidFill>
                  <a:srgbClr val="FF0000"/>
                </a:solidFill>
                <a:latin typeface="ArialMT"/>
              </a:rPr>
              <a:t>customers</a:t>
            </a:r>
            <a:r>
              <a:rPr lang="en-GB" sz="1600" b="0" i="0" u="none" strike="noStrike" baseline="0" dirty="0">
                <a:latin typeface="ArialMT"/>
              </a:rPr>
              <a:t> and </a:t>
            </a:r>
            <a:r>
              <a:rPr lang="en-GB" sz="1600" b="0" i="0" u="none" strike="noStrike" baseline="0" dirty="0">
                <a:solidFill>
                  <a:srgbClr val="FF0000"/>
                </a:solidFill>
                <a:latin typeface="ArialMT"/>
              </a:rPr>
              <a:t>business</a:t>
            </a:r>
            <a:r>
              <a:rPr lang="en-GB" sz="1600" b="0" i="0" u="none" strike="noStrike" baseline="0" dirty="0">
                <a:latin typeface="ArialMT"/>
              </a:rPr>
              <a:t> owners would be a </a:t>
            </a:r>
            <a:r>
              <a:rPr lang="en-GB" sz="1600" b="0" i="0" u="none" strike="noStrike" baseline="0" dirty="0">
                <a:solidFill>
                  <a:srgbClr val="FF0000"/>
                </a:solidFill>
                <a:latin typeface="ArialMT"/>
              </a:rPr>
              <a:t>caravan park. </a:t>
            </a:r>
            <a:r>
              <a:rPr lang="en-GB" sz="1600" b="0" i="0" u="none" strike="noStrike" baseline="0" dirty="0">
                <a:latin typeface="ArialMT"/>
              </a:rPr>
              <a:t>Caravan parks need less staff than a hotel, which would make running it </a:t>
            </a:r>
            <a:r>
              <a:rPr lang="en-GB" sz="1600" b="0" i="0" u="none" strike="noStrike" baseline="0" dirty="0">
                <a:solidFill>
                  <a:srgbClr val="FF0000"/>
                </a:solidFill>
                <a:latin typeface="ArialMT"/>
              </a:rPr>
              <a:t>cheaper and easier </a:t>
            </a:r>
            <a:r>
              <a:rPr lang="en-GB" sz="1600" b="0" i="0" u="none" strike="noStrike" baseline="0" dirty="0">
                <a:latin typeface="ArialMT"/>
              </a:rPr>
              <a:t>than any other option. The start-up price would be a lot lower than a </a:t>
            </a:r>
            <a:r>
              <a:rPr lang="en-GB" sz="1600" b="0" i="0" u="none" strike="noStrike" baseline="0" dirty="0">
                <a:solidFill>
                  <a:srgbClr val="FF0000"/>
                </a:solidFill>
                <a:latin typeface="ArialMT"/>
              </a:rPr>
              <a:t>hotel </a:t>
            </a:r>
            <a:r>
              <a:rPr lang="en-GB" sz="1600" b="0" i="0" u="none" strike="noStrike" baseline="0" dirty="0">
                <a:latin typeface="ArialMT"/>
              </a:rPr>
              <a:t>and this would meet the needs of the </a:t>
            </a:r>
            <a:r>
              <a:rPr lang="en-GB" sz="1600" b="0" i="0" u="none" strike="noStrike" baseline="0" dirty="0">
                <a:solidFill>
                  <a:srgbClr val="FF0000"/>
                </a:solidFill>
                <a:latin typeface="ArialMT"/>
              </a:rPr>
              <a:t>business owners</a:t>
            </a:r>
            <a:r>
              <a:rPr lang="en-GB" sz="1600" b="0" i="0" u="none" strike="noStrike" baseline="0" dirty="0">
                <a:latin typeface="ArialMT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GB" sz="1600" b="0" i="0" u="none" strike="noStrike" baseline="0" dirty="0">
                <a:latin typeface="ArialMT"/>
              </a:rPr>
              <a:t>The caravan park could have a number of different caravans to facilitate different </a:t>
            </a:r>
            <a:r>
              <a:rPr lang="en-GB" sz="1600" b="0" i="0" u="none" strike="noStrike" baseline="0" dirty="0">
                <a:solidFill>
                  <a:srgbClr val="FF0000"/>
                </a:solidFill>
                <a:latin typeface="ArialMT"/>
              </a:rPr>
              <a:t>budgets</a:t>
            </a:r>
            <a:r>
              <a:rPr lang="en-GB" sz="1600" b="0" i="0" u="none" strike="noStrike" baseline="0" dirty="0">
                <a:latin typeface="ArialMT"/>
              </a:rPr>
              <a:t> of the </a:t>
            </a:r>
            <a:r>
              <a:rPr lang="en-GB" sz="1600" b="0" i="0" u="none" strike="noStrike" baseline="0" dirty="0">
                <a:solidFill>
                  <a:srgbClr val="FF0000"/>
                </a:solidFill>
                <a:latin typeface="ArialMT"/>
              </a:rPr>
              <a:t>Zero Fear </a:t>
            </a:r>
            <a:r>
              <a:rPr lang="en-GB" sz="1600" b="0" i="0" u="none" strike="noStrike" baseline="0" dirty="0">
                <a:latin typeface="ArialMT"/>
              </a:rPr>
              <a:t>customers, which are </a:t>
            </a:r>
            <a:r>
              <a:rPr lang="en-GB" sz="1600" b="0" i="0" strike="noStrike" baseline="0" dirty="0">
                <a:solidFill>
                  <a:srgbClr val="FF0000"/>
                </a:solidFill>
                <a:latin typeface="ArialMT"/>
              </a:rPr>
              <a:t>teenagers and adults</a:t>
            </a:r>
            <a:r>
              <a:rPr lang="en-GB" sz="1600" b="0" i="0" u="none" strike="noStrike" baseline="0" dirty="0">
                <a:latin typeface="ArialMT"/>
              </a:rPr>
              <a:t>. </a:t>
            </a:r>
            <a:r>
              <a:rPr lang="en-GB" sz="1600" b="1" i="0" u="none" strike="noStrike" baseline="0" dirty="0">
                <a:latin typeface="ArialMT"/>
              </a:rPr>
              <a:t>I could have chosen a hotel, </a:t>
            </a:r>
            <a:r>
              <a:rPr lang="en-GB" sz="1600" b="0" i="0" u="none" strike="noStrike" baseline="0" dirty="0">
                <a:latin typeface="ArialMT"/>
              </a:rPr>
              <a:t>however there is planning permission required, full time staff needed and costly overheads for the </a:t>
            </a:r>
            <a:r>
              <a:rPr lang="en-GB" sz="1600" b="0" i="0" u="none" strike="noStrike" baseline="0" dirty="0">
                <a:solidFill>
                  <a:srgbClr val="FF0000"/>
                </a:solidFill>
                <a:latin typeface="ArialMT"/>
              </a:rPr>
              <a:t>business owners </a:t>
            </a:r>
            <a:r>
              <a:rPr lang="en-GB" sz="1600" b="0" i="0" u="none" strike="noStrike" baseline="0" dirty="0">
                <a:latin typeface="ArialMT"/>
              </a:rPr>
              <a:t>because the </a:t>
            </a:r>
            <a:r>
              <a:rPr lang="en-GB" sz="1600" b="0" i="0" u="none" strike="noStrike" baseline="0" dirty="0">
                <a:solidFill>
                  <a:srgbClr val="FF0000"/>
                </a:solidFill>
                <a:latin typeface="ArialMT"/>
              </a:rPr>
              <a:t>main customers </a:t>
            </a:r>
            <a:r>
              <a:rPr lang="en-GB" sz="1600" b="0" i="0" u="none" strike="noStrike" baseline="0" dirty="0">
                <a:latin typeface="ArialMT"/>
              </a:rPr>
              <a:t>would only stay for a few days a caravan park would be ideal, as they wouldn’t have a lot of luggage with them. They</a:t>
            </a:r>
          </a:p>
          <a:p>
            <a:pPr algn="l">
              <a:lnSpc>
                <a:spcPct val="150000"/>
              </a:lnSpc>
            </a:pPr>
            <a:r>
              <a:rPr lang="en-GB" sz="1600" b="0" i="0" u="none" strike="noStrike" baseline="0" dirty="0">
                <a:latin typeface="ArialMT"/>
              </a:rPr>
              <a:t>could get food at the park and use the caravan as self-catering, which could cut down the </a:t>
            </a:r>
            <a:r>
              <a:rPr lang="en-GB" sz="1600" b="0" i="0" u="none" strike="noStrike" baseline="0" dirty="0">
                <a:solidFill>
                  <a:srgbClr val="FF0000"/>
                </a:solidFill>
                <a:latin typeface="ArialMT"/>
              </a:rPr>
              <a:t>cost </a:t>
            </a:r>
            <a:r>
              <a:rPr lang="en-GB" sz="1600" b="0" i="0" u="none" strike="noStrike" baseline="0" dirty="0">
                <a:latin typeface="ArialMT"/>
              </a:rPr>
              <a:t>of accommodation. Overtime </a:t>
            </a:r>
            <a:r>
              <a:rPr lang="en-GB" sz="1600" b="1" i="0" u="none" strike="noStrike" baseline="0" dirty="0">
                <a:latin typeface="ArialMT"/>
              </a:rPr>
              <a:t>Jan and Mark </a:t>
            </a:r>
            <a:r>
              <a:rPr lang="en-GB" sz="1600" b="0" i="0" u="none" strike="noStrike" baseline="0" dirty="0">
                <a:latin typeface="ArialMT"/>
              </a:rPr>
              <a:t>could add more areas to the caravan park like café, restaurants and bar in order to make more money. </a:t>
            </a:r>
            <a:endParaRPr lang="en-GB" sz="1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8A5CFD-FE48-4EFA-99F8-5874D416751B}"/>
              </a:ext>
            </a:extLst>
          </p:cNvPr>
          <p:cNvSpPr txBox="1">
            <a:spLocks/>
          </p:cNvSpPr>
          <p:nvPr/>
        </p:nvSpPr>
        <p:spPr>
          <a:xfrm>
            <a:off x="8579679" y="3612439"/>
            <a:ext cx="3289891" cy="19834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dirty="0">
                <a:solidFill>
                  <a:srgbClr val="FF0000"/>
                </a:solidFill>
              </a:rPr>
              <a:t>Why has this response achieved full marks?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5065257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474A620-4C19-4B60-87FA-4E9A446AC5EA}"/>
              </a:ext>
            </a:extLst>
          </p:cNvPr>
          <p:cNvSpPr txBox="1"/>
          <p:nvPr/>
        </p:nvSpPr>
        <p:spPr>
          <a:xfrm>
            <a:off x="2817614" y="4112390"/>
            <a:ext cx="655677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i="0" u="none" strike="noStrike" baseline="0" dirty="0">
                <a:latin typeface="ULXGAA+Arial-BoldMT"/>
              </a:rPr>
              <a:t>Trendy retired people</a:t>
            </a:r>
            <a:r>
              <a:rPr lang="en-GB" i="0" u="none" strike="noStrike" baseline="0" dirty="0">
                <a:latin typeface="QAZIWI+ArialMT"/>
              </a:rPr>
              <a:t> </a:t>
            </a:r>
            <a:r>
              <a:rPr lang="en-GB" b="0" i="0" u="none" strike="noStrike" baseline="0" dirty="0">
                <a:latin typeface="QAZIWI+ArialMT"/>
              </a:rPr>
              <a:t>who are buying in </a:t>
            </a:r>
            <a:r>
              <a:rPr lang="en-GB" b="0" i="0" u="none" strike="noStrike" baseline="0" dirty="0" err="1">
                <a:latin typeface="QAZIWI+ArialMT"/>
              </a:rPr>
              <a:t>Cupton</a:t>
            </a:r>
            <a:r>
              <a:rPr lang="en-GB" b="0" i="0" u="none" strike="noStrike" baseline="0" dirty="0">
                <a:latin typeface="QAZIWI+ArialMT"/>
              </a:rPr>
              <a:t>, these are people who have money to spend! Many </a:t>
            </a:r>
            <a:r>
              <a:rPr lang="en-GB" b="0" i="0" u="none" strike="noStrike" baseline="0" dirty="0">
                <a:solidFill>
                  <a:srgbClr val="000000"/>
                </a:solidFill>
                <a:latin typeface="QAZIWI+ArialMT"/>
              </a:rPr>
              <a:t>of the retired neighbourhood are well off and love to socialise with friends &amp; family. They are always on the “look out” for the next trendy establishment and hangout. Don’t make the mistake that these retired people are ready for a slow life! </a:t>
            </a:r>
            <a:r>
              <a:rPr lang="en-GB" b="1" i="0" u="none" strike="noStrike" baseline="0" dirty="0">
                <a:solidFill>
                  <a:srgbClr val="000000"/>
                </a:solidFill>
                <a:latin typeface="ULXGAA+Arial-BoldMT"/>
              </a:rPr>
              <a:t>Businesses opened in </a:t>
            </a:r>
            <a:r>
              <a:rPr lang="en-GB" b="1" i="0" u="none" strike="noStrike" baseline="0" dirty="0" err="1">
                <a:solidFill>
                  <a:srgbClr val="000000"/>
                </a:solidFill>
                <a:latin typeface="ULXGAA+Arial-BoldMT"/>
              </a:rPr>
              <a:t>Cupton</a:t>
            </a:r>
            <a:r>
              <a:rPr lang="en-GB" b="1" i="0" u="none" strike="noStrike" baseline="0" dirty="0">
                <a:solidFill>
                  <a:srgbClr val="000000"/>
                </a:solidFill>
                <a:latin typeface="ULXGAA+Arial-BoldMT"/>
              </a:rPr>
              <a:t>. </a:t>
            </a:r>
            <a:r>
              <a:rPr lang="en-GB" b="0" i="0" u="none" strike="noStrike" baseline="0" dirty="0">
                <a:solidFill>
                  <a:srgbClr val="000000"/>
                </a:solidFill>
                <a:latin typeface="QAZIWI+ArialMT"/>
              </a:rPr>
              <a:t>Fast food outlets have popped up, however, these are </a:t>
            </a:r>
            <a:r>
              <a:rPr lang="en-GB" b="1" i="0" u="none" strike="noStrike" baseline="0" dirty="0">
                <a:solidFill>
                  <a:srgbClr val="000000"/>
                </a:solidFill>
                <a:latin typeface="ULXGAA+Arial-BoldMT"/>
              </a:rPr>
              <a:t>not </a:t>
            </a:r>
            <a:r>
              <a:rPr lang="en-GB" b="0" i="0" u="none" strike="noStrike" baseline="0" dirty="0">
                <a:solidFill>
                  <a:srgbClr val="000000"/>
                </a:solidFill>
                <a:latin typeface="QAZIWI+ArialMT"/>
              </a:rPr>
              <a:t>popular with the retired people of </a:t>
            </a:r>
            <a:r>
              <a:rPr lang="en-GB" b="0" i="0" u="none" strike="noStrike" baseline="0" dirty="0" err="1">
                <a:solidFill>
                  <a:srgbClr val="000000"/>
                </a:solidFill>
                <a:latin typeface="QAZIWI+ArialMT"/>
              </a:rPr>
              <a:t>Cupton</a:t>
            </a:r>
            <a:r>
              <a:rPr lang="en-GB" b="0" i="0" u="none" strike="noStrike" baseline="0" dirty="0">
                <a:solidFill>
                  <a:srgbClr val="000000"/>
                </a:solidFill>
                <a:latin typeface="QAZIWI+ArialMT"/>
              </a:rPr>
              <a:t>. A chained budget hotel has also been </a:t>
            </a:r>
            <a:r>
              <a:rPr lang="en-GB" b="0" i="0" u="none" strike="noStrike" baseline="0" dirty="0" err="1">
                <a:solidFill>
                  <a:srgbClr val="000000"/>
                </a:solidFill>
                <a:latin typeface="QAZIWI+ArialMT"/>
              </a:rPr>
              <a:t>built;this</a:t>
            </a:r>
            <a:r>
              <a:rPr lang="en-GB" b="0" i="0" u="none" strike="noStrike" baseline="0" dirty="0">
                <a:solidFill>
                  <a:srgbClr val="000000"/>
                </a:solidFill>
                <a:latin typeface="QAZIWI+ArialMT"/>
              </a:rPr>
              <a:t> is the only hotel in </a:t>
            </a:r>
            <a:r>
              <a:rPr lang="en-GB" b="0" i="0" u="none" strike="noStrike" baseline="0" dirty="0" err="1">
                <a:solidFill>
                  <a:srgbClr val="000000"/>
                </a:solidFill>
                <a:latin typeface="QAZIWI+ArialMT"/>
              </a:rPr>
              <a:t>Cupton</a:t>
            </a:r>
            <a:r>
              <a:rPr lang="en-GB" b="0" i="0" u="none" strike="noStrike" baseline="0" dirty="0">
                <a:solidFill>
                  <a:srgbClr val="000000"/>
                </a:solidFill>
                <a:latin typeface="QAZIWI+ArialMT"/>
              </a:rPr>
              <a:t>. It is popular but there’s no competition at the moment. A small coffee shop has also opened. </a:t>
            </a:r>
            <a:endParaRPr lang="en-GB" b="0" i="0" u="none" strike="noStrike" baseline="0" dirty="0">
              <a:solidFill>
                <a:srgbClr val="000000"/>
              </a:solidFill>
              <a:latin typeface="ULXGAA+Arial-BoldM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96B15C-833E-447D-BFF4-FEA8A21E23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589" t="18318" r="26524" b="38748"/>
          <a:stretch/>
        </p:blipFill>
        <p:spPr>
          <a:xfrm>
            <a:off x="3714119" y="330154"/>
            <a:ext cx="4282118" cy="34584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D9FA03-190C-488E-AC63-B0C735F9F633}"/>
              </a:ext>
            </a:extLst>
          </p:cNvPr>
          <p:cNvSpPr txBox="1"/>
          <p:nvPr/>
        </p:nvSpPr>
        <p:spPr>
          <a:xfrm>
            <a:off x="8643938" y="1314449"/>
            <a:ext cx="3086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What are the key words you need to highlight?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0D73A5-EE07-4756-AEF7-7932DD54F9FE}"/>
              </a:ext>
            </a:extLst>
          </p:cNvPr>
          <p:cNvSpPr txBox="1"/>
          <p:nvPr/>
        </p:nvSpPr>
        <p:spPr>
          <a:xfrm>
            <a:off x="461963" y="437286"/>
            <a:ext cx="2867025" cy="3416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1800" b="0" i="0" u="none" strike="noStrike" baseline="0" dirty="0">
                <a:solidFill>
                  <a:srgbClr val="000000"/>
                </a:solidFill>
                <a:latin typeface="Arial WGL"/>
              </a:rPr>
              <a:t>Over the past few years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WGL"/>
              </a:rPr>
              <a:t>Cupton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WGL"/>
              </a:rPr>
              <a:t>, a borough in London, has seen an increase in house prices and a number of new businesses have opened. </a:t>
            </a:r>
          </a:p>
          <a:p>
            <a:pPr algn="just"/>
            <a:r>
              <a:rPr lang="en-GB" sz="1800" b="0" i="0" u="none" strike="noStrike" baseline="0" dirty="0">
                <a:solidFill>
                  <a:srgbClr val="000000"/>
                </a:solidFill>
                <a:latin typeface="Arial WGL"/>
              </a:rPr>
              <a:t>A recent national news blogger revealed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WGL"/>
              </a:rPr>
              <a:t>Cupton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WGL"/>
              </a:rPr>
              <a:t> as “Currently the most up and coming neighbourhood in London”.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99029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474A620-4C19-4B60-87FA-4E9A446AC5EA}"/>
              </a:ext>
            </a:extLst>
          </p:cNvPr>
          <p:cNvSpPr txBox="1"/>
          <p:nvPr/>
        </p:nvSpPr>
        <p:spPr>
          <a:xfrm>
            <a:off x="2817614" y="4112390"/>
            <a:ext cx="655677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0" u="none" strike="noStrike" baseline="0" dirty="0">
                <a:solidFill>
                  <a:srgbClr val="FF0000"/>
                </a:solidFill>
                <a:latin typeface="ULXGAA+Arial-BoldMT"/>
              </a:rPr>
              <a:t>Trendy retired people</a:t>
            </a:r>
            <a:r>
              <a:rPr lang="en-GB" i="0" u="none" strike="noStrike" baseline="0" dirty="0">
                <a:solidFill>
                  <a:srgbClr val="FF0000"/>
                </a:solidFill>
                <a:latin typeface="QAZIWI+ArialMT"/>
              </a:rPr>
              <a:t> </a:t>
            </a:r>
            <a:r>
              <a:rPr lang="en-GB" b="0" i="0" u="none" strike="noStrike" baseline="0" dirty="0">
                <a:latin typeface="QAZIWI+ArialMT"/>
              </a:rPr>
              <a:t>who are buying in </a:t>
            </a:r>
            <a:r>
              <a:rPr lang="en-GB" b="0" i="0" u="none" strike="noStrike" baseline="0" dirty="0" err="1">
                <a:latin typeface="QAZIWI+ArialMT"/>
              </a:rPr>
              <a:t>Cupton</a:t>
            </a:r>
            <a:r>
              <a:rPr lang="en-GB" b="0" i="0" u="none" strike="noStrike" baseline="0" dirty="0">
                <a:latin typeface="QAZIWI+ArialMT"/>
              </a:rPr>
              <a:t>, these are people who have </a:t>
            </a:r>
            <a:r>
              <a:rPr lang="en-GB" b="0" i="0" u="none" strike="noStrike" baseline="0" dirty="0">
                <a:solidFill>
                  <a:srgbClr val="FF0000"/>
                </a:solidFill>
                <a:latin typeface="QAZIWI+ArialMT"/>
              </a:rPr>
              <a:t>money to spend! </a:t>
            </a:r>
            <a:r>
              <a:rPr lang="en-GB" b="0" i="0" u="none" strike="noStrike" baseline="0" dirty="0">
                <a:latin typeface="QAZIWI+ArialMT"/>
              </a:rPr>
              <a:t>Many </a:t>
            </a:r>
            <a:r>
              <a:rPr lang="en-GB" b="0" i="0" u="none" strike="noStrike" baseline="0" dirty="0">
                <a:solidFill>
                  <a:srgbClr val="000000"/>
                </a:solidFill>
                <a:latin typeface="QAZIWI+ArialMT"/>
              </a:rPr>
              <a:t>of the retired neighbourhood are </a:t>
            </a:r>
            <a:r>
              <a:rPr lang="en-GB" b="0" i="0" u="none" strike="noStrike" baseline="0" dirty="0">
                <a:solidFill>
                  <a:srgbClr val="FF0000"/>
                </a:solidFill>
                <a:latin typeface="QAZIWI+ArialMT"/>
              </a:rPr>
              <a:t>well off </a:t>
            </a:r>
            <a:r>
              <a:rPr lang="en-GB" b="0" i="0" u="none" strike="noStrike" baseline="0" dirty="0">
                <a:solidFill>
                  <a:srgbClr val="000000"/>
                </a:solidFill>
                <a:latin typeface="QAZIWI+ArialMT"/>
              </a:rPr>
              <a:t>and </a:t>
            </a:r>
            <a:r>
              <a:rPr lang="en-GB" b="0" i="0" u="none" strike="noStrike" baseline="0" dirty="0">
                <a:solidFill>
                  <a:srgbClr val="FF0000"/>
                </a:solidFill>
                <a:latin typeface="QAZIWI+ArialMT"/>
              </a:rPr>
              <a:t>love to socialise with friends &amp; family</a:t>
            </a:r>
            <a:r>
              <a:rPr lang="en-GB" b="0" i="0" u="none" strike="noStrike" baseline="0" dirty="0">
                <a:solidFill>
                  <a:srgbClr val="000000"/>
                </a:solidFill>
                <a:latin typeface="QAZIWI+ArialMT"/>
              </a:rPr>
              <a:t>. They are always on the “look out” for the next and hangout. Don’t make the mistake that these </a:t>
            </a:r>
            <a:r>
              <a:rPr lang="en-GB" dirty="0">
                <a:solidFill>
                  <a:srgbClr val="FF0000"/>
                </a:solidFill>
                <a:latin typeface="QAZIWI+ArialMT"/>
              </a:rPr>
              <a:t>trendy establishment </a:t>
            </a:r>
            <a:r>
              <a:rPr lang="en-GB" dirty="0">
                <a:latin typeface="QAZIWI+ArialMT"/>
              </a:rPr>
              <a:t>r</a:t>
            </a:r>
            <a:r>
              <a:rPr lang="en-GB" b="0" i="0" u="none" strike="noStrike" baseline="0" dirty="0">
                <a:latin typeface="QAZIWI+ArialMT"/>
              </a:rPr>
              <a:t>e</a:t>
            </a:r>
            <a:r>
              <a:rPr lang="en-GB" b="0" i="0" u="none" strike="noStrike" baseline="0" dirty="0">
                <a:solidFill>
                  <a:srgbClr val="000000"/>
                </a:solidFill>
                <a:latin typeface="QAZIWI+ArialMT"/>
              </a:rPr>
              <a:t>tired people are ready for a slow life! </a:t>
            </a:r>
            <a:r>
              <a:rPr lang="en-GB" i="0" u="none" strike="noStrike" baseline="0" dirty="0">
                <a:solidFill>
                  <a:srgbClr val="000000"/>
                </a:solidFill>
                <a:latin typeface="ULXGAA+Arial-BoldMT"/>
              </a:rPr>
              <a:t>Businesses opened in </a:t>
            </a:r>
            <a:r>
              <a:rPr lang="en-GB" i="0" u="none" strike="noStrike" baseline="0" dirty="0" err="1">
                <a:solidFill>
                  <a:srgbClr val="000000"/>
                </a:solidFill>
                <a:latin typeface="ULXGAA+Arial-BoldMT"/>
              </a:rPr>
              <a:t>Cupton</a:t>
            </a:r>
            <a:r>
              <a:rPr lang="en-GB" i="0" u="none" strike="noStrike" baseline="0" dirty="0">
                <a:solidFill>
                  <a:srgbClr val="000000"/>
                </a:solidFill>
                <a:latin typeface="ULXGAA+Arial-BoldMT"/>
              </a:rPr>
              <a:t>. </a:t>
            </a:r>
            <a:r>
              <a:rPr lang="en-GB" b="0" i="0" u="none" strike="noStrike" baseline="0" dirty="0">
                <a:solidFill>
                  <a:srgbClr val="FF0000"/>
                </a:solidFill>
                <a:latin typeface="QAZIWI+ArialMT"/>
              </a:rPr>
              <a:t>Fast food outlets </a:t>
            </a:r>
            <a:r>
              <a:rPr lang="en-GB" b="0" i="0" u="none" strike="noStrike" baseline="0" dirty="0">
                <a:solidFill>
                  <a:srgbClr val="000000"/>
                </a:solidFill>
                <a:latin typeface="QAZIWI+ArialMT"/>
              </a:rPr>
              <a:t>have popped up, however, these are </a:t>
            </a:r>
            <a:r>
              <a:rPr lang="en-GB" b="1" i="0" u="none" strike="noStrike" baseline="0" dirty="0">
                <a:solidFill>
                  <a:srgbClr val="FF0000"/>
                </a:solidFill>
                <a:latin typeface="ULXGAA+Arial-BoldMT"/>
              </a:rPr>
              <a:t>not </a:t>
            </a:r>
            <a:r>
              <a:rPr lang="en-GB" b="1" i="0" u="none" strike="noStrike" baseline="0" dirty="0">
                <a:solidFill>
                  <a:srgbClr val="FF0000"/>
                </a:solidFill>
                <a:latin typeface="QAZIWI+ArialMT"/>
              </a:rPr>
              <a:t>popular </a:t>
            </a:r>
            <a:r>
              <a:rPr lang="en-GB" b="0" i="0" u="none" strike="noStrike" baseline="0" dirty="0">
                <a:solidFill>
                  <a:srgbClr val="000000"/>
                </a:solidFill>
                <a:latin typeface="QAZIWI+ArialMT"/>
              </a:rPr>
              <a:t>with the retired people of </a:t>
            </a:r>
            <a:r>
              <a:rPr lang="en-GB" b="0" i="0" u="none" strike="noStrike" baseline="0" dirty="0" err="1">
                <a:solidFill>
                  <a:srgbClr val="000000"/>
                </a:solidFill>
                <a:latin typeface="QAZIWI+ArialMT"/>
              </a:rPr>
              <a:t>Cupton</a:t>
            </a:r>
            <a:r>
              <a:rPr lang="en-GB" b="0" i="0" u="none" strike="noStrike" baseline="0" dirty="0">
                <a:solidFill>
                  <a:srgbClr val="000000"/>
                </a:solidFill>
                <a:latin typeface="QAZIWI+ArialMT"/>
              </a:rPr>
              <a:t>. A </a:t>
            </a:r>
            <a:r>
              <a:rPr lang="en-GB" b="0" i="0" u="none" strike="noStrike" baseline="0" dirty="0">
                <a:solidFill>
                  <a:srgbClr val="FF0000"/>
                </a:solidFill>
                <a:latin typeface="QAZIWI+ArialMT"/>
              </a:rPr>
              <a:t>chained budget hotel </a:t>
            </a:r>
            <a:r>
              <a:rPr lang="en-GB" b="0" i="0" u="none" strike="noStrike" baseline="0" dirty="0">
                <a:solidFill>
                  <a:srgbClr val="000000"/>
                </a:solidFill>
                <a:latin typeface="QAZIWI+ArialMT"/>
              </a:rPr>
              <a:t>has also been built; </a:t>
            </a:r>
            <a:r>
              <a:rPr lang="en-GB" b="0" i="0" u="none" strike="noStrike" baseline="0" dirty="0">
                <a:solidFill>
                  <a:srgbClr val="FF0000"/>
                </a:solidFill>
                <a:latin typeface="QAZIWI+ArialMT"/>
              </a:rPr>
              <a:t>this is the only hotel</a:t>
            </a:r>
            <a:r>
              <a:rPr lang="en-GB" b="0" i="0" u="none" strike="noStrike" baseline="0" dirty="0">
                <a:solidFill>
                  <a:srgbClr val="000000"/>
                </a:solidFill>
                <a:latin typeface="QAZIWI+ArialMT"/>
              </a:rPr>
              <a:t> in </a:t>
            </a:r>
            <a:r>
              <a:rPr lang="en-GB" b="0" i="0" u="none" strike="noStrike" baseline="0" dirty="0" err="1">
                <a:solidFill>
                  <a:srgbClr val="000000"/>
                </a:solidFill>
                <a:latin typeface="QAZIWI+ArialMT"/>
              </a:rPr>
              <a:t>Cupton</a:t>
            </a:r>
            <a:r>
              <a:rPr lang="en-GB" b="0" i="0" u="none" strike="noStrike" baseline="0" dirty="0">
                <a:solidFill>
                  <a:srgbClr val="000000"/>
                </a:solidFill>
                <a:latin typeface="QAZIWI+ArialMT"/>
              </a:rPr>
              <a:t>. It is popular but there’s no competition at the moment. A </a:t>
            </a:r>
            <a:r>
              <a:rPr lang="en-GB" b="0" i="0" u="none" strike="noStrike" baseline="0" dirty="0">
                <a:solidFill>
                  <a:srgbClr val="FF0000"/>
                </a:solidFill>
                <a:latin typeface="QAZIWI+ArialMT"/>
              </a:rPr>
              <a:t>small coffee shop </a:t>
            </a:r>
            <a:r>
              <a:rPr lang="en-GB" b="0" i="0" u="none" strike="noStrike" baseline="0" dirty="0">
                <a:solidFill>
                  <a:srgbClr val="000000"/>
                </a:solidFill>
                <a:latin typeface="QAZIWI+ArialMT"/>
              </a:rPr>
              <a:t>has also opened. </a:t>
            </a:r>
            <a:endParaRPr lang="en-GB" b="0" i="0" u="none" strike="noStrike" baseline="0" dirty="0">
              <a:solidFill>
                <a:srgbClr val="000000"/>
              </a:solidFill>
              <a:latin typeface="ULXGAA+Arial-BoldM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96B15C-833E-447D-BFF4-FEA8A21E23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589" t="18318" r="26524" b="38748"/>
          <a:stretch/>
        </p:blipFill>
        <p:spPr>
          <a:xfrm>
            <a:off x="3714119" y="330154"/>
            <a:ext cx="4282118" cy="34584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D9FA03-190C-488E-AC63-B0C735F9F633}"/>
              </a:ext>
            </a:extLst>
          </p:cNvPr>
          <p:cNvSpPr txBox="1"/>
          <p:nvPr/>
        </p:nvSpPr>
        <p:spPr>
          <a:xfrm>
            <a:off x="8643938" y="1314449"/>
            <a:ext cx="3086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What are the key words you need to highlight?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7B7A98-30A4-400D-87B0-B5B54B6D447E}"/>
              </a:ext>
            </a:extLst>
          </p:cNvPr>
          <p:cNvSpPr txBox="1"/>
          <p:nvPr/>
        </p:nvSpPr>
        <p:spPr>
          <a:xfrm>
            <a:off x="461963" y="437286"/>
            <a:ext cx="2867025" cy="3416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1800" b="0" i="0" u="none" strike="noStrike" baseline="0" dirty="0">
                <a:solidFill>
                  <a:srgbClr val="000000"/>
                </a:solidFill>
                <a:latin typeface="Arial WGL"/>
              </a:rPr>
              <a:t>Over the past few years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WGL"/>
              </a:rPr>
              <a:t>Cupton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WGL"/>
              </a:rPr>
              <a:t>, a borough in London, has seen an increase in house prices and a number of new businesses have opened.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 WGL"/>
              </a:rPr>
              <a:t>A recent national news blogger revealed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WGL"/>
              </a:rPr>
              <a:t>Cupton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WGL"/>
              </a:rPr>
              <a:t> as “Currently the most up and coming neighbourhood in London”.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88627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40CA70-9AC5-4B0C-A84D-6FC058AB6A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406" t="18318" r="26055" b="57614"/>
          <a:stretch/>
        </p:blipFill>
        <p:spPr>
          <a:xfrm>
            <a:off x="-242887" y="283136"/>
            <a:ext cx="8117949" cy="39888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C4C558-72B0-425D-BE67-CB22A0AE3B93}"/>
              </a:ext>
            </a:extLst>
          </p:cNvPr>
          <p:cNvSpPr txBox="1"/>
          <p:nvPr/>
        </p:nvSpPr>
        <p:spPr>
          <a:xfrm>
            <a:off x="8023622" y="585430"/>
            <a:ext cx="416837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Indicative content </a:t>
            </a:r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Luxury hotel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B&amp;B/guest house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Boutique hotel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Pop up restaurant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Café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Fine dining restaurant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Public house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Wine bar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Private club/golf club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Night club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Spa hotel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Main stream catering restaurant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Play centre with café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Holiday camp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Chinese/Indian/Chip shop take away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303022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40CA70-9AC5-4B0C-A84D-6FC058AB6A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926" t="41485" r="26055" b="15817"/>
          <a:stretch/>
        </p:blipFill>
        <p:spPr>
          <a:xfrm>
            <a:off x="400050" y="528280"/>
            <a:ext cx="4400550" cy="40602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D7FEC0-A3B1-4982-A688-71B0729C705C}"/>
              </a:ext>
            </a:extLst>
          </p:cNvPr>
          <p:cNvSpPr txBox="1"/>
          <p:nvPr/>
        </p:nvSpPr>
        <p:spPr>
          <a:xfrm>
            <a:off x="5361385" y="474345"/>
            <a:ext cx="6093618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Sample 3 </a:t>
            </a:r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(3 marks)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For the young people of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Cupton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I have suggested a night club, this is because </a:t>
            </a:r>
            <a:r>
              <a:rPr lang="en-GB" sz="18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there isn’t anywhere available for them to go and hang out.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This will be place they can go to, </a:t>
            </a:r>
            <a:r>
              <a:rPr lang="en-GB" sz="18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drink, dance and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socialise with all their friends. Somewhere in the </a:t>
            </a:r>
            <a:r>
              <a:rPr lang="en-GB" sz="18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evening that appeals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to the young people. (3 marks)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 have chosen a café as its less formal than a restaurant and somewhere the retired residents of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Cupton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can arrange to meet up or pop into without having to book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It’s somewhere they can socialise and chat without </a:t>
            </a:r>
            <a:r>
              <a:rPr lang="en-GB" sz="18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time restrictions.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There are </a:t>
            </a:r>
            <a:r>
              <a:rPr lang="en-GB" sz="18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already fast-food outlets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however according to the report these are not popular in this area. (3 marks)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For the parents with young children the best idea, would be a café with a </a:t>
            </a:r>
            <a:r>
              <a:rPr lang="en-GB" sz="18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play area attached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This means there would be a </a:t>
            </a:r>
            <a:r>
              <a:rPr lang="en-GB" sz="18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safe and secure environment for the children to play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whilst their parents have a coffee, cake and catch up with social groups or use </a:t>
            </a:r>
            <a:r>
              <a:rPr lang="en-GB" sz="18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the free </a:t>
            </a:r>
            <a:r>
              <a:rPr lang="en-GB" sz="1800" b="0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wifi</a:t>
            </a:r>
            <a:r>
              <a:rPr lang="en-GB" sz="18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 to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look at social media. (3 marks) 	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FEE59AB-3D75-48AD-88B6-7582F3AF40EE}"/>
              </a:ext>
            </a:extLst>
          </p:cNvPr>
          <p:cNvSpPr txBox="1">
            <a:spLocks/>
          </p:cNvSpPr>
          <p:nvPr/>
        </p:nvSpPr>
        <p:spPr>
          <a:xfrm>
            <a:off x="564391" y="4588543"/>
            <a:ext cx="3289891" cy="19834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dirty="0">
                <a:solidFill>
                  <a:srgbClr val="FF0000"/>
                </a:solidFill>
              </a:rPr>
              <a:t>Why has this response achieved full marks?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395885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5D08695-3144-4D49-BC65-D823474AC1AB}"/>
              </a:ext>
            </a:extLst>
          </p:cNvPr>
          <p:cNvGraphicFramePr>
            <a:graphicFrameLocks noGrp="1"/>
          </p:cNvGraphicFramePr>
          <p:nvPr/>
        </p:nvGraphicFramePr>
        <p:xfrm>
          <a:off x="320841" y="243607"/>
          <a:ext cx="11550317" cy="6370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090">
                  <a:extLst>
                    <a:ext uri="{9D8B030D-6E8A-4147-A177-3AD203B41FA5}">
                      <a16:colId xmlns:a16="http://schemas.microsoft.com/office/drawing/2014/main" val="2917805400"/>
                    </a:ext>
                  </a:extLst>
                </a:gridCol>
                <a:gridCol w="5212200">
                  <a:extLst>
                    <a:ext uri="{9D8B030D-6E8A-4147-A177-3AD203B41FA5}">
                      <a16:colId xmlns:a16="http://schemas.microsoft.com/office/drawing/2014/main" val="139594500"/>
                    </a:ext>
                  </a:extLst>
                </a:gridCol>
                <a:gridCol w="5010027">
                  <a:extLst>
                    <a:ext uri="{9D8B030D-6E8A-4147-A177-3AD203B41FA5}">
                      <a16:colId xmlns:a16="http://schemas.microsoft.com/office/drawing/2014/main" val="3345713018"/>
                    </a:ext>
                  </a:extLst>
                </a:gridCol>
              </a:tblGrid>
              <a:tr h="252728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Operation stage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Potential hazards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Controls in place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039970"/>
                  </a:ext>
                </a:extLst>
              </a:tr>
              <a:tr h="754642">
                <a:tc>
                  <a:txBody>
                    <a:bodyPr/>
                    <a:lstStyle/>
                    <a:p>
                      <a:pPr rtl="0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Purchase of food</a:t>
                      </a:r>
                    </a:p>
                    <a:p>
                      <a:pPr rtl="0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Food may </a:t>
                      </a:r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 be fresh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due to </a:t>
                      </a:r>
                      <a:r>
                        <a:rPr lang="en-GB" sz="12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bacterial growth</a:t>
                      </a:r>
                    </a:p>
                    <a:p>
                      <a:pPr rtl="0"/>
                      <a:endParaRPr lang="en-GB" sz="12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Temperature 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the food may be </a:t>
                      </a:r>
                      <a:r>
                        <a:rPr lang="en-GB" sz="12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above </a:t>
                      </a:r>
                      <a:r>
                        <a:rPr lang="en-GB" sz="12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5°C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Delivery is </a:t>
                      </a:r>
                      <a:r>
                        <a:rPr lang="en-GB" sz="12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not accepted</a:t>
                      </a:r>
                      <a:r>
                        <a:rPr lang="en-GB" sz="12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due to the </a:t>
                      </a:r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appearance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temperature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the food </a:t>
                      </a:r>
                    </a:p>
                    <a:p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Temperature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the delivery van should </a:t>
                      </a:r>
                      <a:r>
                        <a:rPr lang="en-GB" sz="12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be checked 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(print out provided) 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27290"/>
                  </a:ext>
                </a:extLst>
              </a:tr>
              <a:tr h="930726">
                <a:tc>
                  <a:txBody>
                    <a:bodyPr/>
                    <a:lstStyle/>
                    <a:p>
                      <a:pPr rtl="0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Storage of food	</a:t>
                      </a:r>
                    </a:p>
                    <a:p>
                      <a:pPr rtl="0"/>
                      <a:endParaRPr lang="en-GB" sz="12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 risk foods may be stored </a:t>
                      </a:r>
                      <a:r>
                        <a:rPr lang="en-GB" sz="12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above 5°C </a:t>
                      </a:r>
                    </a:p>
                    <a:p>
                      <a:pPr rtl="0"/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 risk </a:t>
                      </a:r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frozen 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food not be stored between </a:t>
                      </a:r>
                      <a:r>
                        <a:rPr lang="en-GB" sz="12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-18°C to -22°C</a:t>
                      </a:r>
                    </a:p>
                    <a:p>
                      <a:pPr rtl="0"/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Dry foods may be contaminated 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Fridge and freezer temperatures </a:t>
                      </a:r>
                      <a:r>
                        <a:rPr lang="en-GB" sz="12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regularly checked and recorded </a:t>
                      </a:r>
                    </a:p>
                    <a:p>
                      <a:pPr rtl="0"/>
                      <a:endParaRPr lang="en-GB" sz="1200" b="1" i="0" u="sng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Dry goods stored in </a:t>
                      </a:r>
                      <a:r>
                        <a:rPr lang="en-GB" sz="12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well ventilated and pest proof containers 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727851"/>
                  </a:ext>
                </a:extLst>
              </a:tr>
              <a:tr h="930726">
                <a:tc>
                  <a:txBody>
                    <a:bodyPr/>
                    <a:lstStyle/>
                    <a:p>
                      <a:pPr rtl="0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Food preparation	</a:t>
                      </a: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Food may NOT be prepared and cooked soon after preparation this will </a:t>
                      </a:r>
                      <a:r>
                        <a:rPr lang="en-GB" sz="12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encourage bacterial growth</a:t>
                      </a:r>
                    </a:p>
                    <a:p>
                      <a:pPr rtl="0"/>
                      <a:endParaRPr lang="en-GB" sz="1200" b="1" i="0" u="none" strike="noStrike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en-GB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 risk food may be prepared near/with  low risk foods </a:t>
                      </a:r>
                    </a:p>
                    <a:p>
                      <a:pPr rtl="0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Prepare high risk food and cover and put in the </a:t>
                      </a:r>
                      <a:r>
                        <a:rPr lang="en-GB" sz="12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fridge </a:t>
                      </a:r>
                      <a:r>
                        <a:rPr lang="en-GB" sz="12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(0°C to 5°C)</a:t>
                      </a:r>
                    </a:p>
                    <a:p>
                      <a:pPr rtl="0"/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Raw fish/meat must be stored away from cooked food – red chopping board to avoid </a:t>
                      </a:r>
                      <a:r>
                        <a:rPr lang="en-GB" sz="12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cross </a:t>
                      </a:r>
                      <a:r>
                        <a:rPr lang="en-GB" sz="12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contamination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846675"/>
                  </a:ext>
                </a:extLst>
              </a:tr>
              <a:tr h="586944">
                <a:tc>
                  <a:txBody>
                    <a:bodyPr/>
                    <a:lstStyle/>
                    <a:p>
                      <a:pPr rtl="0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Cooking of food</a:t>
                      </a: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Food may not be cooked all the way through so </a:t>
                      </a:r>
                      <a:r>
                        <a:rPr lang="en-GB" sz="12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bacteria will not be destroyed</a:t>
                      </a:r>
                      <a:r>
                        <a:rPr lang="en-GB" sz="12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a food probe to ensure the centre of the fish reaches </a:t>
                      </a:r>
                      <a:r>
                        <a:rPr lang="en-GB" sz="12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72°C for 2 minutes</a:t>
                      </a:r>
                      <a:r>
                        <a:rPr lang="en-GB" sz="12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rtl="0"/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320149"/>
                  </a:ext>
                </a:extLst>
              </a:tr>
              <a:tr h="589699">
                <a:tc>
                  <a:txBody>
                    <a:bodyPr/>
                    <a:lstStyle/>
                    <a:p>
                      <a:pPr rtl="0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Serving of food</a:t>
                      </a:r>
                    </a:p>
                    <a:p>
                      <a:pPr rtl="0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Cross contamination 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from food handlers to the food </a:t>
                      </a: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metal tongs not hands to avoid cross contamination</a:t>
                      </a:r>
                    </a:p>
                    <a:p>
                      <a:pPr rtl="0"/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758607"/>
                  </a:ext>
                </a:extLst>
              </a:tr>
              <a:tr h="757567">
                <a:tc>
                  <a:txBody>
                    <a:bodyPr/>
                    <a:lstStyle/>
                    <a:p>
                      <a:pPr rtl="0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Washing up and cleaning </a:t>
                      </a:r>
                    </a:p>
                    <a:p>
                      <a:pPr rtl="0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Food residue</a:t>
                      </a:r>
                      <a:r>
                        <a:rPr lang="en-GB" sz="12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 plates and cutlery – </a:t>
                      </a:r>
                      <a:r>
                        <a:rPr lang="en-GB" sz="12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bacteria growth</a:t>
                      </a:r>
                      <a:r>
                        <a:rPr lang="en-GB" sz="12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 equipment washed at a </a:t>
                      </a:r>
                      <a:r>
                        <a:rPr lang="en-GB" sz="12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minimum of </a:t>
                      </a:r>
                      <a:r>
                        <a:rPr lang="en-GB" sz="12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82°C 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a dishwasher to kill bacteria</a:t>
                      </a: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352692"/>
                  </a:ext>
                </a:extLst>
              </a:tr>
              <a:tr h="589699">
                <a:tc>
                  <a:txBody>
                    <a:bodyPr/>
                    <a:lstStyle/>
                    <a:p>
                      <a:pPr rtl="0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Disposal of waste</a:t>
                      </a:r>
                    </a:p>
                    <a:p>
                      <a:pPr rtl="0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Food scraps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attract pests – source of </a:t>
                      </a:r>
                      <a:r>
                        <a:rPr lang="en-GB" sz="12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bacteria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Secure bin lids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en-GB" sz="12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avoid pest contamination 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590909"/>
                  </a:ext>
                </a:extLst>
              </a:tr>
              <a:tr h="5869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Care of the kitchen </a:t>
                      </a: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Dirt and food waste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collect in corners and under work stations – </a:t>
                      </a:r>
                      <a:r>
                        <a:rPr lang="en-GB" sz="12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attracts pests and bacteria growth 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Kitchen </a:t>
                      </a:r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deep cleaned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every 6 months 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153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3080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6">
            <a:extLst>
              <a:ext uri="{FF2B5EF4-FFF2-40B4-BE49-F238E27FC236}">
                <a16:creationId xmlns:a16="http://schemas.microsoft.com/office/drawing/2014/main" id="{031F53E3-68F7-1549-91EA-830C5E395876}"/>
              </a:ext>
            </a:extLst>
          </p:cNvPr>
          <p:cNvSpPr txBox="1">
            <a:spLocks noChangeArrowheads="1"/>
          </p:cNvSpPr>
          <p:nvPr/>
        </p:nvSpPr>
        <p:spPr>
          <a:xfrm>
            <a:off x="1878796" y="3119126"/>
            <a:ext cx="5792890" cy="3069318"/>
          </a:xfrm>
          <a:prstGeom prst="roundRect">
            <a:avLst>
              <a:gd name="adj" fmla="val 5788"/>
            </a:avLst>
          </a:prstGeom>
          <a:noFill/>
          <a:ln/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altLang="en-US" sz="2000" dirty="0">
              <a:solidFill>
                <a:schemeClr val="bg1">
                  <a:lumMod val="75000"/>
                  <a:lumOff val="25000"/>
                </a:schemeClr>
              </a:solidFill>
              <a:latin typeface="Segoe Print" panose="02000800000000000000" pitchFamily="2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4925300B-6516-C348-BA51-F29FCD23F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484" y="2414678"/>
            <a:ext cx="650434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E38D80E-419D-5A46-A753-649A5A1F22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" t="32762" b="58364"/>
          <a:stretch/>
        </p:blipFill>
        <p:spPr>
          <a:xfrm>
            <a:off x="286178" y="1283307"/>
            <a:ext cx="9285058" cy="834852"/>
          </a:xfrm>
          <a:prstGeom prst="rect">
            <a:avLst/>
          </a:prstGeom>
        </p:spPr>
      </p:pic>
      <p:pic>
        <p:nvPicPr>
          <p:cNvPr id="7" name="Picture 6" descr="A screenshot of text&#10;&#10;Description automatically generated">
            <a:extLst>
              <a:ext uri="{FF2B5EF4-FFF2-40B4-BE49-F238E27FC236}">
                <a16:creationId xmlns:a16="http://schemas.microsoft.com/office/drawing/2014/main" id="{C6A20F4B-3DDD-7A4A-A154-03C26D53FE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6" t="45773" r="2660"/>
          <a:stretch/>
        </p:blipFill>
        <p:spPr>
          <a:xfrm>
            <a:off x="695111" y="2414678"/>
            <a:ext cx="5740946" cy="379632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47E5F4B-4A1C-7162-CEDE-FEFD3F433765}"/>
              </a:ext>
            </a:extLst>
          </p:cNvPr>
          <p:cNvSpPr txBox="1">
            <a:spLocks/>
          </p:cNvSpPr>
          <p:nvPr/>
        </p:nvSpPr>
        <p:spPr>
          <a:xfrm>
            <a:off x="286178" y="746078"/>
            <a:ext cx="7069800" cy="50687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GB" sz="2800" dirty="0">
                <a:solidFill>
                  <a:schemeClr val="accent4"/>
                </a:solidFill>
                <a:latin typeface="Century Gothic" panose="020B0502020202020204" pitchFamily="34" charset="0"/>
                <a:ea typeface="Kozuka Gothic Pro H" panose="020B0800000000000000" pitchFamily="34" charset="-128"/>
              </a:rPr>
              <a:t>HACCP </a:t>
            </a:r>
            <a:r>
              <a:rPr lang="en-GB" sz="2800" dirty="0">
                <a:solidFill>
                  <a:schemeClr val="accent4"/>
                </a:solidFill>
                <a:latin typeface="Century Gothic" panose="020B0502020202020204" pitchFamily="34" charset="0"/>
              </a:rPr>
              <a:t>Exam Questions</a:t>
            </a:r>
            <a:endParaRPr lang="en-GB" sz="2800" b="1" dirty="0">
              <a:solidFill>
                <a:schemeClr val="accent4"/>
              </a:solidFill>
              <a:latin typeface="Century Gothic" panose="020B0502020202020204" pitchFamily="34" charset="0"/>
              <a:ea typeface="Kozuka Gothic Pro H" panose="020B0800000000000000" pitchFamily="34" charset="-128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475"/>
    </mc:Choice>
    <mc:Fallback xmlns="">
      <p:transition spd="slow" advTm="1304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4881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HACCP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Hazards (salmonella food poisoning) </a:t>
            </a:r>
          </a:p>
          <a:p>
            <a:r>
              <a:rPr lang="en-GB" dirty="0"/>
              <a:t>–Out of date/broken shells </a:t>
            </a:r>
          </a:p>
          <a:p>
            <a:r>
              <a:rPr lang="en-GB" dirty="0"/>
              <a:t>–Uncooked </a:t>
            </a:r>
          </a:p>
          <a:p>
            <a:r>
              <a:rPr lang="en-GB" dirty="0"/>
              <a:t>–Cross contamination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CCP’s </a:t>
            </a:r>
          </a:p>
          <a:p>
            <a:r>
              <a:rPr lang="en-GB" dirty="0"/>
              <a:t>–Check dates/condition </a:t>
            </a:r>
          </a:p>
          <a:p>
            <a:r>
              <a:rPr lang="en-GB" dirty="0"/>
              <a:t>–Check temperatures </a:t>
            </a:r>
          </a:p>
          <a:p>
            <a:r>
              <a:rPr lang="en-GB" dirty="0"/>
              <a:t>–Keep raw/cooked </a:t>
            </a:r>
            <a:r>
              <a:rPr lang="en-GB" dirty="0" err="1"/>
              <a:t>seperate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8316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6BC63-0846-47FF-9537-A12069E0D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0640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Health and safety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425807-FB83-4000-9557-5F5156D97D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78" t="32648" r="33043" b="18439"/>
          <a:stretch/>
        </p:blipFill>
        <p:spPr>
          <a:xfrm>
            <a:off x="436543" y="1075766"/>
            <a:ext cx="7133610" cy="545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07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948" y="88279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Food Safety Act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36" y="1982236"/>
            <a:ext cx="6357730" cy="4351338"/>
          </a:xfrm>
        </p:spPr>
        <p:txBody>
          <a:bodyPr/>
          <a:lstStyle/>
          <a:p>
            <a:r>
              <a:rPr lang="en-GB" dirty="0"/>
              <a:t>This ensures that food is </a:t>
            </a:r>
            <a:r>
              <a:rPr lang="en-GB" b="1" dirty="0"/>
              <a:t>safe to eat </a:t>
            </a:r>
          </a:p>
          <a:p>
            <a:r>
              <a:rPr lang="en-GB" dirty="0"/>
              <a:t>It also checks that information on a product given to customer is correct (contains nuts) </a:t>
            </a:r>
          </a:p>
          <a:p>
            <a:r>
              <a:rPr lang="en-GB" dirty="0"/>
              <a:t>Makes sure that the quality and composition of the food is based on what the customer expects (special claims like ‘made with 70% cocoa solids’ – ensuring this is true) 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487478" y="2319131"/>
            <a:ext cx="358802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How would you ensure food is safe to eat?</a:t>
            </a:r>
          </a:p>
          <a:p>
            <a:endParaRPr lang="en-GB" dirty="0"/>
          </a:p>
          <a:p>
            <a:r>
              <a:rPr lang="en-GB" dirty="0"/>
              <a:t>Colour coded chopping boards – reduce cross contamination</a:t>
            </a:r>
          </a:p>
          <a:p>
            <a:endParaRPr lang="en-GB" dirty="0"/>
          </a:p>
          <a:p>
            <a:r>
              <a:rPr lang="en-GB" dirty="0"/>
              <a:t>PPE – aprons, hair nets – to avoid cross contamination </a:t>
            </a:r>
          </a:p>
          <a:p>
            <a:endParaRPr lang="en-GB" dirty="0"/>
          </a:p>
          <a:p>
            <a:r>
              <a:rPr lang="en-GB" b="1" dirty="0"/>
              <a:t>Food storage </a:t>
            </a:r>
            <a:r>
              <a:rPr lang="en-GB" dirty="0"/>
              <a:t>to slow bacteria growth</a:t>
            </a:r>
          </a:p>
          <a:p>
            <a:r>
              <a:rPr lang="en-GB" dirty="0"/>
              <a:t>                          </a:t>
            </a:r>
          </a:p>
          <a:p>
            <a:r>
              <a:rPr lang="en-GB" dirty="0"/>
              <a:t>Cooking above 72⁰ C</a:t>
            </a:r>
          </a:p>
          <a:p>
            <a:r>
              <a:rPr lang="en-GB" dirty="0"/>
              <a:t>Fridge 0 to 5⁰C</a:t>
            </a:r>
          </a:p>
          <a:p>
            <a:r>
              <a:rPr lang="en-GB" dirty="0"/>
              <a:t>Freezer -18 ⁰C  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3755" y="36512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37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Health and Safety at Work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750287" cy="4351338"/>
          </a:xfrm>
        </p:spPr>
        <p:txBody>
          <a:bodyPr>
            <a:normAutofit fontScale="92500"/>
          </a:bodyPr>
          <a:lstStyle/>
          <a:p>
            <a:r>
              <a:rPr lang="en-GB" dirty="0"/>
              <a:t>This aims to protect employees at work </a:t>
            </a:r>
          </a:p>
          <a:p>
            <a:r>
              <a:rPr lang="en-GB" dirty="0"/>
              <a:t>It gives rules for employers to follow </a:t>
            </a:r>
          </a:p>
          <a:p>
            <a:r>
              <a:rPr lang="en-GB" dirty="0"/>
              <a:t>–Workplace should be well lit </a:t>
            </a:r>
          </a:p>
          <a:p>
            <a:r>
              <a:rPr lang="en-GB" dirty="0"/>
              <a:t>–It shouldn’t be too hot or cold </a:t>
            </a:r>
          </a:p>
          <a:p>
            <a:r>
              <a:rPr lang="en-GB" dirty="0"/>
              <a:t>–Workers must be properly trained (in relevant health and safety) </a:t>
            </a:r>
          </a:p>
          <a:p>
            <a:r>
              <a:rPr lang="en-GB" dirty="0"/>
              <a:t>–Equipment is safe to use </a:t>
            </a:r>
          </a:p>
          <a:p>
            <a:r>
              <a:rPr lang="en-GB" dirty="0"/>
              <a:t>–Suitable measures are in place to stop dangerous equipment from harming staff (oven gloves) </a:t>
            </a:r>
          </a:p>
          <a:p>
            <a:r>
              <a:rPr lang="en-GB" dirty="0"/>
              <a:t>–The fire and first aid policy is in place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AutoShape 2" descr="Health and Safety at Work Act 1974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017" y="1116289"/>
            <a:ext cx="3537295" cy="278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014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3536</Words>
  <Application>Microsoft Office PowerPoint</Application>
  <PresentationFormat>Widescreen</PresentationFormat>
  <Paragraphs>380</Paragraphs>
  <Slides>38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Arial</vt:lpstr>
      <vt:lpstr>Arial WGL</vt:lpstr>
      <vt:lpstr>Arial-BoldMT</vt:lpstr>
      <vt:lpstr>ArialMT</vt:lpstr>
      <vt:lpstr>Calibri</vt:lpstr>
      <vt:lpstr>Calibri Light</vt:lpstr>
      <vt:lpstr>Century Gothic</vt:lpstr>
      <vt:lpstr>QAZIWI+ArialMT</vt:lpstr>
      <vt:lpstr>Segoe Print</vt:lpstr>
      <vt:lpstr>SymbolMT</vt:lpstr>
      <vt:lpstr>ULXGAA+Arial-BoldMT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HACCP</vt:lpstr>
      <vt:lpstr>Health and safety </vt:lpstr>
      <vt:lpstr>Food Safety Act </vt:lpstr>
      <vt:lpstr>Health and Safety at Work Act</vt:lpstr>
      <vt:lpstr>Technology </vt:lpstr>
      <vt:lpstr>Uniform </vt:lpstr>
      <vt:lpstr>PowerPoint Presentation</vt:lpstr>
      <vt:lpstr>PowerPoint Presentation</vt:lpstr>
      <vt:lpstr>Trish has opened up a new café and is due a visit from the Environmental Health Officer (EHO).  Describe the evidence an Environmental Health Officer will want to see in the following areas:  (a) Preparation of food. </vt:lpstr>
      <vt:lpstr>Trish has opened up a new café and is due a visit from the Environmental Health Officer (EHO).  Describe the evidence an Environmental Health Officer will want to see in the following areas:  (a) cooking the food. </vt:lpstr>
      <vt:lpstr>PowerPoint Presentation</vt:lpstr>
      <vt:lpstr>What are the advantages/ disadvantages of cafeteria service?  </vt:lpstr>
      <vt:lpstr>Fast food – advantages and disadvantages </vt:lpstr>
      <vt:lpstr>Silver service – advantages and disadvantages </vt:lpstr>
      <vt:lpstr>Gueridon – advantages and disadvantages </vt:lpstr>
      <vt:lpstr>In flight service – advantages and disadvantages </vt:lpstr>
      <vt:lpstr>A la carte</vt:lpstr>
      <vt:lpstr>Head chef responsibilities </vt:lpstr>
      <vt:lpstr>Sous chef responsibilities </vt:lpstr>
      <vt:lpstr>Chef de partie (section chef)responsibilities </vt:lpstr>
      <vt:lpstr>What are the qualities you would expect from a commis (assistant) chef or a trainee?  </vt:lpstr>
      <vt:lpstr>What is the role of a restaurant manager?  </vt:lpstr>
      <vt:lpstr>What does a Sommelie do?  </vt:lpstr>
      <vt:lpstr>Name the symptoms of food poisoning?  </vt:lpstr>
      <vt:lpstr>PowerPoint Presentation</vt:lpstr>
      <vt:lpstr>How is ICT used within the catering industry?  </vt:lpstr>
      <vt:lpstr>PowerPoint Presentation</vt:lpstr>
      <vt:lpstr>PowerPoint Presentation</vt:lpstr>
      <vt:lpstr>Review your suggestions for the types of accommodation and justify, which one is most suitable to meet the needs of the customers and the owners of Zero Fear. [8]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Slater</dc:creator>
  <cp:lastModifiedBy>Mrs D Slater</cp:lastModifiedBy>
  <cp:revision>37</cp:revision>
  <dcterms:created xsi:type="dcterms:W3CDTF">2024-05-03T07:00:30Z</dcterms:created>
  <dcterms:modified xsi:type="dcterms:W3CDTF">2025-01-30T09:05:50Z</dcterms:modified>
</cp:coreProperties>
</file>