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7A4FB1-4058-4D1D-ABFC-5F03C5D75137}"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81753-1DFF-4DD4-A16F-A691FC2BD1CF}" type="slidenum">
              <a:rPr lang="en-GB" smtClean="0"/>
              <a:t>‹#›</a:t>
            </a:fld>
            <a:endParaRPr lang="en-GB"/>
          </a:p>
        </p:txBody>
      </p:sp>
    </p:spTree>
    <p:extLst>
      <p:ext uri="{BB962C8B-B14F-4D97-AF65-F5344CB8AC3E}">
        <p14:creationId xmlns:p14="http://schemas.microsoft.com/office/powerpoint/2010/main" val="22119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7A4FB1-4058-4D1D-ABFC-5F03C5D75137}"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81753-1DFF-4DD4-A16F-A691FC2BD1CF}" type="slidenum">
              <a:rPr lang="en-GB" smtClean="0"/>
              <a:t>‹#›</a:t>
            </a:fld>
            <a:endParaRPr lang="en-GB"/>
          </a:p>
        </p:txBody>
      </p:sp>
    </p:spTree>
    <p:extLst>
      <p:ext uri="{BB962C8B-B14F-4D97-AF65-F5344CB8AC3E}">
        <p14:creationId xmlns:p14="http://schemas.microsoft.com/office/powerpoint/2010/main" val="247075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7A4FB1-4058-4D1D-ABFC-5F03C5D75137}"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81753-1DFF-4DD4-A16F-A691FC2BD1CF}" type="slidenum">
              <a:rPr lang="en-GB" smtClean="0"/>
              <a:t>‹#›</a:t>
            </a:fld>
            <a:endParaRPr lang="en-GB"/>
          </a:p>
        </p:txBody>
      </p:sp>
    </p:spTree>
    <p:extLst>
      <p:ext uri="{BB962C8B-B14F-4D97-AF65-F5344CB8AC3E}">
        <p14:creationId xmlns:p14="http://schemas.microsoft.com/office/powerpoint/2010/main" val="229567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7A4FB1-4058-4D1D-ABFC-5F03C5D75137}"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81753-1DFF-4DD4-A16F-A691FC2BD1CF}" type="slidenum">
              <a:rPr lang="en-GB" smtClean="0"/>
              <a:t>‹#›</a:t>
            </a:fld>
            <a:endParaRPr lang="en-GB"/>
          </a:p>
        </p:txBody>
      </p:sp>
    </p:spTree>
    <p:extLst>
      <p:ext uri="{BB962C8B-B14F-4D97-AF65-F5344CB8AC3E}">
        <p14:creationId xmlns:p14="http://schemas.microsoft.com/office/powerpoint/2010/main" val="313218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A4FB1-4058-4D1D-ABFC-5F03C5D75137}" type="datetimeFigureOut">
              <a:rPr lang="en-GB" smtClean="0"/>
              <a:t>23/01/2025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481753-1DFF-4DD4-A16F-A691FC2BD1CF}" type="slidenum">
              <a:rPr lang="en-GB" smtClean="0"/>
              <a:t>‹#›</a:t>
            </a:fld>
            <a:endParaRPr lang="en-GB"/>
          </a:p>
        </p:txBody>
      </p:sp>
    </p:spTree>
    <p:extLst>
      <p:ext uri="{BB962C8B-B14F-4D97-AF65-F5344CB8AC3E}">
        <p14:creationId xmlns:p14="http://schemas.microsoft.com/office/powerpoint/2010/main" val="316816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7A4FB1-4058-4D1D-ABFC-5F03C5D75137}" type="datetimeFigureOut">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81753-1DFF-4DD4-A16F-A691FC2BD1CF}" type="slidenum">
              <a:rPr lang="en-GB" smtClean="0"/>
              <a:t>‹#›</a:t>
            </a:fld>
            <a:endParaRPr lang="en-GB"/>
          </a:p>
        </p:txBody>
      </p:sp>
    </p:spTree>
    <p:extLst>
      <p:ext uri="{BB962C8B-B14F-4D97-AF65-F5344CB8AC3E}">
        <p14:creationId xmlns:p14="http://schemas.microsoft.com/office/powerpoint/2010/main" val="49578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7A4FB1-4058-4D1D-ABFC-5F03C5D75137}" type="datetimeFigureOut">
              <a:rPr lang="en-GB" smtClean="0"/>
              <a:t>23/01/2025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481753-1DFF-4DD4-A16F-A691FC2BD1CF}" type="slidenum">
              <a:rPr lang="en-GB" smtClean="0"/>
              <a:t>‹#›</a:t>
            </a:fld>
            <a:endParaRPr lang="en-GB"/>
          </a:p>
        </p:txBody>
      </p:sp>
    </p:spTree>
    <p:extLst>
      <p:ext uri="{BB962C8B-B14F-4D97-AF65-F5344CB8AC3E}">
        <p14:creationId xmlns:p14="http://schemas.microsoft.com/office/powerpoint/2010/main" val="304443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7A4FB1-4058-4D1D-ABFC-5F03C5D75137}" type="datetimeFigureOut">
              <a:rPr lang="en-GB" smtClean="0"/>
              <a:t>23/01/2025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481753-1DFF-4DD4-A16F-A691FC2BD1CF}" type="slidenum">
              <a:rPr lang="en-GB" smtClean="0"/>
              <a:t>‹#›</a:t>
            </a:fld>
            <a:endParaRPr lang="en-GB"/>
          </a:p>
        </p:txBody>
      </p:sp>
    </p:spTree>
    <p:extLst>
      <p:ext uri="{BB962C8B-B14F-4D97-AF65-F5344CB8AC3E}">
        <p14:creationId xmlns:p14="http://schemas.microsoft.com/office/powerpoint/2010/main" val="315743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A4FB1-4058-4D1D-ABFC-5F03C5D75137}" type="datetimeFigureOut">
              <a:rPr lang="en-GB" smtClean="0"/>
              <a:t>23/01/2025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481753-1DFF-4DD4-A16F-A691FC2BD1CF}" type="slidenum">
              <a:rPr lang="en-GB" smtClean="0"/>
              <a:t>‹#›</a:t>
            </a:fld>
            <a:endParaRPr lang="en-GB"/>
          </a:p>
        </p:txBody>
      </p:sp>
    </p:spTree>
    <p:extLst>
      <p:ext uri="{BB962C8B-B14F-4D97-AF65-F5344CB8AC3E}">
        <p14:creationId xmlns:p14="http://schemas.microsoft.com/office/powerpoint/2010/main" val="330292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A4FB1-4058-4D1D-ABFC-5F03C5D75137}" type="datetimeFigureOut">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81753-1DFF-4DD4-A16F-A691FC2BD1CF}" type="slidenum">
              <a:rPr lang="en-GB" smtClean="0"/>
              <a:t>‹#›</a:t>
            </a:fld>
            <a:endParaRPr lang="en-GB"/>
          </a:p>
        </p:txBody>
      </p:sp>
    </p:spTree>
    <p:extLst>
      <p:ext uri="{BB962C8B-B14F-4D97-AF65-F5344CB8AC3E}">
        <p14:creationId xmlns:p14="http://schemas.microsoft.com/office/powerpoint/2010/main" val="184996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A4FB1-4058-4D1D-ABFC-5F03C5D75137}" type="datetimeFigureOut">
              <a:rPr lang="en-GB" smtClean="0"/>
              <a:t>23/01/2025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481753-1DFF-4DD4-A16F-A691FC2BD1CF}" type="slidenum">
              <a:rPr lang="en-GB" smtClean="0"/>
              <a:t>‹#›</a:t>
            </a:fld>
            <a:endParaRPr lang="en-GB"/>
          </a:p>
        </p:txBody>
      </p:sp>
    </p:spTree>
    <p:extLst>
      <p:ext uri="{BB962C8B-B14F-4D97-AF65-F5344CB8AC3E}">
        <p14:creationId xmlns:p14="http://schemas.microsoft.com/office/powerpoint/2010/main" val="295197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A4FB1-4058-4D1D-ABFC-5F03C5D75137}" type="datetimeFigureOut">
              <a:rPr lang="en-GB" smtClean="0"/>
              <a:t>23/01/2025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81753-1DFF-4DD4-A16F-A691FC2BD1CF}" type="slidenum">
              <a:rPr lang="en-GB" smtClean="0"/>
              <a:t>‹#›</a:t>
            </a:fld>
            <a:endParaRPr lang="en-GB"/>
          </a:p>
        </p:txBody>
      </p:sp>
    </p:spTree>
    <p:extLst>
      <p:ext uri="{BB962C8B-B14F-4D97-AF65-F5344CB8AC3E}">
        <p14:creationId xmlns:p14="http://schemas.microsoft.com/office/powerpoint/2010/main" val="2337848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3517490" cy="1238864"/>
          </a:xfrm>
          <a:solidFill>
            <a:schemeClr val="tx1"/>
          </a:solidFill>
        </p:spPr>
        <p:txBody>
          <a:bodyPr anchor="ctr">
            <a:normAutofit/>
          </a:bodyPr>
          <a:lstStyle/>
          <a:p>
            <a:r>
              <a:rPr lang="en-GB" sz="3600" dirty="0">
                <a:solidFill>
                  <a:schemeClr val="bg1"/>
                </a:solidFill>
                <a:latin typeface="Bahnschrift SemiBold SemiConden" panose="020B0502040204020203" pitchFamily="34" charset="0"/>
              </a:rPr>
              <a:t>An Inspector Calls </a:t>
            </a:r>
            <a:br>
              <a:rPr lang="en-GB" sz="3600" dirty="0">
                <a:solidFill>
                  <a:schemeClr val="bg1"/>
                </a:solidFill>
                <a:latin typeface="Bahnschrift SemiBold SemiConden" panose="020B0502040204020203" pitchFamily="34" charset="0"/>
              </a:rPr>
            </a:br>
            <a:r>
              <a:rPr lang="en-GB" sz="3600" dirty="0">
                <a:solidFill>
                  <a:schemeClr val="bg1"/>
                </a:solidFill>
                <a:latin typeface="Bahnschrift SemiBold SemiConden" panose="020B0502040204020203" pitchFamily="34" charset="0"/>
              </a:rPr>
              <a:t>Lit Paper 2 </a:t>
            </a:r>
          </a:p>
        </p:txBody>
      </p:sp>
      <p:sp>
        <p:nvSpPr>
          <p:cNvPr id="3" name="Subtitle 2"/>
          <p:cNvSpPr>
            <a:spLocks noGrp="1"/>
          </p:cNvSpPr>
          <p:nvPr>
            <p:ph type="subTitle" idx="1"/>
          </p:nvPr>
        </p:nvSpPr>
        <p:spPr>
          <a:xfrm>
            <a:off x="29497" y="2979174"/>
            <a:ext cx="3487994" cy="3819832"/>
          </a:xfrm>
          <a:ln w="28575">
            <a:solidFill>
              <a:schemeClr val="accent6"/>
            </a:solidFill>
          </a:ln>
        </p:spPr>
        <p:txBody>
          <a:bodyPr>
            <a:normAutofit/>
          </a:bodyPr>
          <a:lstStyle/>
          <a:p>
            <a:pPr algn="l"/>
            <a:r>
              <a:rPr lang="en-GB" sz="1800" b="1" dirty="0"/>
              <a:t>Possible question focus:</a:t>
            </a:r>
          </a:p>
          <a:p>
            <a:pPr algn="l"/>
            <a:r>
              <a:rPr lang="en-GB" sz="1800" b="1" dirty="0"/>
              <a:t>Characters: </a:t>
            </a:r>
            <a:r>
              <a:rPr lang="en-GB" sz="1800" dirty="0"/>
              <a:t>Mr Birling, Mrs Birling, Sheila, Eric, Gerald, Eva Smith, Inspector Goole</a:t>
            </a:r>
          </a:p>
          <a:p>
            <a:pPr algn="l"/>
            <a:r>
              <a:rPr lang="en-GB" sz="1800" b="1" dirty="0"/>
              <a:t>Character groups or comparisons: </a:t>
            </a:r>
            <a:r>
              <a:rPr lang="en-GB" sz="1800" dirty="0"/>
              <a:t>older vs younger generation / males / females / rich / poor </a:t>
            </a:r>
          </a:p>
          <a:p>
            <a:pPr algn="l"/>
            <a:r>
              <a:rPr lang="en-GB" sz="1800" b="1" dirty="0"/>
              <a:t>Themes: </a:t>
            </a:r>
            <a:r>
              <a:rPr lang="en-GB" sz="1800" dirty="0"/>
              <a:t>responsibility / age / social class / attitudes / morality / society / Socialism vs Capitalism</a:t>
            </a:r>
          </a:p>
          <a:p>
            <a:pPr algn="l"/>
            <a:r>
              <a:rPr lang="en-GB" sz="1800" b="1" dirty="0"/>
              <a:t>Priestley’s message / stagecraft: </a:t>
            </a:r>
            <a:r>
              <a:rPr lang="en-GB" sz="1800" dirty="0"/>
              <a:t>how he uses the characters / moral message / how tension is created.</a:t>
            </a:r>
          </a:p>
        </p:txBody>
      </p:sp>
      <p:sp>
        <p:nvSpPr>
          <p:cNvPr id="4" name="TextBox 3"/>
          <p:cNvSpPr txBox="1"/>
          <p:nvPr/>
        </p:nvSpPr>
        <p:spPr>
          <a:xfrm>
            <a:off x="29497" y="1290483"/>
            <a:ext cx="3487994" cy="1569660"/>
          </a:xfrm>
          <a:prstGeom prst="rect">
            <a:avLst/>
          </a:prstGeom>
          <a:noFill/>
          <a:ln w="38100">
            <a:solidFill>
              <a:schemeClr val="accent1"/>
            </a:solidFill>
          </a:ln>
        </p:spPr>
        <p:txBody>
          <a:bodyPr wrap="square" rtlCol="0">
            <a:spAutoFit/>
          </a:bodyPr>
          <a:lstStyle/>
          <a:p>
            <a:r>
              <a:rPr lang="en-GB" sz="1600" b="1" u="sng" dirty="0"/>
              <a:t>The question:</a:t>
            </a:r>
          </a:p>
          <a:p>
            <a:r>
              <a:rPr lang="en-GB" sz="1600" dirty="0"/>
              <a:t>You will be given a choice of 2 questions; you answer </a:t>
            </a:r>
            <a:r>
              <a:rPr lang="en-GB" sz="1600" b="1" u="sng" dirty="0"/>
              <a:t>one</a:t>
            </a:r>
            <a:r>
              <a:rPr lang="en-GB" sz="1600" dirty="0"/>
              <a:t>. You will have </a:t>
            </a:r>
            <a:r>
              <a:rPr lang="en-GB" sz="1600" b="1" dirty="0"/>
              <a:t>45 minutes.</a:t>
            </a:r>
          </a:p>
          <a:p>
            <a:r>
              <a:rPr lang="en-GB" sz="1600" dirty="0"/>
              <a:t>Questions will be on character / theme / Priestley’s message and stagecraft.</a:t>
            </a:r>
          </a:p>
        </p:txBody>
      </p:sp>
      <p:sp>
        <p:nvSpPr>
          <p:cNvPr id="5" name="TextBox 4"/>
          <p:cNvSpPr txBox="1"/>
          <p:nvPr/>
        </p:nvSpPr>
        <p:spPr>
          <a:xfrm>
            <a:off x="3591233" y="54000"/>
            <a:ext cx="4048432" cy="2800767"/>
          </a:xfrm>
          <a:prstGeom prst="rect">
            <a:avLst/>
          </a:prstGeom>
          <a:noFill/>
          <a:ln w="38100">
            <a:solidFill>
              <a:schemeClr val="accent4"/>
            </a:solidFill>
          </a:ln>
        </p:spPr>
        <p:txBody>
          <a:bodyPr wrap="square" rtlCol="0">
            <a:spAutoFit/>
          </a:bodyPr>
          <a:lstStyle/>
          <a:p>
            <a:r>
              <a:rPr lang="en-GB" sz="1600" b="1" u="sng" dirty="0"/>
              <a:t>Key context:</a:t>
            </a:r>
          </a:p>
          <a:p>
            <a:pPr marL="285750" indent="-285750">
              <a:buFont typeface="Arial" panose="020B0604020202020204" pitchFamily="34" charset="0"/>
              <a:buChar char="•"/>
            </a:pPr>
            <a:r>
              <a:rPr lang="en-GB" sz="1600" dirty="0"/>
              <a:t>Written in </a:t>
            </a:r>
            <a:r>
              <a:rPr lang="en-GB" sz="1600" b="1" dirty="0"/>
              <a:t>1945</a:t>
            </a:r>
            <a:r>
              <a:rPr lang="en-GB" sz="1600" dirty="0"/>
              <a:t>; first performed 1946.</a:t>
            </a:r>
          </a:p>
          <a:p>
            <a:pPr marL="285750" indent="-285750">
              <a:buFont typeface="Arial" panose="020B0604020202020204" pitchFamily="34" charset="0"/>
              <a:buChar char="•"/>
            </a:pPr>
            <a:r>
              <a:rPr lang="en-GB" sz="1600" dirty="0"/>
              <a:t>Post war era; sense of need for change.</a:t>
            </a:r>
          </a:p>
          <a:p>
            <a:pPr marL="285750" indent="-285750">
              <a:buFont typeface="Arial" panose="020B0604020202020204" pitchFamily="34" charset="0"/>
              <a:buChar char="•"/>
            </a:pPr>
            <a:r>
              <a:rPr lang="en-GB" sz="1600" dirty="0"/>
              <a:t>Introduction of the welfare state.</a:t>
            </a:r>
          </a:p>
          <a:p>
            <a:pPr marL="285750" indent="-285750">
              <a:buFont typeface="Arial" panose="020B0604020202020204" pitchFamily="34" charset="0"/>
              <a:buChar char="•"/>
            </a:pPr>
            <a:r>
              <a:rPr lang="en-GB" sz="1600" dirty="0"/>
              <a:t>Labour government just elected.</a:t>
            </a:r>
          </a:p>
          <a:p>
            <a:pPr marL="285750" indent="-285750">
              <a:buFont typeface="Arial" panose="020B0604020202020204" pitchFamily="34" charset="0"/>
              <a:buChar char="•"/>
            </a:pPr>
            <a:r>
              <a:rPr lang="en-GB" sz="1600" dirty="0"/>
              <a:t>Written about </a:t>
            </a:r>
            <a:r>
              <a:rPr lang="en-GB" sz="1600" b="1" dirty="0"/>
              <a:t>1912</a:t>
            </a:r>
            <a:r>
              <a:rPr lang="en-GB" sz="1600" dirty="0"/>
              <a:t> society.</a:t>
            </a:r>
          </a:p>
          <a:p>
            <a:pPr marL="285750" indent="-285750">
              <a:buFont typeface="Arial" panose="020B0604020202020204" pitchFamily="34" charset="0"/>
              <a:buChar char="•"/>
            </a:pPr>
            <a:r>
              <a:rPr lang="en-GB" sz="1600" dirty="0"/>
              <a:t>Pre-war optimism of wealthy.</a:t>
            </a:r>
          </a:p>
          <a:p>
            <a:pPr marL="285750" indent="-285750">
              <a:buFont typeface="Arial" panose="020B0604020202020204" pitchFamily="34" charset="0"/>
              <a:buChar char="•"/>
            </a:pPr>
            <a:r>
              <a:rPr lang="en-GB" sz="1600" dirty="0"/>
              <a:t>Huge inequalities in social classes.</a:t>
            </a:r>
          </a:p>
          <a:p>
            <a:pPr marL="285750" indent="-285750">
              <a:buFont typeface="Arial" panose="020B0604020202020204" pitchFamily="34" charset="0"/>
              <a:buChar char="•"/>
            </a:pPr>
            <a:r>
              <a:rPr lang="en-GB" sz="1600" dirty="0"/>
              <a:t>Time of political unrest in Europe but also amongst workers – labour strikes.</a:t>
            </a:r>
          </a:p>
          <a:p>
            <a:pPr marL="285750" indent="-285750">
              <a:buFont typeface="Arial" panose="020B0604020202020204" pitchFamily="34" charset="0"/>
              <a:buChar char="•"/>
            </a:pPr>
            <a:r>
              <a:rPr lang="en-GB" sz="1600" dirty="0"/>
              <a:t>Suffragettes – women’s rights.</a:t>
            </a:r>
          </a:p>
        </p:txBody>
      </p:sp>
      <p:sp>
        <p:nvSpPr>
          <p:cNvPr id="6" name="TextBox 5"/>
          <p:cNvSpPr txBox="1"/>
          <p:nvPr/>
        </p:nvSpPr>
        <p:spPr>
          <a:xfrm>
            <a:off x="7735529" y="54000"/>
            <a:ext cx="4397476" cy="6732000"/>
          </a:xfrm>
          <a:prstGeom prst="rect">
            <a:avLst/>
          </a:prstGeom>
          <a:noFill/>
          <a:ln w="38100">
            <a:solidFill>
              <a:srgbClr val="C00000"/>
            </a:solidFill>
          </a:ln>
        </p:spPr>
        <p:txBody>
          <a:bodyPr wrap="square" rtlCol="0">
            <a:spAutoFit/>
          </a:bodyPr>
          <a:lstStyle/>
          <a:p>
            <a:r>
              <a:rPr lang="en-GB" sz="1300" b="1" u="sng" dirty="0"/>
              <a:t>Act 1:</a:t>
            </a:r>
          </a:p>
          <a:p>
            <a:r>
              <a:rPr lang="en-GB" sz="1300" dirty="0"/>
              <a:t>Engagement party – Sheila and Gerald. </a:t>
            </a:r>
            <a:r>
              <a:rPr lang="en-GB" sz="1300" b="1" dirty="0"/>
              <a:t>Birling’s engagement speech</a:t>
            </a:r>
            <a:r>
              <a:rPr lang="en-GB" sz="1300" dirty="0"/>
              <a:t> p6/7</a:t>
            </a:r>
          </a:p>
          <a:p>
            <a:r>
              <a:rPr lang="en-GB" sz="1300" dirty="0"/>
              <a:t>Arrival of inspector, lighting change p11</a:t>
            </a:r>
          </a:p>
          <a:p>
            <a:r>
              <a:rPr lang="en-GB" sz="1300" b="1" dirty="0"/>
              <a:t>Interrogation of Birling </a:t>
            </a:r>
            <a:r>
              <a:rPr lang="en-GB" sz="1300" dirty="0"/>
              <a:t>for sacking Eva Smith p13-18 (Sheila and Mrs B absent)</a:t>
            </a:r>
          </a:p>
          <a:p>
            <a:r>
              <a:rPr lang="en-GB" sz="1300" dirty="0"/>
              <a:t>Sheila re-enters and is told of the death.</a:t>
            </a:r>
          </a:p>
          <a:p>
            <a:r>
              <a:rPr lang="en-GB" sz="1300" b="1" dirty="0"/>
              <a:t>Sheila’s interrogation </a:t>
            </a:r>
            <a:r>
              <a:rPr lang="en-GB" sz="1300" dirty="0"/>
              <a:t>– getting Eva Smith sacked from </a:t>
            </a:r>
            <a:r>
              <a:rPr lang="en-GB" sz="1300" dirty="0" err="1"/>
              <a:t>Milwards</a:t>
            </a:r>
            <a:r>
              <a:rPr lang="en-GB" sz="1300" dirty="0"/>
              <a:t> p20-25 (Birling / Mrs B absent)</a:t>
            </a:r>
          </a:p>
          <a:p>
            <a:r>
              <a:rPr lang="en-GB" sz="1300" dirty="0"/>
              <a:t>Inspector mentions change of name to Daisy Renton. Argument between Gerald and Sheila (other characters absent).</a:t>
            </a:r>
          </a:p>
          <a:p>
            <a:r>
              <a:rPr lang="en-GB" sz="1300" b="1" u="sng" dirty="0"/>
              <a:t>Act 2:</a:t>
            </a:r>
          </a:p>
          <a:p>
            <a:r>
              <a:rPr lang="en-GB" sz="1300" dirty="0"/>
              <a:t>Inspector re-enters to question Gerald. Mrs Birling enters – out of step with situation.</a:t>
            </a:r>
          </a:p>
          <a:p>
            <a:r>
              <a:rPr lang="en-GB" sz="1300" b="1" dirty="0"/>
              <a:t>Gerald’s interrogation </a:t>
            </a:r>
            <a:r>
              <a:rPr lang="en-GB" sz="1300" dirty="0"/>
              <a:t>of his actions towards Daisy Renton and affair p34-40 (Eric absent) Sheila hands back ring. Gerald leaves.</a:t>
            </a:r>
          </a:p>
          <a:p>
            <a:r>
              <a:rPr lang="en-GB" sz="1300" b="1" dirty="0"/>
              <a:t>Mrs Birling’s interrogation </a:t>
            </a:r>
            <a:r>
              <a:rPr lang="en-GB" sz="1300" dirty="0"/>
              <a:t>of her behaviour as part of the </a:t>
            </a:r>
            <a:r>
              <a:rPr lang="en-GB" sz="1300" dirty="0" err="1"/>
              <a:t>Brumley</a:t>
            </a:r>
            <a:r>
              <a:rPr lang="en-GB" sz="1300" dirty="0"/>
              <a:t> Women’s Charity Organization p42-48 (Eric and Gerald absent) Mrs Birling says the father should be blamed. Sheila realises that Eric is involved. Eric enters.</a:t>
            </a:r>
          </a:p>
          <a:p>
            <a:r>
              <a:rPr lang="en-GB" sz="1300" b="1" u="sng" dirty="0"/>
              <a:t>Act 3:</a:t>
            </a:r>
          </a:p>
          <a:p>
            <a:r>
              <a:rPr lang="en-GB" sz="1300" b="1" dirty="0"/>
              <a:t>Eric’s interrogation </a:t>
            </a:r>
            <a:r>
              <a:rPr lang="en-GB" sz="1300" dirty="0"/>
              <a:t>of his behaviour towards the girl and theft p50-55</a:t>
            </a:r>
          </a:p>
          <a:p>
            <a:r>
              <a:rPr lang="en-GB" sz="1300" b="1" dirty="0"/>
              <a:t>Inspector’s final speech </a:t>
            </a:r>
            <a:r>
              <a:rPr lang="en-GB" sz="1300" dirty="0"/>
              <a:t>p55-56</a:t>
            </a:r>
          </a:p>
          <a:p>
            <a:r>
              <a:rPr lang="en-GB" sz="1300" dirty="0"/>
              <a:t>Birling family left to blame themselves. Sheila questions who the inspector was. Gerald returns and tells them he was a </a:t>
            </a:r>
            <a:r>
              <a:rPr lang="en-GB" sz="1300" b="1" dirty="0"/>
              <a:t>fake</a:t>
            </a:r>
            <a:r>
              <a:rPr lang="en-GB" sz="1300" dirty="0"/>
              <a:t>. They get proof by calling Colonel Roberts. Further arguments between them.</a:t>
            </a:r>
          </a:p>
          <a:p>
            <a:r>
              <a:rPr lang="en-GB" sz="1300" dirty="0"/>
              <a:t>Gerald calls the infirmary for further proof – no girl has died.</a:t>
            </a:r>
          </a:p>
          <a:p>
            <a:r>
              <a:rPr lang="en-GB" sz="1300" b="1" dirty="0"/>
              <a:t>Phone call </a:t>
            </a:r>
            <a:r>
              <a:rPr lang="en-GB" sz="1300" dirty="0"/>
              <a:t>– Birling answers – girl has died; police inspector is on his way. </a:t>
            </a:r>
          </a:p>
        </p:txBody>
      </p:sp>
      <p:sp>
        <p:nvSpPr>
          <p:cNvPr id="7" name="TextBox 6"/>
          <p:cNvSpPr txBox="1"/>
          <p:nvPr/>
        </p:nvSpPr>
        <p:spPr>
          <a:xfrm>
            <a:off x="5662152" y="4507599"/>
            <a:ext cx="2025445" cy="2308324"/>
          </a:xfrm>
          <a:prstGeom prst="rect">
            <a:avLst/>
          </a:prstGeom>
          <a:noFill/>
          <a:ln w="38100">
            <a:solidFill>
              <a:schemeClr val="accent1"/>
            </a:solidFill>
          </a:ln>
        </p:spPr>
        <p:txBody>
          <a:bodyPr wrap="square" rtlCol="0">
            <a:spAutoFit/>
          </a:bodyPr>
          <a:lstStyle/>
          <a:p>
            <a:r>
              <a:rPr lang="en-GB" sz="1600" b="1" u="sng" dirty="0"/>
              <a:t>Key terms:</a:t>
            </a:r>
          </a:p>
          <a:p>
            <a:r>
              <a:rPr lang="en-GB" sz="1600" dirty="0"/>
              <a:t>Socialism = society focused on equality</a:t>
            </a:r>
          </a:p>
          <a:p>
            <a:r>
              <a:rPr lang="en-GB" sz="1600" dirty="0"/>
              <a:t>Capitalism = society built on profit</a:t>
            </a:r>
          </a:p>
          <a:p>
            <a:r>
              <a:rPr lang="en-GB" sz="1600" dirty="0"/>
              <a:t>Bourgeoisie = rich capitalists</a:t>
            </a:r>
          </a:p>
          <a:p>
            <a:r>
              <a:rPr lang="en-GB" sz="1600" dirty="0"/>
              <a:t>Proletariat = working class</a:t>
            </a:r>
          </a:p>
        </p:txBody>
      </p:sp>
      <p:sp>
        <p:nvSpPr>
          <p:cNvPr id="8" name="TextBox 7"/>
          <p:cNvSpPr txBox="1"/>
          <p:nvPr/>
        </p:nvSpPr>
        <p:spPr>
          <a:xfrm>
            <a:off x="3613355" y="4053903"/>
            <a:ext cx="1991031" cy="2800767"/>
          </a:xfrm>
          <a:prstGeom prst="rect">
            <a:avLst/>
          </a:prstGeom>
          <a:noFill/>
          <a:ln w="38100">
            <a:solidFill>
              <a:schemeClr val="accent1"/>
            </a:solidFill>
          </a:ln>
        </p:spPr>
        <p:txBody>
          <a:bodyPr wrap="square" rtlCol="0">
            <a:spAutoFit/>
          </a:bodyPr>
          <a:lstStyle/>
          <a:p>
            <a:r>
              <a:rPr lang="en-GB" sz="1600" b="1" u="sng" dirty="0"/>
              <a:t>Dramatic devices:</a:t>
            </a:r>
          </a:p>
          <a:p>
            <a:r>
              <a:rPr lang="en-GB" sz="1600" dirty="0"/>
              <a:t>Dramatic irony</a:t>
            </a:r>
          </a:p>
          <a:p>
            <a:r>
              <a:rPr lang="en-GB" sz="1600" dirty="0"/>
              <a:t>Lighting changes</a:t>
            </a:r>
          </a:p>
          <a:p>
            <a:r>
              <a:rPr lang="en-GB" sz="1600" dirty="0"/>
              <a:t>Entrances and exits</a:t>
            </a:r>
          </a:p>
          <a:p>
            <a:r>
              <a:rPr lang="en-GB" sz="1600" dirty="0"/>
              <a:t>Stage directions</a:t>
            </a:r>
          </a:p>
          <a:p>
            <a:r>
              <a:rPr lang="en-GB" sz="1600" dirty="0"/>
              <a:t>Eva – absent character / construct</a:t>
            </a:r>
          </a:p>
          <a:p>
            <a:r>
              <a:rPr lang="en-GB" sz="1600" dirty="0"/>
              <a:t>Inspector – voice of Priestley</a:t>
            </a:r>
          </a:p>
          <a:p>
            <a:r>
              <a:rPr lang="en-GB" sz="1600" dirty="0"/>
              <a:t>Structure of play – morality play</a:t>
            </a:r>
          </a:p>
        </p:txBody>
      </p:sp>
      <p:pic>
        <p:nvPicPr>
          <p:cNvPr id="9" name="Picture 8"/>
          <p:cNvPicPr>
            <a:picLocks noChangeAspect="1"/>
          </p:cNvPicPr>
          <p:nvPr/>
        </p:nvPicPr>
        <p:blipFill>
          <a:blip r:embed="rId2"/>
          <a:stretch>
            <a:fillRect/>
          </a:stretch>
        </p:blipFill>
        <p:spPr>
          <a:xfrm>
            <a:off x="6620911" y="2915726"/>
            <a:ext cx="1018754" cy="1530914"/>
          </a:xfrm>
          <a:prstGeom prst="rect">
            <a:avLst/>
          </a:prstGeom>
        </p:spPr>
      </p:pic>
      <p:sp>
        <p:nvSpPr>
          <p:cNvPr id="10" name="TextBox 9"/>
          <p:cNvSpPr txBox="1"/>
          <p:nvPr/>
        </p:nvSpPr>
        <p:spPr>
          <a:xfrm>
            <a:off x="3591233" y="2915726"/>
            <a:ext cx="2957051" cy="1077218"/>
          </a:xfrm>
          <a:prstGeom prst="rect">
            <a:avLst/>
          </a:prstGeom>
          <a:solidFill>
            <a:schemeClr val="bg2">
              <a:lumMod val="90000"/>
            </a:schemeClr>
          </a:solidFill>
        </p:spPr>
        <p:txBody>
          <a:bodyPr wrap="square" rtlCol="0">
            <a:spAutoFit/>
          </a:bodyPr>
          <a:lstStyle/>
          <a:p>
            <a:r>
              <a:rPr lang="en-GB" sz="1600" dirty="0"/>
              <a:t>Priestley’s socialist message: </a:t>
            </a:r>
          </a:p>
          <a:p>
            <a:r>
              <a:rPr lang="en-GB" sz="1600" dirty="0"/>
              <a:t>‘We don’t live alone. We are members of one body. We are responsible for each other.’</a:t>
            </a:r>
          </a:p>
        </p:txBody>
      </p:sp>
    </p:spTree>
    <p:extLst>
      <p:ext uri="{BB962C8B-B14F-4D97-AF65-F5344CB8AC3E}">
        <p14:creationId xmlns:p14="http://schemas.microsoft.com/office/powerpoint/2010/main" val="178888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155" y="73739"/>
            <a:ext cx="2930013" cy="3340513"/>
          </a:xfrm>
          <a:ln>
            <a:solidFill>
              <a:schemeClr val="tx1"/>
            </a:solidFill>
          </a:ln>
        </p:spPr>
        <p:txBody>
          <a:bodyPr>
            <a:normAutofit fontScale="92500" lnSpcReduction="10000"/>
          </a:bodyPr>
          <a:lstStyle/>
          <a:p>
            <a:pPr marL="0" indent="0">
              <a:buNone/>
            </a:pPr>
            <a:r>
              <a:rPr lang="en-GB" sz="2000" b="1" dirty="0"/>
              <a:t>Mr Arthur Birling:</a:t>
            </a:r>
          </a:p>
          <a:p>
            <a:pPr marL="0" indent="0">
              <a:lnSpc>
                <a:spcPct val="100000"/>
              </a:lnSpc>
              <a:spcBef>
                <a:spcPts val="600"/>
              </a:spcBef>
              <a:buNone/>
            </a:pPr>
            <a:r>
              <a:rPr lang="en-US" sz="1300" dirty="0"/>
              <a:t>‘a hard-headed business man’</a:t>
            </a:r>
          </a:p>
          <a:p>
            <a:pPr marL="0" indent="0">
              <a:lnSpc>
                <a:spcPct val="100000"/>
              </a:lnSpc>
              <a:spcBef>
                <a:spcPts val="600"/>
              </a:spcBef>
              <a:buNone/>
            </a:pPr>
            <a:r>
              <a:rPr lang="en-US" sz="1300" dirty="0"/>
              <a:t>‘silly little war scares’</a:t>
            </a:r>
          </a:p>
          <a:p>
            <a:pPr marL="0" indent="0">
              <a:lnSpc>
                <a:spcPct val="100000"/>
              </a:lnSpc>
              <a:spcBef>
                <a:spcPts val="600"/>
              </a:spcBef>
              <a:buNone/>
            </a:pPr>
            <a:r>
              <a:rPr lang="en-US" sz="1300" dirty="0"/>
              <a:t>‘just a knighthood of course’</a:t>
            </a:r>
          </a:p>
          <a:p>
            <a:pPr marL="0" indent="0">
              <a:lnSpc>
                <a:spcPct val="100000"/>
              </a:lnSpc>
              <a:spcBef>
                <a:spcPts val="600"/>
              </a:spcBef>
              <a:buNone/>
            </a:pPr>
            <a:r>
              <a:rPr lang="en-US" sz="1300" dirty="0"/>
              <a:t>‘It’s my duty to keep </a:t>
            </a:r>
            <a:r>
              <a:rPr lang="en-US" sz="1300" dirty="0" err="1"/>
              <a:t>labour</a:t>
            </a:r>
            <a:r>
              <a:rPr lang="en-US" sz="1300" dirty="0"/>
              <a:t> costs down’</a:t>
            </a:r>
          </a:p>
          <a:p>
            <a:pPr marL="0" indent="0">
              <a:lnSpc>
                <a:spcPct val="100000"/>
              </a:lnSpc>
              <a:spcBef>
                <a:spcPts val="600"/>
              </a:spcBef>
              <a:buNone/>
            </a:pPr>
            <a:r>
              <a:rPr lang="en-US" sz="1300" dirty="0"/>
              <a:t>‘If you don’t come down sharply on some of these people, they’d soon be asking for the earth.’</a:t>
            </a:r>
          </a:p>
          <a:p>
            <a:pPr marL="0" indent="0">
              <a:lnSpc>
                <a:spcPct val="100000"/>
              </a:lnSpc>
              <a:spcBef>
                <a:spcPts val="600"/>
              </a:spcBef>
              <a:buNone/>
            </a:pPr>
            <a:r>
              <a:rPr lang="en-US" sz="1300" dirty="0"/>
              <a:t>‘The girl had been causing trouble in the works. I was quite justified.’</a:t>
            </a:r>
          </a:p>
          <a:p>
            <a:pPr marL="0" indent="0">
              <a:lnSpc>
                <a:spcPct val="100000"/>
              </a:lnSpc>
              <a:spcBef>
                <a:spcPts val="600"/>
              </a:spcBef>
              <a:buNone/>
            </a:pPr>
            <a:r>
              <a:rPr lang="en-US" sz="1300" dirty="0"/>
              <a:t>‘Look inspector, I’d give thousands’</a:t>
            </a:r>
          </a:p>
          <a:p>
            <a:pPr marL="0" indent="0">
              <a:lnSpc>
                <a:spcPct val="100000"/>
              </a:lnSpc>
              <a:spcBef>
                <a:spcPts val="600"/>
              </a:spcBef>
              <a:buNone/>
            </a:pPr>
            <a:r>
              <a:rPr lang="en-US" sz="1300" u="sng" dirty="0"/>
              <a:t>How does Priestley use him?</a:t>
            </a:r>
          </a:p>
          <a:p>
            <a:pPr marL="0" indent="0">
              <a:lnSpc>
                <a:spcPct val="100000"/>
              </a:lnSpc>
              <a:spcBef>
                <a:spcPts val="600"/>
              </a:spcBef>
              <a:buNone/>
            </a:pPr>
            <a:r>
              <a:rPr lang="en-US" sz="1300" dirty="0"/>
              <a:t>Illustrates the faults with capitalist attitudes. Someone to mock / ridicule to remind us not to return to the past.</a:t>
            </a:r>
            <a:endParaRPr lang="en-GB" sz="1300" dirty="0"/>
          </a:p>
        </p:txBody>
      </p:sp>
      <p:sp>
        <p:nvSpPr>
          <p:cNvPr id="4" name="Content Placeholder 2"/>
          <p:cNvSpPr txBox="1">
            <a:spLocks/>
          </p:cNvSpPr>
          <p:nvPr/>
        </p:nvSpPr>
        <p:spPr>
          <a:xfrm>
            <a:off x="108155" y="3500283"/>
            <a:ext cx="2930013" cy="3288890"/>
          </a:xfrm>
          <a:prstGeom prst="rect">
            <a:avLst/>
          </a:prstGeom>
          <a:ln>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Gerald: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rPr>
              <a:t>‘the easy,</a:t>
            </a:r>
            <a:r>
              <a:rPr kumimoji="0" lang="en-GB" sz="1300" b="0" i="0" u="none" strike="noStrike" kern="1200" cap="none" spc="0" normalizeH="0" noProof="0" dirty="0">
                <a:ln>
                  <a:noFill/>
                </a:ln>
                <a:solidFill>
                  <a:prstClr val="black"/>
                </a:solidFill>
                <a:effectLst/>
                <a:uLnTx/>
                <a:uFillTx/>
                <a:latin typeface="Calibri" panose="020F0502020204030204"/>
              </a:rPr>
              <a:t> well-bred young man       about the town’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00" baseline="0" dirty="0">
                <a:solidFill>
                  <a:prstClr val="black"/>
                </a:solidFill>
                <a:latin typeface="Calibri" panose="020F0502020204030204"/>
              </a:rPr>
              <a:t>‘the wonderful Fairy Prince’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0" i="0" u="none" strike="noStrike" kern="1200" cap="none" spc="0" normalizeH="0" noProof="0" dirty="0">
                <a:ln>
                  <a:noFill/>
                </a:ln>
                <a:solidFill>
                  <a:prstClr val="black"/>
                </a:solidFill>
                <a:effectLst/>
                <a:uLnTx/>
                <a:uFillTx/>
                <a:latin typeface="Calibri" panose="020F0502020204030204"/>
              </a:rPr>
              <a:t>‘I didn’t ask for anything in return’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00" dirty="0">
                <a:solidFill>
                  <a:prstClr val="black"/>
                </a:solidFill>
                <a:latin typeface="Calibri" panose="020F0502020204030204"/>
              </a:rPr>
              <a:t>‘it wasn’t disgusting’</a:t>
            </a:r>
            <a:endParaRPr kumimoji="0" lang="en-GB" sz="1300" b="0" i="0" u="none" strike="noStrike" kern="1200" cap="none" spc="0" normalizeH="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00" baseline="0" dirty="0">
                <a:solidFill>
                  <a:prstClr val="black"/>
                </a:solidFill>
                <a:latin typeface="Calibri" panose="020F0502020204030204"/>
              </a:rPr>
              <a:t>‘We’ve been had.’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0" i="0" strike="noStrike" kern="1200" cap="none" spc="0" normalizeH="0" noProof="0" dirty="0">
                <a:ln>
                  <a:noFill/>
                </a:ln>
                <a:solidFill>
                  <a:prstClr val="black"/>
                </a:solidFill>
                <a:effectLst/>
                <a:uLnTx/>
                <a:uFillTx/>
                <a:latin typeface="Calibri" panose="020F0502020204030204"/>
              </a:rPr>
              <a:t>‘Everything’s alright now, Sheila’</a:t>
            </a:r>
            <a:endParaRPr kumimoji="0" lang="en-US" sz="1300" b="0" i="0"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sng" strike="noStrike" kern="1200" cap="none" spc="0" normalizeH="0" baseline="0" noProof="0" dirty="0">
                <a:ln>
                  <a:noFill/>
                </a:ln>
                <a:solidFill>
                  <a:prstClr val="black"/>
                </a:solidFill>
                <a:effectLst/>
                <a:uLnTx/>
                <a:uFillTx/>
                <a:latin typeface="Calibri" panose="020F0502020204030204"/>
              </a:rPr>
              <a:t>How does Priestley use him?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noProof="0" dirty="0">
                <a:solidFill>
                  <a:prstClr val="black"/>
                </a:solidFill>
                <a:latin typeface="Calibri" panose="020F0502020204030204"/>
              </a:rPr>
              <a:t>A more complex character since some of his actions appear socialist and considerate but shows how rich can take advantage of others. Is shown to have not learnt from his actions when he finds out it’s a hoax.</a:t>
            </a:r>
            <a:endParaRPr kumimoji="0" lang="en-GB" sz="1300" b="0" i="0"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p:cNvSpPr txBox="1">
            <a:spLocks/>
          </p:cNvSpPr>
          <p:nvPr/>
        </p:nvSpPr>
        <p:spPr>
          <a:xfrm>
            <a:off x="3142693" y="73740"/>
            <a:ext cx="2930013" cy="3340512"/>
          </a:xfrm>
          <a:prstGeom prst="rect">
            <a:avLst/>
          </a:prstGeom>
          <a:ln>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Sheila:</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rPr>
              <a:t>‘very pleased with life’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dirty="0">
                <a:solidFill>
                  <a:prstClr val="black"/>
                </a:solidFill>
                <a:latin typeface="Calibri" panose="020F0502020204030204"/>
              </a:rPr>
              <a:t>‘Look – Mummy – isn’t it a beauty?’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dirty="0">
                <a:solidFill>
                  <a:prstClr val="black"/>
                </a:solidFill>
                <a:latin typeface="Calibri" panose="020F0502020204030204"/>
              </a:rPr>
              <a:t>‘But these girls aren’t cheap </a:t>
            </a:r>
            <a:r>
              <a:rPr lang="en-US" sz="1300" dirty="0" err="1">
                <a:solidFill>
                  <a:prstClr val="black"/>
                </a:solidFill>
                <a:latin typeface="Calibri" panose="020F0502020204030204"/>
              </a:rPr>
              <a:t>labour</a:t>
            </a:r>
            <a:r>
              <a:rPr lang="en-US" sz="1300" dirty="0">
                <a:solidFill>
                  <a:prstClr val="black"/>
                </a:solidFill>
                <a:latin typeface="Calibri" panose="020F0502020204030204"/>
              </a:rPr>
              <a:t> – they’re </a:t>
            </a:r>
            <a:r>
              <a:rPr lang="en-US" sz="1300" i="1" dirty="0">
                <a:solidFill>
                  <a:prstClr val="black"/>
                </a:solidFill>
                <a:latin typeface="Calibri" panose="020F0502020204030204"/>
              </a:rPr>
              <a:t>people</a:t>
            </a:r>
            <a:r>
              <a:rPr lang="en-US" sz="1300" dirty="0">
                <a:solidFill>
                  <a:prstClr val="black"/>
                </a:solidFill>
                <a:latin typeface="Calibri" panose="020F0502020204030204"/>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dirty="0">
                <a:solidFill>
                  <a:prstClr val="black"/>
                </a:solidFill>
                <a:latin typeface="Calibri" panose="020F0502020204030204"/>
              </a:rPr>
              <a:t>‘If she’d been some miserable plain little creature, I don’t suppose I’d have done 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dirty="0">
                <a:solidFill>
                  <a:prstClr val="black"/>
                </a:solidFill>
                <a:latin typeface="Calibri" panose="020F0502020204030204"/>
              </a:rPr>
              <a:t>‘I’ll never, never do it again to anybody’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strike="noStrike" kern="1200" cap="none" spc="0" normalizeH="0" baseline="0" noProof="0" dirty="0">
                <a:ln>
                  <a:noFill/>
                </a:ln>
                <a:solidFill>
                  <a:prstClr val="black"/>
                </a:solidFill>
                <a:effectLst/>
                <a:uLnTx/>
                <a:uFillTx/>
                <a:latin typeface="Calibri" panose="020F0502020204030204"/>
              </a:rPr>
              <a:t>‘It frightens me the way you talk’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sng" strike="noStrike" kern="1200" cap="none" spc="0" normalizeH="0" baseline="0" noProof="0" dirty="0">
                <a:ln>
                  <a:noFill/>
                </a:ln>
                <a:solidFill>
                  <a:prstClr val="black"/>
                </a:solidFill>
                <a:effectLst/>
                <a:uLnTx/>
                <a:uFillTx/>
                <a:latin typeface="Calibri" panose="020F0502020204030204"/>
              </a:rPr>
              <a:t>How does Priestley use her?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dirty="0">
                <a:solidFill>
                  <a:prstClr val="black"/>
                </a:solidFill>
                <a:latin typeface="Calibri" panose="020F0502020204030204"/>
              </a:rPr>
              <a:t>Portrays privileged, naive rich brought up with superficial, materialistic attitudes and values but shown to be capable of change – hope for future.</a:t>
            </a:r>
            <a:endParaRPr kumimoji="0" lang="en-GB" sz="1300" b="0" i="0"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p:cNvSpPr txBox="1">
            <a:spLocks/>
          </p:cNvSpPr>
          <p:nvPr/>
        </p:nvSpPr>
        <p:spPr>
          <a:xfrm>
            <a:off x="3121799" y="3492909"/>
            <a:ext cx="2950907" cy="3288890"/>
          </a:xfrm>
          <a:prstGeom prst="rect">
            <a:avLst/>
          </a:prstGeom>
          <a:ln>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b="1" dirty="0">
                <a:solidFill>
                  <a:prstClr val="black"/>
                </a:solidFill>
                <a:latin typeface="Calibri" panose="020F0502020204030204"/>
              </a:rPr>
              <a:t>Eva / Daisy</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rPr>
              <a:t>‘a lively, good</a:t>
            </a:r>
            <a:r>
              <a:rPr kumimoji="0" lang="en-GB" sz="1300" b="0" i="0" u="none" strike="noStrike" kern="1200" cap="none" spc="0" normalizeH="0" noProof="0" dirty="0">
                <a:ln>
                  <a:noFill/>
                </a:ln>
                <a:solidFill>
                  <a:prstClr val="black"/>
                </a:solidFill>
                <a:effectLst/>
                <a:uLnTx/>
                <a:uFillTx/>
                <a:latin typeface="Calibri" panose="020F0502020204030204"/>
              </a:rPr>
              <a:t> looking girl’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00" baseline="0" dirty="0">
                <a:solidFill>
                  <a:prstClr val="black"/>
                </a:solidFill>
                <a:latin typeface="Calibri" panose="020F0502020204030204"/>
              </a:rPr>
              <a:t>‘A good worker too.’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00" dirty="0">
                <a:solidFill>
                  <a:prstClr val="black"/>
                </a:solidFill>
                <a:latin typeface="Calibri" panose="020F0502020204030204"/>
              </a:rPr>
              <a:t>‘no relatives to help her, few friends, lonely, half-starved, she was feeling desperate.’</a:t>
            </a:r>
            <a:endParaRPr lang="en-GB" sz="1300" baseline="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rPr>
              <a:t>‘a pretty,</a:t>
            </a:r>
            <a:r>
              <a:rPr kumimoji="0" lang="en-GB" sz="1300" b="0" i="0" u="none" strike="noStrike" kern="1200" cap="none" spc="0" normalizeH="0" noProof="0" dirty="0">
                <a:ln>
                  <a:noFill/>
                </a:ln>
                <a:solidFill>
                  <a:prstClr val="black"/>
                </a:solidFill>
                <a:effectLst/>
                <a:uLnTx/>
                <a:uFillTx/>
                <a:latin typeface="Calibri" panose="020F0502020204030204"/>
              </a:rPr>
              <a:t> lively sort of girl who never did anybody any harm’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00" baseline="0" dirty="0">
                <a:solidFill>
                  <a:prstClr val="black"/>
                </a:solidFill>
                <a:latin typeface="Calibri" panose="020F0502020204030204"/>
              </a:rPr>
              <a:t>‘She was</a:t>
            </a:r>
            <a:r>
              <a:rPr lang="en-GB" sz="1300" dirty="0">
                <a:solidFill>
                  <a:prstClr val="black"/>
                </a:solidFill>
                <a:latin typeface="Calibri" panose="020F0502020204030204"/>
              </a:rPr>
              <a:t> very gallant about 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0" i="0" u="none" strike="noStrike" kern="1200" cap="none" spc="0" normalizeH="0" baseline="0" noProof="0" dirty="0">
                <a:ln>
                  <a:noFill/>
                </a:ln>
                <a:solidFill>
                  <a:prstClr val="black"/>
                </a:solidFill>
                <a:effectLst/>
                <a:uLnTx/>
                <a:uFillTx/>
                <a:latin typeface="Calibri" panose="020F0502020204030204"/>
              </a:rPr>
              <a:t>‘she</a:t>
            </a:r>
            <a:r>
              <a:rPr kumimoji="0" lang="en-GB" sz="1300" b="0" i="0" u="none" strike="noStrike" kern="1200" cap="none" spc="0" normalizeH="0" noProof="0" dirty="0">
                <a:ln>
                  <a:noFill/>
                </a:ln>
                <a:solidFill>
                  <a:prstClr val="black"/>
                </a:solidFill>
                <a:effectLst/>
                <a:uLnTx/>
                <a:uFillTx/>
                <a:latin typeface="Calibri" panose="020F0502020204030204"/>
              </a:rPr>
              <a:t> refused to take anymore’</a:t>
            </a:r>
            <a:r>
              <a:rPr lang="en-GB" sz="1300" dirty="0">
                <a:solidFill>
                  <a:prstClr val="black"/>
                </a:solidFill>
                <a:latin typeface="Calibri" panose="020F0502020204030204"/>
              </a:rPr>
              <a:t> (money)</a:t>
            </a:r>
            <a:endParaRPr kumimoji="0" lang="en-GB" sz="1300" b="0" i="0" u="sng"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sng" strike="noStrike" kern="1200" cap="none" spc="0" normalizeH="0" baseline="0" noProof="0" dirty="0">
                <a:ln>
                  <a:noFill/>
                </a:ln>
                <a:solidFill>
                  <a:prstClr val="black"/>
                </a:solidFill>
                <a:effectLst/>
                <a:uLnTx/>
                <a:uFillTx/>
                <a:latin typeface="Calibri" panose="020F0502020204030204"/>
              </a:rPr>
              <a:t>How does Priestley use her?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noProof="0" dirty="0">
                <a:solidFill>
                  <a:prstClr val="black"/>
                </a:solidFill>
                <a:latin typeface="Calibri" panose="020F0502020204030204"/>
              </a:rPr>
              <a:t>Absent character </a:t>
            </a:r>
            <a:r>
              <a:rPr lang="en-US" sz="1300" dirty="0">
                <a:solidFill>
                  <a:prstClr val="black"/>
                </a:solidFill>
                <a:latin typeface="Calibri" panose="020F0502020204030204"/>
              </a:rPr>
              <a:t>/ construct. </a:t>
            </a:r>
            <a:r>
              <a:rPr lang="en-US" sz="1300" noProof="0" dirty="0">
                <a:solidFill>
                  <a:prstClr val="black"/>
                </a:solidFill>
                <a:latin typeface="Calibri" panose="020F0502020204030204"/>
              </a:rPr>
              <a:t>Face of the poor – creates sympathy for the working class and is presented as the moral victim of the sins of the rich.</a:t>
            </a:r>
            <a:endParaRPr kumimoji="0" lang="en-GB" sz="1300" b="0" i="0"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2"/>
          <p:cNvSpPr txBox="1">
            <a:spLocks/>
          </p:cNvSpPr>
          <p:nvPr/>
        </p:nvSpPr>
        <p:spPr>
          <a:xfrm>
            <a:off x="9166123" y="66364"/>
            <a:ext cx="2930013" cy="3347888"/>
          </a:xfrm>
          <a:prstGeom prst="rect">
            <a:avLst/>
          </a:prstGeom>
          <a:ln>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b="1" dirty="0">
                <a:solidFill>
                  <a:prstClr val="black"/>
                </a:solidFill>
                <a:latin typeface="Calibri" panose="020F0502020204030204"/>
              </a:rPr>
              <a:t>Mrs Birling</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00" dirty="0">
                <a:solidFill>
                  <a:prstClr val="black"/>
                </a:solidFill>
                <a:latin typeface="Calibri" panose="020F0502020204030204"/>
              </a:rPr>
              <a:t>‘her husband’s social superior’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0" i="0" strike="noStrike" kern="1200" cap="none" spc="0" normalizeH="0" baseline="0" noProof="0" dirty="0">
                <a:ln>
                  <a:noFill/>
                </a:ln>
                <a:solidFill>
                  <a:prstClr val="black"/>
                </a:solidFill>
                <a:effectLst/>
                <a:uLnTx/>
                <a:uFillTx/>
                <a:latin typeface="Calibri" panose="020F0502020204030204"/>
              </a:rPr>
              <a:t>‘a</a:t>
            </a:r>
            <a:r>
              <a:rPr kumimoji="0" lang="en-GB" sz="1300" b="0" i="0" strike="noStrike" kern="1200" cap="none" spc="0" normalizeH="0" noProof="0" dirty="0">
                <a:ln>
                  <a:noFill/>
                </a:ln>
                <a:solidFill>
                  <a:prstClr val="black"/>
                </a:solidFill>
                <a:effectLst/>
                <a:uLnTx/>
                <a:uFillTx/>
                <a:latin typeface="Calibri" panose="020F0502020204030204"/>
              </a:rPr>
              <a:t> rather cold woman’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00" dirty="0">
                <a:solidFill>
                  <a:prstClr val="black"/>
                </a:solidFill>
                <a:latin typeface="Calibri" panose="020F0502020204030204"/>
              </a:rPr>
              <a:t>‘she’d impertinently made use of our name’</a:t>
            </a:r>
            <a:endParaRPr kumimoji="0" lang="en-GB" sz="1300" b="0" i="0" strike="noStrike" kern="1200" cap="none" spc="0" normalizeH="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300" baseline="0" dirty="0">
                <a:solidFill>
                  <a:prstClr val="black"/>
                </a:solidFill>
                <a:latin typeface="Calibri" panose="020F0502020204030204"/>
              </a:rPr>
              <a:t>‘I consider I did my duty’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300" b="0" i="0" strike="noStrike" kern="1200" cap="none" spc="0" normalizeH="0" noProof="0" dirty="0">
                <a:ln>
                  <a:noFill/>
                </a:ln>
                <a:solidFill>
                  <a:prstClr val="black"/>
                </a:solidFill>
                <a:effectLst/>
                <a:uLnTx/>
                <a:uFillTx/>
                <a:latin typeface="Calibri" panose="020F0502020204030204"/>
              </a:rPr>
              <a:t>‘girls of that class’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dirty="0">
                <a:solidFill>
                  <a:prstClr val="black"/>
                </a:solidFill>
                <a:latin typeface="Calibri" panose="020F0502020204030204"/>
              </a:rPr>
              <a:t>‘I was the only one of you who didn’t give in to him’</a:t>
            </a:r>
            <a:endParaRPr kumimoji="0" lang="en-US" sz="1300" b="0" i="0"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00" b="0" i="0" u="sng" strike="noStrike" kern="1200" cap="none" spc="0" normalizeH="0" baseline="0" noProof="0" dirty="0">
                <a:ln>
                  <a:noFill/>
                </a:ln>
                <a:solidFill>
                  <a:prstClr val="black"/>
                </a:solidFill>
                <a:effectLst/>
                <a:uLnTx/>
                <a:uFillTx/>
                <a:latin typeface="Calibri" panose="020F0502020204030204"/>
              </a:rPr>
              <a:t>How does Priestley use her?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300" noProof="0" dirty="0">
                <a:solidFill>
                  <a:prstClr val="black"/>
                </a:solidFill>
                <a:latin typeface="Calibri" panose="020F0502020204030204"/>
              </a:rPr>
              <a:t>Illustrates the hypocrisy of the wealthy – charity involvement all about her own social standing and ego. </a:t>
            </a:r>
            <a:r>
              <a:rPr lang="en-US" sz="1300" dirty="0">
                <a:solidFill>
                  <a:prstClr val="black"/>
                </a:solidFill>
                <a:latin typeface="Calibri" panose="020F0502020204030204"/>
              </a:rPr>
              <a:t>A dislikeable character used to show the faults with the class system.</a:t>
            </a:r>
            <a:endParaRPr kumimoji="0" lang="en-GB" sz="1300" b="0" i="0"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p:cNvSpPr txBox="1">
            <a:spLocks/>
          </p:cNvSpPr>
          <p:nvPr/>
        </p:nvSpPr>
        <p:spPr>
          <a:xfrm>
            <a:off x="6177231" y="3492909"/>
            <a:ext cx="2930013" cy="3288890"/>
          </a:xfrm>
          <a:prstGeom prst="rect">
            <a:avLst/>
          </a:prstGeom>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700" b="1" dirty="0">
                <a:solidFill>
                  <a:prstClr val="black"/>
                </a:solidFill>
                <a:latin typeface="Calibri" panose="020F0502020204030204"/>
              </a:rPr>
              <a:t>Inspector Goole</a:t>
            </a:r>
            <a:r>
              <a:rPr kumimoji="0" lang="en-GB" sz="2700" b="1" i="0" u="none" strike="noStrike" kern="1200" cap="none" spc="0" normalizeH="0" baseline="0" noProof="0" dirty="0">
                <a:ln>
                  <a:noFill/>
                </a:ln>
                <a:solidFill>
                  <a:prstClr val="black"/>
                </a:solidFill>
                <a:effectLst/>
                <a:uLnTx/>
                <a:uFillTx/>
                <a:latin typeface="Calibri" panose="020F0502020204030204"/>
              </a:rPr>
              <a:t>:</a:t>
            </a:r>
            <a:endParaRPr kumimoji="0" lang="en-GB" sz="2700" b="0" i="0" u="none" strike="noStrike" kern="1200" cap="none" spc="0" normalizeH="0" baseline="0" noProof="0" dirty="0">
              <a:ln>
                <a:noFill/>
              </a:ln>
              <a:solidFill>
                <a:prstClr val="black"/>
              </a:solidFill>
              <a:effectLst/>
              <a:uLnTx/>
              <a:uFillTx/>
              <a:latin typeface="Calibri" panose="020F0502020204030204"/>
            </a:endParaRPr>
          </a:p>
          <a:p>
            <a:pPr marL="0" indent="0">
              <a:buNone/>
            </a:pPr>
            <a:r>
              <a:rPr lang="en-GB" sz="1700" dirty="0">
                <a:solidFill>
                  <a:prstClr val="black"/>
                </a:solidFill>
              </a:rPr>
              <a:t>‘I don’t play golf’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700" b="0" i="0" u="none" strike="noStrike" kern="1200" cap="none" spc="0" normalizeH="0" baseline="0" noProof="0" dirty="0">
                <a:ln>
                  <a:noFill/>
                </a:ln>
                <a:solidFill>
                  <a:prstClr val="black"/>
                </a:solidFill>
                <a:effectLst/>
                <a:uLnTx/>
                <a:uFillTx/>
              </a:rPr>
              <a:t>‘massiveness,</a:t>
            </a:r>
            <a:r>
              <a:rPr kumimoji="0" lang="en-GB" sz="1700" b="0" i="0" u="none" strike="noStrike" kern="1200" cap="none" spc="0" normalizeH="0" noProof="0" dirty="0">
                <a:ln>
                  <a:noFill/>
                </a:ln>
                <a:solidFill>
                  <a:prstClr val="black"/>
                </a:solidFill>
                <a:effectLst/>
                <a:uLnTx/>
                <a:uFillTx/>
              </a:rPr>
              <a:t> solidity and purposefulness’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700" baseline="0" dirty="0">
                <a:solidFill>
                  <a:prstClr val="black"/>
                </a:solidFill>
              </a:rPr>
              <a:t>‘one person and one line of inquiry’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700" baseline="0" dirty="0">
                <a:solidFill>
                  <a:prstClr val="black"/>
                </a:solidFill>
              </a:rPr>
              <a:t>‘It’s better</a:t>
            </a:r>
            <a:r>
              <a:rPr lang="en-GB" sz="1700" dirty="0">
                <a:solidFill>
                  <a:prstClr val="black"/>
                </a:solidFill>
              </a:rPr>
              <a:t> to ask for the earth than to take 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700" b="0" i="0" u="none" strike="noStrike" kern="1200" cap="none" spc="0" normalizeH="0" baseline="0" noProof="0" dirty="0">
                <a:ln>
                  <a:noFill/>
                </a:ln>
                <a:solidFill>
                  <a:prstClr val="black"/>
                </a:solidFill>
                <a:effectLst/>
                <a:uLnTx/>
                <a:uFillTx/>
              </a:rPr>
              <a:t>‘She was here</a:t>
            </a:r>
            <a:r>
              <a:rPr kumimoji="0" lang="en-GB" sz="1700" b="0" i="0" u="none" strike="noStrike" kern="1200" cap="none" spc="0" normalizeH="0" noProof="0" dirty="0">
                <a:ln>
                  <a:noFill/>
                </a:ln>
                <a:solidFill>
                  <a:prstClr val="black"/>
                </a:solidFill>
                <a:effectLst/>
                <a:uLnTx/>
                <a:uFillTx/>
              </a:rPr>
              <a:t> alone, friendless, almost penniless, desperate… you slammed the door in her face’</a:t>
            </a:r>
            <a:endParaRPr lang="en-GB" sz="1700" dirty="0">
              <a:solidFill>
                <a:prstClr val="black"/>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700" dirty="0">
                <a:solidFill>
                  <a:prstClr val="black"/>
                </a:solidFill>
              </a:rPr>
              <a:t>‘We are members of one body. We are responsible for each other.’</a:t>
            </a:r>
            <a:endParaRPr kumimoji="0" lang="en-US" sz="1700" b="0" i="0"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sng" strike="noStrike" kern="1200" cap="none" spc="0" normalizeH="0" baseline="0" noProof="0" dirty="0">
                <a:ln>
                  <a:noFill/>
                </a:ln>
                <a:solidFill>
                  <a:prstClr val="black"/>
                </a:solidFill>
                <a:effectLst/>
                <a:uLnTx/>
                <a:uFillTx/>
              </a:rPr>
              <a:t>How does Priestley use him?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700" noProof="0" dirty="0">
                <a:solidFill>
                  <a:prstClr val="black"/>
                </a:solidFill>
              </a:rPr>
              <a:t>Priestley’s voice / mouthpiece. Exposes the faults of the other characters and presents Eva as victim through his emotive language. Structures the play.</a:t>
            </a:r>
            <a:endParaRPr kumimoji="0" lang="en-GB" sz="1700" b="0" i="0" strike="noStrike" kern="1200" cap="none" spc="0" normalizeH="0" baseline="0" noProof="0" dirty="0">
              <a:ln>
                <a:noFill/>
              </a:ln>
              <a:solidFill>
                <a:prstClr val="black"/>
              </a:solidFill>
              <a:effectLst/>
              <a:uLnTx/>
              <a:uFillTx/>
            </a:endParaRPr>
          </a:p>
        </p:txBody>
      </p:sp>
      <p:pic>
        <p:nvPicPr>
          <p:cNvPr id="10" name="Picture 9"/>
          <p:cNvPicPr>
            <a:picLocks noChangeAspect="1"/>
          </p:cNvPicPr>
          <p:nvPr/>
        </p:nvPicPr>
        <p:blipFill>
          <a:blip r:embed="rId2"/>
          <a:stretch>
            <a:fillRect/>
          </a:stretch>
        </p:blipFill>
        <p:spPr>
          <a:xfrm>
            <a:off x="5503490" y="88489"/>
            <a:ext cx="569216" cy="602118"/>
          </a:xfrm>
          <a:prstGeom prst="rect">
            <a:avLst/>
          </a:prstGeom>
        </p:spPr>
      </p:pic>
      <p:pic>
        <p:nvPicPr>
          <p:cNvPr id="11" name="Picture 10"/>
          <p:cNvPicPr>
            <a:picLocks noChangeAspect="1"/>
          </p:cNvPicPr>
          <p:nvPr/>
        </p:nvPicPr>
        <p:blipFill>
          <a:blip r:embed="rId3"/>
          <a:stretch>
            <a:fillRect/>
          </a:stretch>
        </p:blipFill>
        <p:spPr>
          <a:xfrm>
            <a:off x="8579858" y="81113"/>
            <a:ext cx="534527" cy="606459"/>
          </a:xfrm>
          <a:prstGeom prst="rect">
            <a:avLst/>
          </a:prstGeom>
        </p:spPr>
      </p:pic>
      <p:pic>
        <p:nvPicPr>
          <p:cNvPr id="12" name="Picture 11"/>
          <p:cNvPicPr>
            <a:picLocks noChangeAspect="1"/>
          </p:cNvPicPr>
          <p:nvPr/>
        </p:nvPicPr>
        <p:blipFill>
          <a:blip r:embed="rId4"/>
          <a:stretch>
            <a:fillRect/>
          </a:stretch>
        </p:blipFill>
        <p:spPr>
          <a:xfrm>
            <a:off x="11572567" y="88488"/>
            <a:ext cx="523569" cy="602511"/>
          </a:xfrm>
          <a:prstGeom prst="rect">
            <a:avLst/>
          </a:prstGeom>
        </p:spPr>
      </p:pic>
      <p:pic>
        <p:nvPicPr>
          <p:cNvPr id="13" name="Picture 12"/>
          <p:cNvPicPr>
            <a:picLocks noChangeAspect="1"/>
          </p:cNvPicPr>
          <p:nvPr/>
        </p:nvPicPr>
        <p:blipFill>
          <a:blip r:embed="rId5"/>
          <a:stretch>
            <a:fillRect/>
          </a:stretch>
        </p:blipFill>
        <p:spPr>
          <a:xfrm>
            <a:off x="2471574" y="3500283"/>
            <a:ext cx="566594" cy="629265"/>
          </a:xfrm>
          <a:prstGeom prst="rect">
            <a:avLst/>
          </a:prstGeom>
        </p:spPr>
      </p:pic>
      <p:pic>
        <p:nvPicPr>
          <p:cNvPr id="14" name="Picture 13"/>
          <p:cNvPicPr>
            <a:picLocks noChangeAspect="1"/>
          </p:cNvPicPr>
          <p:nvPr/>
        </p:nvPicPr>
        <p:blipFill>
          <a:blip r:embed="rId6"/>
          <a:stretch>
            <a:fillRect/>
          </a:stretch>
        </p:blipFill>
        <p:spPr>
          <a:xfrm>
            <a:off x="2492476" y="81115"/>
            <a:ext cx="545691" cy="606458"/>
          </a:xfrm>
          <a:prstGeom prst="rect">
            <a:avLst/>
          </a:prstGeom>
        </p:spPr>
      </p:pic>
      <p:pic>
        <p:nvPicPr>
          <p:cNvPr id="15" name="Picture 14"/>
          <p:cNvPicPr>
            <a:picLocks noChangeAspect="1"/>
          </p:cNvPicPr>
          <p:nvPr/>
        </p:nvPicPr>
        <p:blipFill>
          <a:blip r:embed="rId7"/>
          <a:stretch>
            <a:fillRect/>
          </a:stretch>
        </p:blipFill>
        <p:spPr>
          <a:xfrm>
            <a:off x="5663380" y="3526613"/>
            <a:ext cx="409325" cy="578253"/>
          </a:xfrm>
          <a:prstGeom prst="rect">
            <a:avLst/>
          </a:prstGeom>
        </p:spPr>
      </p:pic>
      <p:sp>
        <p:nvSpPr>
          <p:cNvPr id="16" name="Content Placeholder 2"/>
          <p:cNvSpPr txBox="1">
            <a:spLocks/>
          </p:cNvSpPr>
          <p:nvPr/>
        </p:nvSpPr>
        <p:spPr>
          <a:xfrm>
            <a:off x="6177231" y="66364"/>
            <a:ext cx="2930013" cy="3347888"/>
          </a:xfrm>
          <a:prstGeom prst="rect">
            <a:avLst/>
          </a:prstGeom>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700" b="1" dirty="0"/>
              <a:t>Eric</a:t>
            </a:r>
            <a:r>
              <a:rPr lang="en-GB" sz="3500" b="1" dirty="0"/>
              <a:t>:</a:t>
            </a:r>
          </a:p>
          <a:p>
            <a:pPr marL="0" indent="0">
              <a:buFont typeface="Arial" panose="020B0604020202020204" pitchFamily="34" charset="0"/>
              <a:buNone/>
            </a:pPr>
            <a:r>
              <a:rPr lang="en-US" sz="1700" dirty="0"/>
              <a:t>‘half shy, half assertive’</a:t>
            </a:r>
          </a:p>
          <a:p>
            <a:pPr marL="0" indent="0">
              <a:buFont typeface="Arial" panose="020B0604020202020204" pitchFamily="34" charset="0"/>
              <a:buNone/>
            </a:pPr>
            <a:r>
              <a:rPr lang="en-US" sz="1700" dirty="0"/>
              <a:t>‘</a:t>
            </a:r>
            <a:r>
              <a:rPr lang="en-US" sz="1700" dirty="0" err="1"/>
              <a:t>squiffy</a:t>
            </a:r>
            <a:r>
              <a:rPr lang="en-US" sz="1700" dirty="0"/>
              <a:t>’</a:t>
            </a:r>
          </a:p>
          <a:p>
            <a:pPr marL="0" indent="0">
              <a:buNone/>
            </a:pPr>
            <a:r>
              <a:rPr lang="en-US" sz="1700" dirty="0"/>
              <a:t>‘I was in that state when a chap easily turns nasty  - and I threatened to make a row’ </a:t>
            </a:r>
          </a:p>
          <a:p>
            <a:pPr marL="0" indent="0">
              <a:buNone/>
            </a:pPr>
            <a:r>
              <a:rPr lang="en-US" sz="1700" dirty="0"/>
              <a:t>‘You’re trouble is you’ve been spoilt’</a:t>
            </a:r>
          </a:p>
          <a:p>
            <a:pPr marL="0" indent="0">
              <a:buFont typeface="Arial" panose="020B0604020202020204" pitchFamily="34" charset="0"/>
              <a:buNone/>
            </a:pPr>
            <a:r>
              <a:rPr lang="en-US" sz="1700" dirty="0"/>
              <a:t>‘Just used her for the end of a stupid drunken evening, as if she were an animal, a thing, not a person.’</a:t>
            </a:r>
          </a:p>
          <a:p>
            <a:pPr marL="0" indent="0">
              <a:buFont typeface="Arial" panose="020B0604020202020204" pitchFamily="34" charset="0"/>
              <a:buNone/>
            </a:pPr>
            <a:r>
              <a:rPr lang="en-US" sz="1700" dirty="0"/>
              <a:t>‘He was our police inspector all right’</a:t>
            </a:r>
          </a:p>
          <a:p>
            <a:pPr marL="0" indent="0">
              <a:buFont typeface="Arial" panose="020B0604020202020204" pitchFamily="34" charset="0"/>
              <a:buNone/>
            </a:pPr>
            <a:r>
              <a:rPr lang="en-US" sz="1700" u="sng" dirty="0"/>
              <a:t>How does Priestley use him?</a:t>
            </a:r>
          </a:p>
          <a:p>
            <a:pPr marL="0" indent="0">
              <a:buFont typeface="Arial" panose="020B0604020202020204" pitchFamily="34" charset="0"/>
              <a:buNone/>
            </a:pPr>
            <a:r>
              <a:rPr lang="en-US" sz="1700" dirty="0"/>
              <a:t>Illustrates what a privileged upbringing can create – immoral </a:t>
            </a:r>
            <a:r>
              <a:rPr lang="en-US" sz="1700" dirty="0" err="1"/>
              <a:t>behaviour</a:t>
            </a:r>
            <a:r>
              <a:rPr lang="en-US" sz="1700" dirty="0"/>
              <a:t> – but realizes his mistakes and says he will change.</a:t>
            </a:r>
            <a:endParaRPr lang="en-GB" sz="1700" dirty="0"/>
          </a:p>
        </p:txBody>
      </p:sp>
      <p:sp>
        <p:nvSpPr>
          <p:cNvPr id="17" name="Content Placeholder 2"/>
          <p:cNvSpPr txBox="1">
            <a:spLocks/>
          </p:cNvSpPr>
          <p:nvPr/>
        </p:nvSpPr>
        <p:spPr>
          <a:xfrm>
            <a:off x="9166122" y="3492909"/>
            <a:ext cx="2930013" cy="3288890"/>
          </a:xfrm>
          <a:prstGeom prst="rect">
            <a:avLst/>
          </a:prstGeom>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Alderman </a:t>
            </a:r>
            <a:r>
              <a:rPr lang="en-GB" sz="2000" b="1" dirty="0" err="1"/>
              <a:t>Meggarty</a:t>
            </a:r>
            <a:r>
              <a:rPr lang="en-GB" sz="2000" b="1" dirty="0"/>
              <a:t>:</a:t>
            </a:r>
          </a:p>
          <a:p>
            <a:pPr marL="0" indent="0">
              <a:buFont typeface="Arial" panose="020B0604020202020204" pitchFamily="34" charset="0"/>
              <a:buNone/>
            </a:pPr>
            <a:r>
              <a:rPr lang="en-US" sz="1300" dirty="0"/>
              <a:t>‘Old Joe </a:t>
            </a:r>
            <a:r>
              <a:rPr lang="en-US" sz="1300" dirty="0" err="1"/>
              <a:t>Meggarty</a:t>
            </a:r>
            <a:r>
              <a:rPr lang="en-US" sz="1300" dirty="0"/>
              <a:t>, half-drunk and goggle-eyed, had wedged her into a corner with that obscene fat carcass of his’</a:t>
            </a:r>
          </a:p>
          <a:p>
            <a:pPr marL="0" indent="0">
              <a:buFont typeface="Arial" panose="020B0604020202020204" pitchFamily="34" charset="0"/>
              <a:buNone/>
            </a:pPr>
            <a:r>
              <a:rPr lang="en-US" sz="1300" dirty="0"/>
              <a:t>‘surely you don’t mean Alderman </a:t>
            </a:r>
            <a:r>
              <a:rPr lang="en-US" sz="1300" dirty="0" err="1"/>
              <a:t>Meggarty</a:t>
            </a:r>
            <a:r>
              <a:rPr lang="en-US" sz="1300" dirty="0"/>
              <a:t>?’</a:t>
            </a:r>
          </a:p>
          <a:p>
            <a:pPr marL="0" indent="0">
              <a:buFont typeface="Arial" panose="020B0604020202020204" pitchFamily="34" charset="0"/>
              <a:buNone/>
            </a:pPr>
            <a:r>
              <a:rPr lang="en-US" sz="1300" dirty="0"/>
              <a:t>‘He’s a notorious womanizer as well as being one of the worst sots and rogues in </a:t>
            </a:r>
            <a:r>
              <a:rPr lang="en-US" sz="1300" dirty="0" err="1"/>
              <a:t>Brumley</a:t>
            </a:r>
            <a:r>
              <a:rPr lang="en-US" sz="1300" dirty="0"/>
              <a:t>’</a:t>
            </a:r>
          </a:p>
          <a:p>
            <a:pPr marL="0" indent="0">
              <a:buFont typeface="Arial" panose="020B0604020202020204" pitchFamily="34" charset="0"/>
              <a:buNone/>
            </a:pPr>
            <a:r>
              <a:rPr lang="en-US" sz="1300" dirty="0"/>
              <a:t>‘everybody knows about that horrible old </a:t>
            </a:r>
            <a:r>
              <a:rPr lang="en-US" sz="1300" dirty="0" err="1"/>
              <a:t>Meggarty</a:t>
            </a:r>
            <a:r>
              <a:rPr lang="en-US" sz="1300" dirty="0"/>
              <a:t>… A girl I know… only escaped with a torn blouse’</a:t>
            </a:r>
            <a:endParaRPr lang="en-US" sz="1300" u="sng" dirty="0"/>
          </a:p>
          <a:p>
            <a:pPr marL="0" indent="0">
              <a:buFont typeface="Arial" panose="020B0604020202020204" pitchFamily="34" charset="0"/>
              <a:buNone/>
            </a:pPr>
            <a:r>
              <a:rPr lang="en-US" sz="1300" u="sng" dirty="0"/>
              <a:t>How does Priestley use him?</a:t>
            </a:r>
          </a:p>
          <a:p>
            <a:pPr marL="0" indent="0">
              <a:buFont typeface="Arial" panose="020B0604020202020204" pitchFamily="34" charset="0"/>
              <a:buNone/>
            </a:pPr>
            <a:r>
              <a:rPr lang="en-US" sz="1300" dirty="0"/>
              <a:t>Further illustration of the corruption of the rich capitalists. His abuse of women is shown to be accepted, even typical. Hypocrisy of those </a:t>
            </a:r>
            <a:r>
              <a:rPr lang="en-US" sz="1300"/>
              <a:t>with status and power </a:t>
            </a:r>
            <a:r>
              <a:rPr lang="en-US" sz="1300" dirty="0"/>
              <a:t>being people who behave immorally.</a:t>
            </a:r>
          </a:p>
          <a:p>
            <a:pPr marL="0" indent="0">
              <a:buFont typeface="Arial" panose="020B0604020202020204" pitchFamily="34" charset="0"/>
              <a:buNone/>
            </a:pPr>
            <a:endParaRPr lang="en-GB" sz="1400" dirty="0"/>
          </a:p>
        </p:txBody>
      </p:sp>
      <p:pic>
        <p:nvPicPr>
          <p:cNvPr id="2" name="Picture 1"/>
          <p:cNvPicPr>
            <a:picLocks noChangeAspect="1"/>
          </p:cNvPicPr>
          <p:nvPr/>
        </p:nvPicPr>
        <p:blipFill>
          <a:blip r:embed="rId8"/>
          <a:stretch>
            <a:fillRect/>
          </a:stretch>
        </p:blipFill>
        <p:spPr>
          <a:xfrm>
            <a:off x="8654672" y="3500285"/>
            <a:ext cx="459714" cy="604582"/>
          </a:xfrm>
          <a:prstGeom prst="rect">
            <a:avLst/>
          </a:prstGeom>
        </p:spPr>
      </p:pic>
    </p:spTree>
    <p:extLst>
      <p:ext uri="{BB962C8B-B14F-4D97-AF65-F5344CB8AC3E}">
        <p14:creationId xmlns:p14="http://schemas.microsoft.com/office/powerpoint/2010/main" val="2932052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TotalTime>
  <Words>1329</Words>
  <Application>Microsoft Office PowerPoint</Application>
  <PresentationFormat>Widescreen</PresentationFormat>
  <Paragraphs>122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Bahnschrift SemiBold SemiConden</vt:lpstr>
      <vt:lpstr>Calibri</vt:lpstr>
      <vt:lpstr>Calibri Light</vt:lpstr>
      <vt:lpstr>Office Theme</vt:lpstr>
      <vt:lpstr>An Inspector Calls  Lit Paper 2 </vt:lpstr>
      <vt:lpstr>PowerPoint Presentation</vt:lpstr>
    </vt:vector>
  </TitlesOfParts>
  <Company>Brookfield Communiuty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Inspector Calls  Lit Paper 1 2020</dc:title>
  <dc:creator>Katherine Lloyd</dc:creator>
  <cp:lastModifiedBy>Mr G Newton</cp:lastModifiedBy>
  <cp:revision>28</cp:revision>
  <dcterms:created xsi:type="dcterms:W3CDTF">2021-10-04T21:01:49Z</dcterms:created>
  <dcterms:modified xsi:type="dcterms:W3CDTF">2025-01-23T09:54:28Z</dcterms:modified>
</cp:coreProperties>
</file>