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33" r:id="rId3"/>
    <p:sldId id="334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1"/>
    <p:restoredTop sz="95588"/>
  </p:normalViewPr>
  <p:slideViewPr>
    <p:cSldViewPr snapToGrid="0" snapToObjects="1">
      <p:cViewPr varScale="1">
        <p:scale>
          <a:sx n="69" d="100"/>
          <a:sy n="69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1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0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B05A95-23AF-6A41-9D3D-A13C85756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AE0248-6970-964E-8C6D-CDD7D0841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DFCD1D-34B8-7D4A-8AE1-51147B2DF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CAD8-0230-1D4D-9E6F-D84C47887D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4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F5832F-9602-6941-8A49-2C470DB8D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67F55E-EF8F-6344-9A19-EF0217678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0A2FEE-90D7-124A-83B8-A9EF46991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1670-1117-B14D-B062-C6D55B0835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005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0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6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0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1FBD-A7D5-854C-B18C-B1F40F4EA7B5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F65C-D5A7-2947-84F6-AB36A90E5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8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9DC433CE-D578-7049-B7D2-C5B4A1C85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5B9460A1-09B1-F44D-A6A0-FDB4E71C0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D6BC950-75AE-7740-A377-4B93E1476210}"/>
              </a:ext>
            </a:extLst>
          </p:cNvPr>
          <p:cNvSpPr txBox="1">
            <a:spLocks/>
          </p:cNvSpPr>
          <p:nvPr/>
        </p:nvSpPr>
        <p:spPr>
          <a:xfrm>
            <a:off x="468313" y="2924175"/>
            <a:ext cx="8218487" cy="3140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4100" dirty="0">
                <a:latin typeface="Tahoma" panose="020B0604030504040204" pitchFamily="34" charset="0"/>
                <a:cs typeface="Tahoma" panose="020B0604030504040204" pitchFamily="34" charset="0"/>
              </a:rPr>
              <a:t>The income that a firm receives from selling its goods or services.</a:t>
            </a:r>
            <a:br>
              <a:rPr lang="en-GB" altLang="en-US" sz="4100" dirty="0"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GB" altLang="en-US" sz="41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3300" dirty="0">
                <a:latin typeface="Tahoma" panose="020B0604030504040204" pitchFamily="34" charset="0"/>
                <a:cs typeface="Tahoma" panose="020B0604030504040204" pitchFamily="34" charset="0"/>
              </a:rPr>
              <a:t>Selling price per unit x Number of units sold </a:t>
            </a:r>
            <a:br>
              <a:rPr lang="en-GB" altLang="en-US" sz="33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WordArt 5">
            <a:extLst>
              <a:ext uri="{FF2B5EF4-FFF2-40B4-BE49-F238E27FC236}">
                <a16:creationId xmlns:a16="http://schemas.microsoft.com/office/drawing/2014/main" id="{D0939EE4-664E-B844-86CD-977C750292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2" y="333375"/>
            <a:ext cx="6191920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00B0F0"/>
                </a:solidFill>
                <a:effectLst>
                  <a:outerShdw dist="38100" dir="2700000" algn="tl" rotWithShape="0">
                    <a:srgbClr val="80808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Total revenue </a:t>
            </a:r>
          </a:p>
          <a:p>
            <a:pPr algn="ctr"/>
            <a:r>
              <a:rPr lang="en-GB" sz="3600" kern="10" dirty="0">
                <a:solidFill>
                  <a:srgbClr val="00B0F0"/>
                </a:solidFill>
                <a:effectLst>
                  <a:outerShdw dist="38100" dir="2700000" algn="tl" rotWithShape="0">
                    <a:srgbClr val="80808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(sales revenue or turnover):</a:t>
            </a:r>
          </a:p>
        </p:txBody>
      </p:sp>
      <p:pic>
        <p:nvPicPr>
          <p:cNvPr id="9" name="Picture 2" descr="http://www.signupandmakemoney.com/Assets/business-increase-revenue.jpg">
            <a:extLst>
              <a:ext uri="{FF2B5EF4-FFF2-40B4-BE49-F238E27FC236}">
                <a16:creationId xmlns:a16="http://schemas.microsoft.com/office/drawing/2014/main" id="{67423BC7-83C9-2841-9A49-3FE78A9F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0518"/>
            <a:ext cx="2465753" cy="18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1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9896FA46-D984-6B4C-84F2-50561AF1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636838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br>
              <a:rPr lang="en-GB" altLang="en-US" sz="38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4400" dirty="0"/>
              <a:t>Total inflows – Total outflows</a:t>
            </a:r>
          </a:p>
          <a:p>
            <a:pPr eaLnBrk="1" hangingPunct="1">
              <a:defRPr/>
            </a:pPr>
            <a:r>
              <a:rPr lang="en-GB" altLang="en-US" sz="4400" dirty="0">
                <a:latin typeface="Tahoma" charset="0"/>
              </a:rPr>
              <a:t>Or</a:t>
            </a:r>
          </a:p>
          <a:p>
            <a:pPr eaLnBrk="1" hangingPunct="1">
              <a:defRPr/>
            </a:pPr>
            <a:r>
              <a:rPr lang="en-GB" altLang="en-US" sz="4400" dirty="0">
                <a:latin typeface="Tahoma" charset="0"/>
              </a:rPr>
              <a:t>Total receipts – Total payments </a:t>
            </a:r>
          </a:p>
        </p:txBody>
      </p:sp>
      <p:sp>
        <p:nvSpPr>
          <p:cNvPr id="22531" name="WordArt 5">
            <a:extLst>
              <a:ext uri="{FF2B5EF4-FFF2-40B4-BE49-F238E27FC236}">
                <a16:creationId xmlns:a16="http://schemas.microsoft.com/office/drawing/2014/main" id="{606FC2E4-3D21-3842-AC1C-73FF64A48C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8324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Net cash </a:t>
            </a:r>
          </a:p>
          <a:p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flow: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D36F2968-C90B-DA41-8E09-74853457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9275"/>
            <a:ext cx="201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22379CFB-0181-D142-9C9C-68A0EC374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90"/>
            <a:ext cx="2246313" cy="212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05F896FB-EFBA-3347-BD13-FD48A771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FDA907FD-3C78-8A49-9D3E-F02F40C8F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7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9896FA46-D984-6B4C-84F2-50561AF1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2976472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balance + Net cash flow</a:t>
            </a:r>
          </a:p>
          <a:p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balance becomes the opening balance for the next month</a:t>
            </a:r>
            <a:endParaRPr lang="en-GB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WordArt 5">
            <a:extLst>
              <a:ext uri="{FF2B5EF4-FFF2-40B4-BE49-F238E27FC236}">
                <a16:creationId xmlns:a16="http://schemas.microsoft.com/office/drawing/2014/main" id="{606FC2E4-3D21-3842-AC1C-73FF64A48C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8324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Closing balance: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D36F2968-C90B-DA41-8E09-74853457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9275"/>
            <a:ext cx="201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22379CFB-0181-D142-9C9C-68A0EC374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94" y="4878588"/>
            <a:ext cx="1921919" cy="181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0B582A7B-6DE5-CF4F-B88C-C7DE60E15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AC178B62-7787-F145-8204-AC1B09921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8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9896FA46-D984-6B4C-84F2-50561AF1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2976471"/>
            <a:ext cx="8496300" cy="328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of time that passes between placing an order for new stock with a supplier and the goods arriving in the business 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/>
              <a:t>Delivery date – Date stock re-ordered</a:t>
            </a:r>
            <a:endParaRPr lang="en-GB" sz="7200" dirty="0"/>
          </a:p>
        </p:txBody>
      </p:sp>
      <p:sp>
        <p:nvSpPr>
          <p:cNvPr id="22531" name="WordArt 5">
            <a:extLst>
              <a:ext uri="{FF2B5EF4-FFF2-40B4-BE49-F238E27FC236}">
                <a16:creationId xmlns:a16="http://schemas.microsoft.com/office/drawing/2014/main" id="{606FC2E4-3D21-3842-AC1C-73FF64A48C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8324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Lead time: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40732-9229-AC4D-BEA8-D8EDB02A1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33" b="6666"/>
          <a:stretch/>
        </p:blipFill>
        <p:spPr>
          <a:xfrm>
            <a:off x="6580456" y="341699"/>
            <a:ext cx="2414457" cy="1831657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322AE62B-ED0A-3F4F-9735-4F861E75B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FA48A3C-63D5-7341-BA20-964F0CD79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4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3EE89943-B9BE-4D40-986A-22ADF618E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13100"/>
            <a:ext cx="8748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br>
              <a:rPr lang="en-GB" altLang="en-US" sz="38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38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38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4400" dirty="0">
                <a:latin typeface="Tahoma" charset="0"/>
              </a:rPr>
              <a:t>Sales Revenue – Cost of Sales This figure does </a:t>
            </a:r>
            <a:r>
              <a:rPr lang="en-GB" altLang="en-US" sz="4400" u="sng" dirty="0">
                <a:latin typeface="Tahoma" charset="0"/>
              </a:rPr>
              <a:t>not</a:t>
            </a:r>
            <a:r>
              <a:rPr lang="en-GB" altLang="en-US" sz="4400" dirty="0">
                <a:latin typeface="Tahoma" charset="0"/>
              </a:rPr>
              <a:t> yet have overheads taken away from it</a:t>
            </a:r>
          </a:p>
        </p:txBody>
      </p:sp>
      <p:sp>
        <p:nvSpPr>
          <p:cNvPr id="33795" name="WordArt 5">
            <a:extLst>
              <a:ext uri="{FF2B5EF4-FFF2-40B4-BE49-F238E27FC236}">
                <a16:creationId xmlns:a16="http://schemas.microsoft.com/office/drawing/2014/main" id="{7E878C79-EB6D-AE47-8AB9-743CE6B863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5543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Gross Profit:</a:t>
            </a:r>
          </a:p>
        </p:txBody>
      </p:sp>
      <p:pic>
        <p:nvPicPr>
          <p:cNvPr id="33796" name="Picture 7" descr="j0287311">
            <a:extLst>
              <a:ext uri="{FF2B5EF4-FFF2-40B4-BE49-F238E27FC236}">
                <a16:creationId xmlns:a16="http://schemas.microsoft.com/office/drawing/2014/main" id="{3631DDDF-9F6B-B144-98C9-E8965B8C1B7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60350"/>
            <a:ext cx="2627312" cy="221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A2FB63F7-10C9-6C47-A5BA-DE18F6616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106B8EF8-C4AC-2C4B-8D8A-6919357AD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3EE89943-B9BE-4D40-986A-22ADF618E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13100"/>
            <a:ext cx="8748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6000" dirty="0">
                <a:latin typeface="Tahoma" charset="0"/>
              </a:rPr>
              <a:t>Gross profit – </a:t>
            </a:r>
            <a:r>
              <a:rPr lang="en-GB" sz="6000" dirty="0">
                <a:latin typeface="Tahoma" charset="0"/>
              </a:rPr>
              <a:t>Operating expenses</a:t>
            </a:r>
          </a:p>
        </p:txBody>
      </p:sp>
      <p:sp>
        <p:nvSpPr>
          <p:cNvPr id="33795" name="WordArt 5">
            <a:extLst>
              <a:ext uri="{FF2B5EF4-FFF2-40B4-BE49-F238E27FC236}">
                <a16:creationId xmlns:a16="http://schemas.microsoft.com/office/drawing/2014/main" id="{7E878C79-EB6D-AE47-8AB9-743CE6B863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5543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Net Profit: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0923C-8A2B-494C-BDD2-E6553757C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09"/>
          <a:stretch/>
        </p:blipFill>
        <p:spPr>
          <a:xfrm>
            <a:off x="6022976" y="690382"/>
            <a:ext cx="3047999" cy="1985554"/>
          </a:xfrm>
          <a:prstGeom prst="rect">
            <a:avLst/>
          </a:prstGeom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3348F251-7191-BF41-A78B-C2AD2A43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E1956EB6-BCF8-4240-B5A0-C53A6B65B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727E2E79-ADEC-144B-939E-34B582E6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13100"/>
            <a:ext cx="8713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br>
              <a:rPr lang="en-GB" altLang="en-US" sz="24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24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24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3200" u="sng" dirty="0"/>
              <a:t>Net return from project (£)/ number of years  </a:t>
            </a:r>
            <a:r>
              <a:rPr lang="en-GB" altLang="en-US" sz="3200" dirty="0"/>
              <a:t>Initial cost of project (£)                             x 100 </a:t>
            </a:r>
          </a:p>
          <a:p>
            <a:pPr>
              <a:defRPr/>
            </a:pPr>
            <a:endParaRPr lang="en-GB" altLang="en-US" sz="3200" dirty="0"/>
          </a:p>
          <a:p>
            <a:pPr>
              <a:defRPr/>
            </a:pPr>
            <a:r>
              <a:rPr lang="en-GB" altLang="en-US" sz="3200" dirty="0"/>
              <a:t>Where net return from project =</a:t>
            </a:r>
          </a:p>
          <a:p>
            <a:pPr>
              <a:defRPr/>
            </a:pPr>
            <a:r>
              <a:rPr lang="en-GB" altLang="en-US" sz="3200" dirty="0"/>
              <a:t>Total income from project over its lifetime – Total costs of project over its lifetime,</a:t>
            </a:r>
          </a:p>
          <a:p>
            <a:pPr>
              <a:defRPr/>
            </a:pPr>
            <a:r>
              <a:rPr lang="en-GB" altLang="en-US" sz="3200" dirty="0"/>
              <a:t>including the initial cost of the project.</a:t>
            </a:r>
            <a:endParaRPr lang="en-GB" altLang="en-US" sz="3600" dirty="0">
              <a:latin typeface="Tahoma" charset="0"/>
            </a:endParaRPr>
          </a:p>
        </p:txBody>
      </p:sp>
      <p:sp>
        <p:nvSpPr>
          <p:cNvPr id="41987" name="WordArt 11">
            <a:extLst>
              <a:ext uri="{FF2B5EF4-FFF2-40B4-BE49-F238E27FC236}">
                <a16:creationId xmlns:a16="http://schemas.microsoft.com/office/drawing/2014/main" id="{4D9E3B86-83DF-3948-8B5B-AC584FC428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431958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Average rate </a:t>
            </a:r>
          </a:p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of return (%):</a:t>
            </a:r>
          </a:p>
        </p:txBody>
      </p:sp>
      <p:pic>
        <p:nvPicPr>
          <p:cNvPr id="41988" name="Picture 6" descr="http://ts1.mm.bing.net/th?&amp;id=JN.8axiemuzIryYto3rBRYw5g&amp;w=300&amp;h=300&amp;c=0&amp;pid=1.9&amp;rs=0&amp;p=0">
            <a:extLst>
              <a:ext uri="{FF2B5EF4-FFF2-40B4-BE49-F238E27FC236}">
                <a16:creationId xmlns:a16="http://schemas.microsoft.com/office/drawing/2014/main" id="{3D692029-D3AC-6641-96F7-592FA218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15938"/>
            <a:ext cx="197008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84439299-D296-4947-A129-BD8EA8DE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E13BFF51-7FC7-9240-8443-FBA6779FC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3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727E2E79-ADEC-144B-939E-34B582E6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13100"/>
            <a:ext cx="8713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figure – Original figure</a:t>
            </a:r>
          </a:p>
          <a:p>
            <a:pPr>
              <a:defRPr/>
            </a:pPr>
            <a:r>
              <a:rPr lang="en-GB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Original figure            x 100</a:t>
            </a:r>
            <a:endParaRPr lang="en-GB" alt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87" name="WordArt 11">
            <a:extLst>
              <a:ext uri="{FF2B5EF4-FFF2-40B4-BE49-F238E27FC236}">
                <a16:creationId xmlns:a16="http://schemas.microsoft.com/office/drawing/2014/main" id="{4D9E3B86-83DF-3948-8B5B-AC584FC428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5945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Percentage 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change: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B87DE8-CB7A-C040-BFB4-7F38AEE75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4"/>
          <a:stretch/>
        </p:blipFill>
        <p:spPr>
          <a:xfrm>
            <a:off x="6331339" y="438150"/>
            <a:ext cx="2633274" cy="156210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353FE59F-A841-2146-A10A-C4BC3165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41C58130-DA53-9748-8D06-D36A99C80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3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727E2E79-ADEC-144B-939E-34B582E6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13100"/>
            <a:ext cx="8713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400" u="sng" dirty="0"/>
              <a:t>Total of all the individual values  </a:t>
            </a:r>
          </a:p>
          <a:p>
            <a:r>
              <a:rPr lang="en-GB" sz="4400" dirty="0"/>
              <a:t>The number of values in the set </a:t>
            </a:r>
            <a:endParaRPr lang="en-GB" sz="8800" dirty="0"/>
          </a:p>
        </p:txBody>
      </p:sp>
      <p:sp>
        <p:nvSpPr>
          <p:cNvPr id="41987" name="WordArt 11">
            <a:extLst>
              <a:ext uri="{FF2B5EF4-FFF2-40B4-BE49-F238E27FC236}">
                <a16:creationId xmlns:a16="http://schemas.microsoft.com/office/drawing/2014/main" id="{4D9E3B86-83DF-3948-8B5B-AC584FC428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5945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Average: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8B51E-2E23-2C4A-B461-639FA2D1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76" y="361950"/>
            <a:ext cx="2518148" cy="1442539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7F60461F-E73A-7943-AB89-D5D1187C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13770F9-E164-4D46-91AF-D4C80610B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2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9DC433CE-D578-7049-B7D2-C5B4A1C85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5B9460A1-09B1-F44D-A6A0-FDB4E71C0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D6BC950-75AE-7740-A377-4B93E1476210}"/>
              </a:ext>
            </a:extLst>
          </p:cNvPr>
          <p:cNvSpPr txBox="1">
            <a:spLocks/>
          </p:cNvSpPr>
          <p:nvPr/>
        </p:nvSpPr>
        <p:spPr>
          <a:xfrm>
            <a:off x="468313" y="2924175"/>
            <a:ext cx="8218487" cy="3140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4100" dirty="0">
                <a:latin typeface="Tahoma" panose="020B0604030504040204" pitchFamily="34" charset="0"/>
                <a:cs typeface="Tahoma" panose="020B0604030504040204" pitchFamily="34" charset="0"/>
              </a:rPr>
              <a:t>The total costs that change in relation to output</a:t>
            </a:r>
          </a:p>
          <a:p>
            <a:pPr algn="ctr">
              <a:defRPr/>
            </a:pPr>
            <a:br>
              <a:rPr lang="en-GB" altLang="en-US" sz="41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 cost per unit × Number of units sold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WordArt 5">
            <a:extLst>
              <a:ext uri="{FF2B5EF4-FFF2-40B4-BE49-F238E27FC236}">
                <a16:creationId xmlns:a16="http://schemas.microsoft.com/office/drawing/2014/main" id="{D0939EE4-664E-B844-86CD-977C750292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2" y="333375"/>
            <a:ext cx="5732378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00B050"/>
                </a:solidFill>
                <a:effectLst>
                  <a:outerShdw dist="38100" dir="2700000" algn="tl" rotWithShape="0">
                    <a:srgbClr val="80808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Total </a:t>
            </a:r>
          </a:p>
          <a:p>
            <a:pPr algn="ctr"/>
            <a:r>
              <a:rPr lang="en-GB" sz="3600" kern="10" dirty="0">
                <a:solidFill>
                  <a:srgbClr val="00B050"/>
                </a:solidFill>
                <a:effectLst>
                  <a:outerShdw dist="38100" dir="2700000" algn="tl" rotWithShape="0">
                    <a:srgbClr val="80808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variable costs: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366CF-CA6D-D84F-AEAB-61C609595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1"/>
          <a:stretch/>
        </p:blipFill>
        <p:spPr>
          <a:xfrm>
            <a:off x="6439989" y="466213"/>
            <a:ext cx="2257923" cy="18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3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AB85E8A2-1BDF-9949-858B-8D640B622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997200"/>
            <a:ext cx="8229600" cy="2808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5100">
                <a:solidFill>
                  <a:schemeClr val="tx1"/>
                </a:solidFill>
                <a:latin typeface="Tahoma" charset="0"/>
              </a:rPr>
              <a:t>All of the fixed costs and variable costs of running a business.</a:t>
            </a:r>
            <a:br>
              <a:rPr lang="en-GB" altLang="en-US" sz="5100">
                <a:solidFill>
                  <a:schemeClr val="tx1"/>
                </a:solidFill>
                <a:latin typeface="Tahoma" charset="0"/>
              </a:rPr>
            </a:br>
            <a:r>
              <a:rPr lang="en-GB" altLang="en-US" sz="5100">
                <a:solidFill>
                  <a:schemeClr val="tx1"/>
                </a:solidFill>
                <a:latin typeface="Tahoma" charset="0"/>
              </a:rPr>
              <a:t>Fixed costs + Variable costs</a:t>
            </a:r>
          </a:p>
        </p:txBody>
      </p:sp>
      <p:sp>
        <p:nvSpPr>
          <p:cNvPr id="5123" name="WordArt 9">
            <a:extLst>
              <a:ext uri="{FF2B5EF4-FFF2-40B4-BE49-F238E27FC236}">
                <a16:creationId xmlns:a16="http://schemas.microsoft.com/office/drawing/2014/main" id="{1A1A631F-86F3-174D-AE00-8B9EDFC27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4824413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TOTAL COSTS:</a:t>
            </a:r>
          </a:p>
        </p:txBody>
      </p:sp>
      <p:sp>
        <p:nvSpPr>
          <p:cNvPr id="5124" name="AutoShape 6" descr="Image result for total costs">
            <a:extLst>
              <a:ext uri="{FF2B5EF4-FFF2-40B4-BE49-F238E27FC236}">
                <a16:creationId xmlns:a16="http://schemas.microsoft.com/office/drawing/2014/main" id="{C05D2591-2B4D-DD40-B90F-F850F1BD84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AutoShape 8" descr="Image result for total costs">
            <a:extLst>
              <a:ext uri="{FF2B5EF4-FFF2-40B4-BE49-F238E27FC236}">
                <a16:creationId xmlns:a16="http://schemas.microsoft.com/office/drawing/2014/main" id="{5B51A4F9-623D-F344-A627-7F39385DE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126" name="Picture 9">
            <a:extLst>
              <a:ext uri="{FF2B5EF4-FFF2-40B4-BE49-F238E27FC236}">
                <a16:creationId xmlns:a16="http://schemas.microsoft.com/office/drawing/2014/main" id="{CD9D9753-67E4-A84C-B91A-61A9789E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376238"/>
            <a:ext cx="3090862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BF67AE39-D333-C44C-A135-451FC365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3B54D8D-66B6-C148-8A75-5BBFE74D8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31D2D55A-40B3-5146-9996-EB1F6F3F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3429000"/>
            <a:ext cx="84248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br>
              <a:rPr lang="en-GB" altLang="en-US" sz="20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20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20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3200" dirty="0">
                <a:latin typeface="Tahoma" charset="0"/>
                <a:ea typeface="Tahoma" charset="0"/>
                <a:cs typeface="Tahoma" charset="0"/>
              </a:rPr>
              <a:t>The amount by which a business’s revenue from all its sales exceeds its costs. </a:t>
            </a:r>
            <a:r>
              <a:rPr lang="en-GB" altLang="en-US" sz="3200" dirty="0">
                <a:latin typeface="Tahoma" charset="0"/>
              </a:rPr>
              <a:t>Calculated by taking costs away from revenue</a:t>
            </a:r>
          </a:p>
          <a:p>
            <a:pPr>
              <a:defRPr/>
            </a:pPr>
            <a:endParaRPr lang="en-GB" altLang="en-US" sz="3200" dirty="0"/>
          </a:p>
          <a:p>
            <a:pPr>
              <a:defRPr/>
            </a:pPr>
            <a:r>
              <a:rPr lang="en-GB" altLang="en-US" sz="3200" dirty="0"/>
              <a:t>Total revenue – Total costs</a:t>
            </a:r>
          </a:p>
        </p:txBody>
      </p:sp>
      <p:sp>
        <p:nvSpPr>
          <p:cNvPr id="6147" name="WordArt 5">
            <a:extLst>
              <a:ext uri="{FF2B5EF4-FFF2-40B4-BE49-F238E27FC236}">
                <a16:creationId xmlns:a16="http://schemas.microsoft.com/office/drawing/2014/main" id="{E7495873-BE61-5D4C-82C6-9A7E79F75C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33375"/>
            <a:ext cx="5543550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Profit:</a:t>
            </a:r>
          </a:p>
        </p:txBody>
      </p:sp>
      <p:pic>
        <p:nvPicPr>
          <p:cNvPr id="6148" name="Picture 7" descr="j0404331">
            <a:extLst>
              <a:ext uri="{FF2B5EF4-FFF2-40B4-BE49-F238E27FC236}">
                <a16:creationId xmlns:a16="http://schemas.microsoft.com/office/drawing/2014/main" id="{5298F3B5-2198-F54D-A5A5-8088F13A223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404813"/>
            <a:ext cx="1793875" cy="249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C8EDFDDA-A2CF-604C-9AFD-80F66BD2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DFC1C48D-7FCE-8D4A-A947-741FF04B6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7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31D2D55A-40B3-5146-9996-EB1F6F3F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3429000"/>
            <a:ext cx="84248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br>
              <a:rPr lang="en-GB" altLang="en-US" sz="20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20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20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monetary charge for borrowing money —generally expressed as a percentage, such as an annual percentage rate (APR).</a:t>
            </a:r>
            <a:endParaRPr lang="en-GB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reward you earn for saving money in a bank account</a:t>
            </a:r>
          </a:p>
          <a:p>
            <a:pPr>
              <a:defRPr/>
            </a:pPr>
            <a:endParaRPr lang="en-GB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(Total repayment – Borrowed amount) </a:t>
            </a: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Borrowed amount                      × 100 </a:t>
            </a:r>
          </a:p>
        </p:txBody>
      </p:sp>
      <p:sp>
        <p:nvSpPr>
          <p:cNvPr id="6147" name="WordArt 5">
            <a:extLst>
              <a:ext uri="{FF2B5EF4-FFF2-40B4-BE49-F238E27FC236}">
                <a16:creationId xmlns:a16="http://schemas.microsoft.com/office/drawing/2014/main" id="{E7495873-BE61-5D4C-82C6-9A7E79F75C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33375"/>
            <a:ext cx="5543550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Interest: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8EDFDDA-A2CF-604C-9AFD-80F66BD2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DFC1C48D-7FCE-8D4A-A947-741FF04B6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32675-83AE-9B4B-9834-E99BB30A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333375"/>
            <a:ext cx="288925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5F7A4DF2-73B6-FA4A-9741-9AD86B914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3619122"/>
            <a:ext cx="8496300" cy="1407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800" dirty="0"/>
              <a:t>The level of output at which Total Revenue equals Total Costs.</a:t>
            </a:r>
          </a:p>
          <a:p>
            <a:pPr>
              <a:defRPr/>
            </a:pP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On a break-even chart the level of profit at a given level of output is the vertical distance between the Total Revenue line and the Total Cost line.</a:t>
            </a:r>
            <a:br>
              <a:rPr lang="en-GB" altLang="en-US" sz="24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2400" u="sng" dirty="0"/>
              <a:t>____________</a:t>
            </a:r>
            <a:r>
              <a:rPr lang="en-GB" altLang="en-US" sz="3600" u="sng" dirty="0"/>
              <a:t>___</a:t>
            </a:r>
            <a:r>
              <a:rPr lang="en-GB" altLang="en-US" sz="3200" u="sng" dirty="0"/>
              <a:t>Fixed costs______________           </a:t>
            </a:r>
            <a:r>
              <a:rPr lang="en-GB" altLang="en-US" sz="3200" dirty="0"/>
              <a:t>    </a:t>
            </a:r>
          </a:p>
          <a:p>
            <a:pPr>
              <a:defRPr/>
            </a:pPr>
            <a:r>
              <a:rPr lang="en-GB" altLang="en-US" sz="3200" dirty="0"/>
              <a:t>Selling price per unit – Variable cost per unit</a:t>
            </a:r>
            <a:endParaRPr lang="en-GB" altLang="en-US" sz="3200" dirty="0">
              <a:latin typeface="Tahoma" charset="0"/>
            </a:endParaRPr>
          </a:p>
        </p:txBody>
      </p:sp>
      <p:sp>
        <p:nvSpPr>
          <p:cNvPr id="26627" name="WordArt 5">
            <a:extLst>
              <a:ext uri="{FF2B5EF4-FFF2-40B4-BE49-F238E27FC236}">
                <a16:creationId xmlns:a16="http://schemas.microsoft.com/office/drawing/2014/main" id="{DA61D0F5-5F31-FB4D-8C57-50A220E0C3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5543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BREAK EVEN</a:t>
            </a:r>
          </a:p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OUTPUT:</a:t>
            </a:r>
          </a:p>
        </p:txBody>
      </p:sp>
      <p:pic>
        <p:nvPicPr>
          <p:cNvPr id="26628" name="Picture 7" descr="Break Even">
            <a:extLst>
              <a:ext uri="{FF2B5EF4-FFF2-40B4-BE49-F238E27FC236}">
                <a16:creationId xmlns:a16="http://schemas.microsoft.com/office/drawing/2014/main" id="{46A6A368-A6AC-164C-90CB-570ED837A45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75" y="260350"/>
            <a:ext cx="2790825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6D793050-045A-F349-9215-33157E7F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03E3C1C8-ABC8-564D-A9C5-514017AC7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1D384FC2-84ED-DC46-AAA5-5E22FDD8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1310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br>
              <a:rPr lang="en-GB" altLang="en-US" sz="380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380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380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4800"/>
              <a:t>Actual level of output – Breakeven level of output</a:t>
            </a:r>
            <a:endParaRPr lang="en-GB" altLang="en-US" sz="4800">
              <a:latin typeface="Tahoma" charset="0"/>
            </a:endParaRPr>
          </a:p>
        </p:txBody>
      </p:sp>
      <p:sp>
        <p:nvSpPr>
          <p:cNvPr id="27651" name="WordArt 5">
            <a:extLst>
              <a:ext uri="{FF2B5EF4-FFF2-40B4-BE49-F238E27FC236}">
                <a16:creationId xmlns:a16="http://schemas.microsoft.com/office/drawing/2014/main" id="{2FC0FEA6-F0F4-894D-9116-344E5658C2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4663" y="388937"/>
            <a:ext cx="5543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MARGIN OF 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SAFETY:</a:t>
            </a:r>
          </a:p>
        </p:txBody>
      </p:sp>
      <p:pic>
        <p:nvPicPr>
          <p:cNvPr id="23556" name="Picture 7" descr="Break Even">
            <a:extLst>
              <a:ext uri="{FF2B5EF4-FFF2-40B4-BE49-F238E27FC236}">
                <a16:creationId xmlns:a16="http://schemas.microsoft.com/office/drawing/2014/main" id="{8C656356-7DA7-DB4D-AADF-FB7470D4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5" y="260350"/>
            <a:ext cx="279082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2296C875-D072-C845-81B9-407A4401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55F41D36-CC16-FF4C-A26F-E66852F7A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5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B7304BEA-2169-804C-9B0D-10AB8407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1310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6600" u="sng" dirty="0"/>
              <a:t>Gross profit     </a:t>
            </a:r>
            <a:r>
              <a:rPr lang="en-GB" altLang="en-US" sz="6600" dirty="0"/>
              <a:t>x 100</a:t>
            </a:r>
          </a:p>
          <a:p>
            <a:pPr>
              <a:defRPr/>
            </a:pPr>
            <a:r>
              <a:rPr lang="en-GB" altLang="en-US" sz="6600" dirty="0"/>
              <a:t>Sales revenue</a:t>
            </a:r>
            <a:endParaRPr lang="en-GB" altLang="en-US" sz="6600" dirty="0">
              <a:latin typeface="Tahoma" charset="0"/>
            </a:endParaRPr>
          </a:p>
        </p:txBody>
      </p:sp>
      <p:sp>
        <p:nvSpPr>
          <p:cNvPr id="28675" name="WordArt 5">
            <a:extLst>
              <a:ext uri="{FF2B5EF4-FFF2-40B4-BE49-F238E27FC236}">
                <a16:creationId xmlns:a16="http://schemas.microsoft.com/office/drawing/2014/main" id="{BAE425AC-2D52-C544-9909-867E71B995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5543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GROSS PROFIT </a:t>
            </a:r>
          </a:p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MARGIN (%):</a:t>
            </a:r>
          </a:p>
        </p:txBody>
      </p:sp>
      <p:pic>
        <p:nvPicPr>
          <p:cNvPr id="28676" name="Picture 6" descr="http://ts1.mm.bing.net/th?&amp;id=JN.KpqDuINMvEzbDbmMaO7XeQ&amp;w=300&amp;h=300&amp;c=0&amp;pid=1.9&amp;rs=0&amp;p=0">
            <a:extLst>
              <a:ext uri="{FF2B5EF4-FFF2-40B4-BE49-F238E27FC236}">
                <a16:creationId xmlns:a16="http://schemas.microsoft.com/office/drawing/2014/main" id="{7461E42D-3D38-0A4F-9741-D6D67253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810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CEF28014-00B4-2E47-9BE2-F46479BF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62779BA7-0BD5-124E-B4F0-371375273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0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49B01921-13DE-8D4F-80D0-CE61D23FF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24175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br>
              <a:rPr lang="en-GB" altLang="en-US" sz="4800" dirty="0">
                <a:solidFill>
                  <a:schemeClr val="tx2"/>
                </a:solidFill>
                <a:latin typeface="Garamond" charset="0"/>
              </a:rPr>
            </a:br>
            <a:r>
              <a:rPr lang="en-GB" altLang="en-US" sz="4800" dirty="0">
                <a:solidFill>
                  <a:schemeClr val="tx2"/>
                </a:solidFill>
                <a:latin typeface="Garamond" charset="0"/>
              </a:rPr>
              <a:t>__</a:t>
            </a:r>
            <a:r>
              <a:rPr lang="en-GB" altLang="en-US" sz="6000" u="sng" dirty="0"/>
              <a:t>Net profit___</a:t>
            </a:r>
            <a:r>
              <a:rPr lang="en-GB" altLang="en-US" sz="6000" dirty="0"/>
              <a:t>      x 100</a:t>
            </a:r>
          </a:p>
          <a:p>
            <a:pPr>
              <a:defRPr/>
            </a:pPr>
            <a:r>
              <a:rPr lang="en-GB" altLang="en-US" sz="6000" dirty="0"/>
              <a:t>Sales revenue</a:t>
            </a:r>
          </a:p>
          <a:p>
            <a:pPr>
              <a:defRPr/>
            </a:pPr>
            <a:endParaRPr lang="en-GB" altLang="en-US" sz="6000" dirty="0"/>
          </a:p>
        </p:txBody>
      </p:sp>
      <p:sp>
        <p:nvSpPr>
          <p:cNvPr id="29699" name="WordArt 5">
            <a:extLst>
              <a:ext uri="{FF2B5EF4-FFF2-40B4-BE49-F238E27FC236}">
                <a16:creationId xmlns:a16="http://schemas.microsoft.com/office/drawing/2014/main" id="{AD797928-5CD5-B842-BAFC-BFC0F29C67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55435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Net profit 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margin (%):</a:t>
            </a:r>
          </a:p>
        </p:txBody>
      </p:sp>
      <p:pic>
        <p:nvPicPr>
          <p:cNvPr id="29700" name="Picture 9" descr="http://ts1.mm.bing.net/th?&amp;id=JN.YK/S/e6/weOYbNMUa%2bqB%2bg&amp;w=300&amp;h=300&amp;c=0&amp;pid=1.9&amp;rs=0&amp;p=0">
            <a:extLst>
              <a:ext uri="{FF2B5EF4-FFF2-40B4-BE49-F238E27FC236}">
                <a16:creationId xmlns:a16="http://schemas.microsoft.com/office/drawing/2014/main" id="{EE5ED88F-CD2B-B74A-B9E4-09D03A83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7350"/>
            <a:ext cx="285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536AE781-21A6-0744-A5A4-26E2D20B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CCFC673F-D87E-1647-B1E4-3B16E533C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6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{D251CB6D-8B0D-3643-887F-12BC63768456}tf10001072</Template>
  <TotalTime>140</TotalTime>
  <Words>447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Garamond</vt:lpstr>
      <vt:lpstr>Tahoma</vt:lpstr>
      <vt:lpstr>Office Theme</vt:lpstr>
      <vt:lpstr>PowerPoint Presentation</vt:lpstr>
      <vt:lpstr>PowerPoint Presentation</vt:lpstr>
      <vt:lpstr>All of the fixed costs and variable costs of running a business. Fixed costs + Variable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Miss J Rodgers</cp:lastModifiedBy>
  <cp:revision>15</cp:revision>
  <dcterms:created xsi:type="dcterms:W3CDTF">2022-01-04T16:36:00Z</dcterms:created>
  <dcterms:modified xsi:type="dcterms:W3CDTF">2024-10-17T06:52:27Z</dcterms:modified>
</cp:coreProperties>
</file>