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2438337"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j-lt"/>
        <a:ea typeface="+mj-ea"/>
        <a:cs typeface="+mj-cs"/>
        <a:sym typeface="Helvetica Neue"/>
      </a:defRPr>
    </a:lvl1pPr>
    <a:lvl2pPr marL="0" marR="0" indent="0" algn="ctr" defTabSz="2438337"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j-lt"/>
        <a:ea typeface="+mj-ea"/>
        <a:cs typeface="+mj-cs"/>
        <a:sym typeface="Helvetica Neue"/>
      </a:defRPr>
    </a:lvl2pPr>
    <a:lvl3pPr marL="0" marR="0" indent="0" algn="ctr" defTabSz="2438337"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j-lt"/>
        <a:ea typeface="+mj-ea"/>
        <a:cs typeface="+mj-cs"/>
        <a:sym typeface="Helvetica Neue"/>
      </a:defRPr>
    </a:lvl3pPr>
    <a:lvl4pPr marL="0" marR="0" indent="0" algn="ctr" defTabSz="2438337"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j-lt"/>
        <a:ea typeface="+mj-ea"/>
        <a:cs typeface="+mj-cs"/>
        <a:sym typeface="Helvetica Neue"/>
      </a:defRPr>
    </a:lvl4pPr>
    <a:lvl5pPr marL="0" marR="0" indent="0" algn="ctr" defTabSz="2438337"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j-lt"/>
        <a:ea typeface="+mj-ea"/>
        <a:cs typeface="+mj-cs"/>
        <a:sym typeface="Helvetica Neue"/>
      </a:defRPr>
    </a:lvl5pPr>
    <a:lvl6pPr marL="0" marR="0" indent="0" algn="ctr" defTabSz="2438337"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j-lt"/>
        <a:ea typeface="+mj-ea"/>
        <a:cs typeface="+mj-cs"/>
        <a:sym typeface="Helvetica Neue"/>
      </a:defRPr>
    </a:lvl6pPr>
    <a:lvl7pPr marL="0" marR="0" indent="0" algn="ctr" defTabSz="2438337"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j-lt"/>
        <a:ea typeface="+mj-ea"/>
        <a:cs typeface="+mj-cs"/>
        <a:sym typeface="Helvetica Neue"/>
      </a:defRPr>
    </a:lvl7pPr>
    <a:lvl8pPr marL="0" marR="0" indent="0" algn="ctr" defTabSz="2438337"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j-lt"/>
        <a:ea typeface="+mj-ea"/>
        <a:cs typeface="+mj-cs"/>
        <a:sym typeface="Helvetica Neue"/>
      </a:defRPr>
    </a:lvl8pPr>
    <a:lvl9pPr marL="0" marR="0" indent="0" algn="ctr" defTabSz="2438337"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j-lt"/>
        <a:ea typeface="+mj-ea"/>
        <a:cs typeface="+mj-cs"/>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Ref idx="major">
          <a:srgbClr val="000000"/>
        </a:fontRef>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Ref idx="maj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aj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Ref idx="major">
          <a:srgbClr val="5E5E5E"/>
        </a:fontRef>
        <a:srgbClr val="5E5E5E"/>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FFF"/>
          </a:solidFill>
        </a:fill>
      </a:tcStyle>
    </a:wholeTbl>
    <a:band2H>
      <a:tcTxStyle/>
      <a:tcStyle>
        <a:tcBdr/>
        <a:fill>
          <a:solidFill>
            <a:srgbClr val="E6F0FF"/>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ajor">
          <a:srgbClr val="5E5E5E"/>
        </a:fontRef>
        <a:srgbClr val="5E5E5E"/>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1F0CC"/>
          </a:solidFill>
        </a:fill>
      </a:tcStyle>
    </a:wholeTbl>
    <a:band2H>
      <a:tcTxStyle/>
      <a:tcStyle>
        <a:tcBdr/>
        <a:fill>
          <a:solidFill>
            <a:srgbClr val="EAF8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ajor">
          <a:srgbClr val="5E5E5E"/>
        </a:fontRef>
        <a:srgbClr val="5E5E5E"/>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CDDF"/>
          </a:solidFill>
        </a:fill>
      </a:tcStyle>
    </a:wholeTbl>
    <a:band2H>
      <a:tcTxStyle/>
      <a:tcStyle>
        <a:tcBdr/>
        <a:fill>
          <a:solidFill>
            <a:srgbClr val="FFE8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ajor">
          <a:srgbClr val="5E5E5E"/>
        </a:fontRef>
        <a:srgbClr val="5E5E5E"/>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9E9E9"/>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5E5E5E"/>
        </a:fontRef>
        <a:srgbClr val="5E5E5E"/>
      </a:tcTxStyle>
      <a:tcStyle>
        <a:tcBdr>
          <a:left>
            <a:ln w="12700" cap="flat">
              <a:noFill/>
              <a:miter lim="400000"/>
            </a:ln>
          </a:left>
          <a:right>
            <a:ln w="12700" cap="flat">
              <a:noFill/>
              <a:miter lim="400000"/>
            </a:ln>
          </a:right>
          <a:top>
            <a:ln w="50800" cap="flat">
              <a:solidFill>
                <a:srgbClr val="5E5E5E"/>
              </a:solidFill>
              <a:prstDash val="solid"/>
              <a:round/>
            </a:ln>
          </a:top>
          <a:bottom>
            <a:ln w="25400" cap="flat">
              <a:solidFill>
                <a:srgbClr val="5E5E5E"/>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5E5E5E"/>
              </a:solidFill>
              <a:prstDash val="solid"/>
              <a:round/>
            </a:ln>
          </a:top>
          <a:bottom>
            <a:ln w="25400" cap="flat">
              <a:solidFill>
                <a:srgbClr val="5E5E5E"/>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ajor">
          <a:srgbClr val="5E5E5E"/>
        </a:fontRef>
        <a:srgbClr val="5E5E5E"/>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1D1D1"/>
          </a:solidFill>
        </a:fill>
      </a:tcStyle>
    </a:wholeTbl>
    <a:band2H>
      <a:tcTxStyle/>
      <a:tcStyle>
        <a:tcBdr/>
        <a:fill>
          <a:solidFill>
            <a:srgbClr val="E9E9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E5E5E"/>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E5E5E"/>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E5E5E"/>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0" d="100"/>
          <a:sy n="40" d="100"/>
        </p:scale>
        <p:origin x="754"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7" name="Shape 157"/>
          <p:cNvSpPr>
            <a:spLocks noGrp="1" noRot="1" noChangeAspect="1"/>
          </p:cNvSpPr>
          <p:nvPr>
            <p:ph type="sldImg"/>
          </p:nvPr>
        </p:nvSpPr>
        <p:spPr>
          <a:xfrm>
            <a:off x="1143000" y="685800"/>
            <a:ext cx="4572000" cy="3429000"/>
          </a:xfrm>
          <a:prstGeom prst="rect">
            <a:avLst/>
          </a:prstGeom>
        </p:spPr>
        <p:txBody>
          <a:bodyPr/>
          <a:lstStyle/>
          <a:p>
            <a:endParaRPr/>
          </a:p>
        </p:txBody>
      </p:sp>
      <p:sp>
        <p:nvSpPr>
          <p:cNvPr id="158" name="Shape 158"/>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j-lt"/>
        <a:ea typeface="+mj-ea"/>
        <a:cs typeface="+mj-cs"/>
        <a:sym typeface="Helvetica Neue"/>
      </a:defRPr>
    </a:lvl1pPr>
    <a:lvl2pPr indent="228600" defTabSz="457200" latinLnBrk="0">
      <a:lnSpc>
        <a:spcPct val="117999"/>
      </a:lnSpc>
      <a:defRPr sz="2200">
        <a:latin typeface="+mj-lt"/>
        <a:ea typeface="+mj-ea"/>
        <a:cs typeface="+mj-cs"/>
        <a:sym typeface="Helvetica Neue"/>
      </a:defRPr>
    </a:lvl2pPr>
    <a:lvl3pPr indent="457200" defTabSz="457200" latinLnBrk="0">
      <a:lnSpc>
        <a:spcPct val="117999"/>
      </a:lnSpc>
      <a:defRPr sz="2200">
        <a:latin typeface="+mj-lt"/>
        <a:ea typeface="+mj-ea"/>
        <a:cs typeface="+mj-cs"/>
        <a:sym typeface="Helvetica Neue"/>
      </a:defRPr>
    </a:lvl3pPr>
    <a:lvl4pPr indent="685800" defTabSz="457200" latinLnBrk="0">
      <a:lnSpc>
        <a:spcPct val="117999"/>
      </a:lnSpc>
      <a:defRPr sz="2200">
        <a:latin typeface="+mj-lt"/>
        <a:ea typeface="+mj-ea"/>
        <a:cs typeface="+mj-cs"/>
        <a:sym typeface="Helvetica Neue"/>
      </a:defRPr>
    </a:lvl4pPr>
    <a:lvl5pPr indent="914400" defTabSz="457200" latinLnBrk="0">
      <a:lnSpc>
        <a:spcPct val="117999"/>
      </a:lnSpc>
      <a:defRPr sz="2200">
        <a:latin typeface="+mj-lt"/>
        <a:ea typeface="+mj-ea"/>
        <a:cs typeface="+mj-cs"/>
        <a:sym typeface="Helvetica Neue"/>
      </a:defRPr>
    </a:lvl5pPr>
    <a:lvl6pPr indent="1143000" defTabSz="457200" latinLnBrk="0">
      <a:lnSpc>
        <a:spcPct val="117999"/>
      </a:lnSpc>
      <a:defRPr sz="2200">
        <a:latin typeface="+mj-lt"/>
        <a:ea typeface="+mj-ea"/>
        <a:cs typeface="+mj-cs"/>
        <a:sym typeface="Helvetica Neue"/>
      </a:defRPr>
    </a:lvl6pPr>
    <a:lvl7pPr indent="1371600" defTabSz="457200" latinLnBrk="0">
      <a:lnSpc>
        <a:spcPct val="117999"/>
      </a:lnSpc>
      <a:defRPr sz="2200">
        <a:latin typeface="+mj-lt"/>
        <a:ea typeface="+mj-ea"/>
        <a:cs typeface="+mj-cs"/>
        <a:sym typeface="Helvetica Neue"/>
      </a:defRPr>
    </a:lvl7pPr>
    <a:lvl8pPr indent="1600200" defTabSz="457200" latinLnBrk="0">
      <a:lnSpc>
        <a:spcPct val="117999"/>
      </a:lnSpc>
      <a:defRPr sz="2200">
        <a:latin typeface="+mj-lt"/>
        <a:ea typeface="+mj-ea"/>
        <a:cs typeface="+mj-cs"/>
        <a:sym typeface="Helvetica Neue"/>
      </a:defRPr>
    </a:lvl8pPr>
    <a:lvl9pPr indent="1828800" defTabSz="457200" latinLnBrk="0">
      <a:lnSpc>
        <a:spcPct val="117999"/>
      </a:lnSpc>
      <a:defRPr sz="2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p:spTree>
      <p:nvGrpSpPr>
        <p:cNvPr id="1" name=""/>
        <p:cNvGrpSpPr/>
        <p:nvPr/>
      </p:nvGrpSpPr>
      <p:grpSpPr>
        <a:xfrm>
          <a:off x="0" y="0"/>
          <a:ext cx="0" cy="0"/>
          <a:chOff x="0" y="0"/>
          <a:chExt cx="0" cy="0"/>
        </a:xfrm>
      </p:grpSpPr>
      <p:sp>
        <p:nvSpPr>
          <p:cNvPr id="11" name="Body Level One…"/>
          <p:cNvSpPr txBox="1">
            <a:spLocks noGrp="1"/>
          </p:cNvSpPr>
          <p:nvPr>
            <p:ph type="body" sz="quarter" idx="1" hasCustomPrompt="1"/>
          </p:nvPr>
        </p:nvSpPr>
        <p:spPr>
          <a:xfrm>
            <a:off x="1201340" y="11859862"/>
            <a:ext cx="21971004" cy="636980"/>
          </a:xfrm>
          <a:prstGeom prst="rect">
            <a:avLst/>
          </a:prstGeom>
        </p:spPr>
        <p:txBody>
          <a:bodyPr lIns="45718" tIns="45718" rIns="45718" bIns="45718" numCol="1" spcCol="38100"/>
          <a:lstStyle>
            <a:lvl1pPr marL="0" indent="0" defTabSz="825500">
              <a:lnSpc>
                <a:spcPct val="100000"/>
              </a:lnSpc>
              <a:spcBef>
                <a:spcPts val="0"/>
              </a:spcBef>
              <a:buSzTx/>
              <a:buNone/>
              <a:defRPr sz="3600" b="1"/>
            </a:lvl1pPr>
            <a:lvl2pPr marL="1066800" indent="-457200" defTabSz="825500">
              <a:lnSpc>
                <a:spcPct val="100000"/>
              </a:lnSpc>
              <a:spcBef>
                <a:spcPts val="0"/>
              </a:spcBef>
              <a:defRPr sz="3600" b="1"/>
            </a:lvl2pPr>
            <a:lvl3pPr marL="1676400" indent="-457200" defTabSz="825500">
              <a:lnSpc>
                <a:spcPct val="100000"/>
              </a:lnSpc>
              <a:spcBef>
                <a:spcPts val="0"/>
              </a:spcBef>
              <a:defRPr sz="3600" b="1"/>
            </a:lvl3pPr>
            <a:lvl4pPr marL="2286000" indent="-457200" defTabSz="825500">
              <a:lnSpc>
                <a:spcPct val="100000"/>
              </a:lnSpc>
              <a:spcBef>
                <a:spcPts val="0"/>
              </a:spcBef>
              <a:defRPr sz="3600" b="1"/>
            </a:lvl4pPr>
            <a:lvl5pPr marL="2895600" indent="-457200" defTabSz="825500">
              <a:lnSpc>
                <a:spcPct val="100000"/>
              </a:lnSpc>
              <a:spcBef>
                <a:spcPts val="0"/>
              </a:spcBef>
              <a:defRPr sz="3600" b="1"/>
            </a:lvl5pPr>
          </a:lstStyle>
          <a:p>
            <a:r>
              <a:t>Author and Date</a:t>
            </a:r>
          </a:p>
          <a:p>
            <a:pPr lvl="1"/>
            <a:endParaRPr/>
          </a:p>
          <a:p>
            <a:pPr lvl="2"/>
            <a:endParaRPr/>
          </a:p>
          <a:p>
            <a:pPr lvl="3"/>
            <a:endParaRPr/>
          </a:p>
          <a:p>
            <a:pPr lvl="4"/>
            <a:endParaRPr/>
          </a:p>
        </p:txBody>
      </p:sp>
      <p:sp>
        <p:nvSpPr>
          <p:cNvPr id="12" name="Presentation Title"/>
          <p:cNvSpPr txBox="1">
            <a:spLocks noGrp="1"/>
          </p:cNvSpPr>
          <p:nvPr>
            <p:ph type="title" hasCustomPrompt="1"/>
          </p:nvPr>
        </p:nvSpPr>
        <p:spPr>
          <a:xfrm>
            <a:off x="1206496" y="2574991"/>
            <a:ext cx="21971005" cy="4648202"/>
          </a:xfrm>
          <a:prstGeom prst="rect">
            <a:avLst/>
          </a:prstGeom>
        </p:spPr>
        <p:txBody>
          <a:bodyPr anchor="b"/>
          <a:lstStyle>
            <a:lvl1pPr>
              <a:defRPr sz="11600" spc="-232"/>
            </a:lvl1pPr>
          </a:lstStyle>
          <a:p>
            <a:r>
              <a:t>Presentation Title</a:t>
            </a:r>
          </a:p>
        </p:txBody>
      </p:sp>
      <p:sp>
        <p:nvSpPr>
          <p:cNvPr id="13" name="Body Level One…"/>
          <p:cNvSpPr txBox="1">
            <a:spLocks noGrp="1"/>
          </p:cNvSpPr>
          <p:nvPr>
            <p:ph type="body" sz="quarter" idx="21" hasCustomPrompt="1"/>
          </p:nvPr>
        </p:nvSpPr>
        <p:spPr>
          <a:xfrm>
            <a:off x="1201342" y="7223190"/>
            <a:ext cx="21971002" cy="1905002"/>
          </a:xfrm>
          <a:prstGeom prst="rect">
            <a:avLst/>
          </a:prstGeom>
        </p:spPr>
        <p:txBody>
          <a:bodyPr numCol="1" spcCol="38100"/>
          <a:lstStyle>
            <a:lvl1pPr marL="0" indent="0" defTabSz="825500">
              <a:lnSpc>
                <a:spcPct val="100000"/>
              </a:lnSpc>
              <a:spcBef>
                <a:spcPts val="0"/>
              </a:spcBef>
              <a:buSzTx/>
              <a:buNone/>
              <a:defRPr sz="5500" b="1"/>
            </a:lvl1pPr>
          </a:lstStyle>
          <a:p>
            <a:r>
              <a:t>Presentation Subtitle</a:t>
            </a:r>
          </a:p>
        </p:txBody>
      </p:sp>
      <p:sp>
        <p:nvSpPr>
          <p:cNvPr id="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Statement">
    <p:spTree>
      <p:nvGrpSpPr>
        <p:cNvPr id="1" name=""/>
        <p:cNvGrpSpPr/>
        <p:nvPr/>
      </p:nvGrpSpPr>
      <p:grpSpPr>
        <a:xfrm>
          <a:off x="0" y="0"/>
          <a:ext cx="0" cy="0"/>
          <a:chOff x="0" y="0"/>
          <a:chExt cx="0" cy="0"/>
        </a:xfrm>
      </p:grpSpPr>
      <p:sp>
        <p:nvSpPr>
          <p:cNvPr id="98" name="Body Level One…"/>
          <p:cNvSpPr txBox="1">
            <a:spLocks noGrp="1"/>
          </p:cNvSpPr>
          <p:nvPr>
            <p:ph type="body" sz="half" idx="1" hasCustomPrompt="1"/>
          </p:nvPr>
        </p:nvSpPr>
        <p:spPr>
          <a:xfrm>
            <a:off x="1206500" y="4920843"/>
            <a:ext cx="21971000" cy="3874314"/>
          </a:xfrm>
          <a:prstGeom prst="rect">
            <a:avLst/>
          </a:prstGeom>
        </p:spPr>
        <p:txBody>
          <a:bodyPr numCol="1" spcCol="38100" anchor="ctr"/>
          <a:lstStyle>
            <a:lvl1pPr marL="0" indent="0" algn="ctr">
              <a:lnSpc>
                <a:spcPct val="80000"/>
              </a:lnSpc>
              <a:spcBef>
                <a:spcPts val="0"/>
              </a:spcBef>
              <a:buSzTx/>
              <a:buNone/>
              <a:defRPr sz="11600" spc="-232">
                <a:latin typeface="Helvetica Neue Medium"/>
                <a:ea typeface="Helvetica Neue Medium"/>
                <a:cs typeface="Helvetica Neue Medium"/>
                <a:sym typeface="Helvetica Neue Medium"/>
              </a:defRPr>
            </a:lvl1pPr>
            <a:lvl2pPr marL="0" indent="0" algn="ctr">
              <a:lnSpc>
                <a:spcPct val="80000"/>
              </a:lnSpc>
              <a:spcBef>
                <a:spcPts val="0"/>
              </a:spcBef>
              <a:buSzTx/>
              <a:buNone/>
              <a:defRPr sz="11600" spc="-232">
                <a:latin typeface="Helvetica Neue Medium"/>
                <a:ea typeface="Helvetica Neue Medium"/>
                <a:cs typeface="Helvetica Neue Medium"/>
                <a:sym typeface="Helvetica Neue Medium"/>
              </a:defRPr>
            </a:lvl2pPr>
            <a:lvl3pPr marL="0" indent="0" algn="ctr">
              <a:lnSpc>
                <a:spcPct val="80000"/>
              </a:lnSpc>
              <a:spcBef>
                <a:spcPts val="0"/>
              </a:spcBef>
              <a:buSzTx/>
              <a:buNone/>
              <a:defRPr sz="11600" spc="-232">
                <a:latin typeface="Helvetica Neue Medium"/>
                <a:ea typeface="Helvetica Neue Medium"/>
                <a:cs typeface="Helvetica Neue Medium"/>
                <a:sym typeface="Helvetica Neue Medium"/>
              </a:defRPr>
            </a:lvl3pPr>
            <a:lvl4pPr marL="0" indent="0" algn="ctr">
              <a:lnSpc>
                <a:spcPct val="80000"/>
              </a:lnSpc>
              <a:spcBef>
                <a:spcPts val="0"/>
              </a:spcBef>
              <a:buSzTx/>
              <a:buNone/>
              <a:defRPr sz="11600" spc="-232">
                <a:latin typeface="Helvetica Neue Medium"/>
                <a:ea typeface="Helvetica Neue Medium"/>
                <a:cs typeface="Helvetica Neue Medium"/>
                <a:sym typeface="Helvetica Neue Medium"/>
              </a:defRPr>
            </a:lvl4pPr>
            <a:lvl5pPr marL="0" indent="0" algn="ctr">
              <a:lnSpc>
                <a:spcPct val="80000"/>
              </a:lnSpc>
              <a:spcBef>
                <a:spcPts val="0"/>
              </a:spcBef>
              <a:buSzTx/>
              <a:buNone/>
              <a:defRPr sz="11600" spc="-232">
                <a:latin typeface="Helvetica Neue Medium"/>
                <a:ea typeface="Helvetica Neue Medium"/>
                <a:cs typeface="Helvetica Neue Medium"/>
                <a:sym typeface="Helvetica Neue Medium"/>
              </a:defRPr>
            </a:lvl5pPr>
          </a:lstStyle>
          <a:p>
            <a:r>
              <a:t>Statement</a:t>
            </a:r>
          </a:p>
          <a:p>
            <a:pPr lvl="1"/>
            <a:endParaRPr/>
          </a:p>
          <a:p>
            <a:pPr lvl="2"/>
            <a:endParaRPr/>
          </a:p>
          <a:p>
            <a:pPr lvl="3"/>
            <a:endParaRPr/>
          </a:p>
          <a:p>
            <a:pPr lvl="4"/>
            <a:endParaRPr/>
          </a:p>
        </p:txBody>
      </p:sp>
      <p:sp>
        <p:nvSpPr>
          <p:cNvPr id="9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Big Fact">
    <p:spTree>
      <p:nvGrpSpPr>
        <p:cNvPr id="1" name=""/>
        <p:cNvGrpSpPr/>
        <p:nvPr/>
      </p:nvGrpSpPr>
      <p:grpSpPr>
        <a:xfrm>
          <a:off x="0" y="0"/>
          <a:ext cx="0" cy="0"/>
          <a:chOff x="0" y="0"/>
          <a:chExt cx="0" cy="0"/>
        </a:xfrm>
      </p:grpSpPr>
      <p:sp>
        <p:nvSpPr>
          <p:cNvPr id="106" name="Body Level One…"/>
          <p:cNvSpPr txBox="1">
            <a:spLocks noGrp="1"/>
          </p:cNvSpPr>
          <p:nvPr>
            <p:ph type="body" idx="1" hasCustomPrompt="1"/>
          </p:nvPr>
        </p:nvSpPr>
        <p:spPr>
          <a:xfrm>
            <a:off x="1206500" y="1075926"/>
            <a:ext cx="21971000" cy="7241586"/>
          </a:xfrm>
          <a:prstGeom prst="rect">
            <a:avLst/>
          </a:prstGeom>
        </p:spPr>
        <p:txBody>
          <a:bodyPr numCol="1" spcCol="38100" anchor="b"/>
          <a:lstStyle>
            <a:lvl1pPr marL="0" indent="0" algn="ctr">
              <a:lnSpc>
                <a:spcPct val="80000"/>
              </a:lnSpc>
              <a:spcBef>
                <a:spcPts val="0"/>
              </a:spcBef>
              <a:buSzTx/>
              <a:buNone/>
              <a:defRPr sz="25000" b="1" spc="-250"/>
            </a:lvl1pPr>
            <a:lvl2pPr marL="0" indent="0" algn="ctr">
              <a:lnSpc>
                <a:spcPct val="80000"/>
              </a:lnSpc>
              <a:spcBef>
                <a:spcPts val="0"/>
              </a:spcBef>
              <a:buSzTx/>
              <a:buNone/>
              <a:defRPr sz="25000" b="1" spc="-250"/>
            </a:lvl2pPr>
            <a:lvl3pPr marL="0" indent="0" algn="ctr">
              <a:lnSpc>
                <a:spcPct val="80000"/>
              </a:lnSpc>
              <a:spcBef>
                <a:spcPts val="0"/>
              </a:spcBef>
              <a:buSzTx/>
              <a:buNone/>
              <a:defRPr sz="25000" b="1" spc="-250"/>
            </a:lvl3pPr>
            <a:lvl4pPr marL="0" indent="0" algn="ctr">
              <a:lnSpc>
                <a:spcPct val="80000"/>
              </a:lnSpc>
              <a:spcBef>
                <a:spcPts val="0"/>
              </a:spcBef>
              <a:buSzTx/>
              <a:buNone/>
              <a:defRPr sz="25000" b="1" spc="-250"/>
            </a:lvl4pPr>
            <a:lvl5pPr marL="0" indent="0" algn="ctr">
              <a:lnSpc>
                <a:spcPct val="80000"/>
              </a:lnSpc>
              <a:spcBef>
                <a:spcPts val="0"/>
              </a:spcBef>
              <a:buSzTx/>
              <a:buNone/>
              <a:defRPr sz="25000" b="1" spc="-250"/>
            </a:lvl5pPr>
          </a:lstStyle>
          <a:p>
            <a:r>
              <a:t>100%</a:t>
            </a:r>
          </a:p>
          <a:p>
            <a:pPr lvl="1"/>
            <a:endParaRPr/>
          </a:p>
          <a:p>
            <a:pPr lvl="2"/>
            <a:endParaRPr/>
          </a:p>
          <a:p>
            <a:pPr lvl="3"/>
            <a:endParaRPr/>
          </a:p>
          <a:p>
            <a:pPr lvl="4"/>
            <a:endParaRPr/>
          </a:p>
        </p:txBody>
      </p:sp>
      <p:sp>
        <p:nvSpPr>
          <p:cNvPr id="107" name="Fact information"/>
          <p:cNvSpPr txBox="1">
            <a:spLocks noGrp="1"/>
          </p:cNvSpPr>
          <p:nvPr>
            <p:ph type="body" sz="quarter" idx="21" hasCustomPrompt="1"/>
          </p:nvPr>
        </p:nvSpPr>
        <p:spPr>
          <a:xfrm>
            <a:off x="1206500" y="8262180"/>
            <a:ext cx="21971000" cy="934780"/>
          </a:xfrm>
          <a:prstGeom prst="rect">
            <a:avLst/>
          </a:prstGeom>
        </p:spPr>
        <p:txBody>
          <a:bodyPr lIns="45718" tIns="45718" rIns="45718" bIns="45718" numCol="1" spcCol="38100"/>
          <a:lstStyle>
            <a:lvl1pPr marL="0" indent="0" algn="ctr" defTabSz="825500">
              <a:lnSpc>
                <a:spcPct val="100000"/>
              </a:lnSpc>
              <a:spcBef>
                <a:spcPts val="0"/>
              </a:spcBef>
              <a:buSzTx/>
              <a:buNone/>
              <a:defRPr sz="5500" b="1"/>
            </a:lvl1pPr>
          </a:lstStyle>
          <a:p>
            <a:r>
              <a:t>Fact information</a:t>
            </a:r>
          </a:p>
        </p:txBody>
      </p:sp>
      <p:sp>
        <p:nvSpPr>
          <p:cNvPr id="10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115" name="Body Level One…"/>
          <p:cNvSpPr txBox="1">
            <a:spLocks noGrp="1"/>
          </p:cNvSpPr>
          <p:nvPr>
            <p:ph type="body" sz="quarter" idx="1" hasCustomPrompt="1"/>
          </p:nvPr>
        </p:nvSpPr>
        <p:spPr>
          <a:xfrm>
            <a:off x="2430024" y="10675453"/>
            <a:ext cx="20200054" cy="636980"/>
          </a:xfrm>
          <a:prstGeom prst="rect">
            <a:avLst/>
          </a:prstGeom>
        </p:spPr>
        <p:txBody>
          <a:bodyPr lIns="45718" tIns="45718" rIns="45718" bIns="45718" numCol="1" spcCol="38100"/>
          <a:lstStyle>
            <a:lvl1pPr marL="0" indent="0" defTabSz="825500">
              <a:lnSpc>
                <a:spcPct val="100000"/>
              </a:lnSpc>
              <a:spcBef>
                <a:spcPts val="0"/>
              </a:spcBef>
              <a:buSzTx/>
              <a:buNone/>
              <a:defRPr sz="3600" b="1"/>
            </a:lvl1pPr>
            <a:lvl2pPr marL="1066800" indent="-457200" defTabSz="825500">
              <a:lnSpc>
                <a:spcPct val="100000"/>
              </a:lnSpc>
              <a:spcBef>
                <a:spcPts val="0"/>
              </a:spcBef>
              <a:defRPr sz="3600" b="1"/>
            </a:lvl2pPr>
            <a:lvl3pPr marL="1676400" indent="-457200" defTabSz="825500">
              <a:lnSpc>
                <a:spcPct val="100000"/>
              </a:lnSpc>
              <a:spcBef>
                <a:spcPts val="0"/>
              </a:spcBef>
              <a:defRPr sz="3600" b="1"/>
            </a:lvl3pPr>
            <a:lvl4pPr marL="2286000" indent="-457200" defTabSz="825500">
              <a:lnSpc>
                <a:spcPct val="100000"/>
              </a:lnSpc>
              <a:spcBef>
                <a:spcPts val="0"/>
              </a:spcBef>
              <a:defRPr sz="3600" b="1"/>
            </a:lvl4pPr>
            <a:lvl5pPr marL="2895600" indent="-457200" defTabSz="825500">
              <a:lnSpc>
                <a:spcPct val="100000"/>
              </a:lnSpc>
              <a:spcBef>
                <a:spcPts val="0"/>
              </a:spcBef>
              <a:defRPr sz="3600" b="1"/>
            </a:lvl5pPr>
          </a:lstStyle>
          <a:p>
            <a:r>
              <a:t>Attribution</a:t>
            </a:r>
          </a:p>
          <a:p>
            <a:pPr lvl="1"/>
            <a:endParaRPr/>
          </a:p>
          <a:p>
            <a:pPr lvl="2"/>
            <a:endParaRPr/>
          </a:p>
          <a:p>
            <a:pPr lvl="3"/>
            <a:endParaRPr/>
          </a:p>
          <a:p>
            <a:pPr lvl="4"/>
            <a:endParaRPr/>
          </a:p>
        </p:txBody>
      </p:sp>
      <p:sp>
        <p:nvSpPr>
          <p:cNvPr id="116" name="Body Level One…"/>
          <p:cNvSpPr txBox="1">
            <a:spLocks noGrp="1"/>
          </p:cNvSpPr>
          <p:nvPr>
            <p:ph type="body" sz="half" idx="21" hasCustomPrompt="1"/>
          </p:nvPr>
        </p:nvSpPr>
        <p:spPr>
          <a:xfrm>
            <a:off x="1753923" y="4939860"/>
            <a:ext cx="20876154" cy="3836281"/>
          </a:xfrm>
          <a:prstGeom prst="rect">
            <a:avLst/>
          </a:prstGeom>
        </p:spPr>
        <p:txBody>
          <a:bodyPr numCol="1" spcCol="38100"/>
          <a:lstStyle>
            <a:lvl1pPr marL="469900" indent="-300876">
              <a:spcBef>
                <a:spcPts val="0"/>
              </a:spcBef>
              <a:buSzTx/>
              <a:buNone/>
              <a:defRPr sz="8500" spc="-200">
                <a:latin typeface="Helvetica Neue Medium"/>
                <a:ea typeface="Helvetica Neue Medium"/>
                <a:cs typeface="Helvetica Neue Medium"/>
                <a:sym typeface="Helvetica Neue Medium"/>
              </a:defRPr>
            </a:lvl1pPr>
          </a:lstStyle>
          <a:p>
            <a:r>
              <a:t>“Notable Quote”</a:t>
            </a:r>
          </a:p>
        </p:txBody>
      </p:sp>
      <p:sp>
        <p:nvSpPr>
          <p:cNvPr id="11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124" name="Image"/>
          <p:cNvSpPr>
            <a:spLocks noGrp="1"/>
          </p:cNvSpPr>
          <p:nvPr>
            <p:ph type="pic" sz="quarter" idx="21"/>
          </p:nvPr>
        </p:nvSpPr>
        <p:spPr>
          <a:xfrm>
            <a:off x="15760700" y="1016000"/>
            <a:ext cx="7439099" cy="5949678"/>
          </a:xfrm>
          <a:prstGeom prst="rect">
            <a:avLst/>
          </a:prstGeom>
        </p:spPr>
        <p:txBody>
          <a:bodyPr lIns="91439" tIns="45719" rIns="91439" bIns="45719" numCol="1" spcCol="38100">
            <a:noAutofit/>
          </a:bodyPr>
          <a:lstStyle/>
          <a:p>
            <a:endParaRPr/>
          </a:p>
        </p:txBody>
      </p:sp>
      <p:sp>
        <p:nvSpPr>
          <p:cNvPr id="125" name="Image"/>
          <p:cNvSpPr>
            <a:spLocks noGrp="1"/>
          </p:cNvSpPr>
          <p:nvPr>
            <p:ph type="pic" sz="half" idx="22"/>
          </p:nvPr>
        </p:nvSpPr>
        <p:spPr>
          <a:xfrm>
            <a:off x="13500100" y="3978275"/>
            <a:ext cx="10439400" cy="12150181"/>
          </a:xfrm>
          <a:prstGeom prst="rect">
            <a:avLst/>
          </a:prstGeom>
        </p:spPr>
        <p:txBody>
          <a:bodyPr lIns="91439" tIns="45719" rIns="91439" bIns="45719" numCol="1" spcCol="38100">
            <a:noAutofit/>
          </a:bodyPr>
          <a:lstStyle/>
          <a:p>
            <a:endParaRPr/>
          </a:p>
        </p:txBody>
      </p:sp>
      <p:sp>
        <p:nvSpPr>
          <p:cNvPr id="126" name="Image"/>
          <p:cNvSpPr>
            <a:spLocks noGrp="1"/>
          </p:cNvSpPr>
          <p:nvPr>
            <p:ph type="pic" idx="23"/>
          </p:nvPr>
        </p:nvSpPr>
        <p:spPr>
          <a:xfrm>
            <a:off x="-139700" y="495300"/>
            <a:ext cx="16611600" cy="12458700"/>
          </a:xfrm>
          <a:prstGeom prst="rect">
            <a:avLst/>
          </a:prstGeom>
        </p:spPr>
        <p:txBody>
          <a:bodyPr lIns="91439" tIns="45719" rIns="91439" bIns="45719" numCol="1" spcCol="38100">
            <a:noAutofit/>
          </a:bodyPr>
          <a:lstStyle/>
          <a:p>
            <a:endParaRPr/>
          </a:p>
        </p:txBody>
      </p:sp>
      <p:sp>
        <p:nvSpPr>
          <p:cNvPr id="12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34" name="Image"/>
          <p:cNvSpPr>
            <a:spLocks noGrp="1"/>
          </p:cNvSpPr>
          <p:nvPr>
            <p:ph type="pic" idx="21"/>
          </p:nvPr>
        </p:nvSpPr>
        <p:spPr>
          <a:xfrm>
            <a:off x="-1333500" y="-5524500"/>
            <a:ext cx="27051000" cy="21640800"/>
          </a:xfrm>
          <a:prstGeom prst="rect">
            <a:avLst/>
          </a:prstGeom>
        </p:spPr>
        <p:txBody>
          <a:bodyPr lIns="91439" tIns="45719" rIns="91439" bIns="45719" numCol="1" spcCol="38100">
            <a:noAutofit/>
          </a:bodyPr>
          <a:lstStyle/>
          <a:p>
            <a:endParaRPr/>
          </a:p>
        </p:txBody>
      </p:sp>
      <p:sp>
        <p:nvSpPr>
          <p:cNvPr id="135"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4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49" name="Title Text"/>
          <p:cNvSpPr txBox="1">
            <a:spLocks noGrp="1"/>
          </p:cNvSpPr>
          <p:nvPr>
            <p:ph type="title"/>
          </p:nvPr>
        </p:nvSpPr>
        <p:spPr>
          <a:xfrm>
            <a:off x="4305300" y="730256"/>
            <a:ext cx="15773400" cy="2651126"/>
          </a:xfrm>
          <a:prstGeom prst="rect">
            <a:avLst/>
          </a:prstGeom>
        </p:spPr>
        <p:txBody>
          <a:bodyPr lIns="91436" tIns="91436" rIns="91436" bIns="91436" anchor="ctr"/>
          <a:lstStyle>
            <a:lvl1pPr defTabSz="1828800">
              <a:lnSpc>
                <a:spcPct val="90000"/>
              </a:lnSpc>
              <a:defRPr sz="8800" b="0" spc="0">
                <a:latin typeface="Calibri Light"/>
                <a:ea typeface="Calibri Light"/>
                <a:cs typeface="Calibri Light"/>
                <a:sym typeface="Calibri Light"/>
              </a:defRPr>
            </a:lvl1pPr>
          </a:lstStyle>
          <a:p>
            <a:r>
              <a:t>Title Text</a:t>
            </a:r>
          </a:p>
        </p:txBody>
      </p:sp>
      <p:sp>
        <p:nvSpPr>
          <p:cNvPr id="150" name="Body Level One…"/>
          <p:cNvSpPr txBox="1">
            <a:spLocks noGrp="1"/>
          </p:cNvSpPr>
          <p:nvPr>
            <p:ph type="body" idx="1"/>
          </p:nvPr>
        </p:nvSpPr>
        <p:spPr>
          <a:xfrm>
            <a:off x="4305300" y="3651250"/>
            <a:ext cx="15773400" cy="8702676"/>
          </a:xfrm>
          <a:prstGeom prst="rect">
            <a:avLst/>
          </a:prstGeom>
        </p:spPr>
        <p:txBody>
          <a:bodyPr lIns="91436" tIns="91436" rIns="91436" bIns="91436" numCol="1" spcCol="38100"/>
          <a:lstStyle>
            <a:lvl1pPr marL="457200" indent="-457200" defTabSz="1828800">
              <a:spcBef>
                <a:spcPts val="2000"/>
              </a:spcBef>
              <a:buSzPct val="100000"/>
              <a:buFont typeface="Arial"/>
              <a:defRPr sz="5600">
                <a:latin typeface="Calibri"/>
                <a:ea typeface="Calibri"/>
                <a:cs typeface="Calibri"/>
                <a:sym typeface="Calibri"/>
              </a:defRPr>
            </a:lvl1pPr>
            <a:lvl2pPr marL="990600" indent="-533400" defTabSz="1828800">
              <a:spcBef>
                <a:spcPts val="2000"/>
              </a:spcBef>
              <a:buSzPct val="100000"/>
              <a:buFont typeface="Arial"/>
              <a:defRPr sz="5600">
                <a:latin typeface="Calibri"/>
                <a:ea typeface="Calibri"/>
                <a:cs typeface="Calibri"/>
                <a:sym typeface="Calibri"/>
              </a:defRPr>
            </a:lvl2pPr>
            <a:lvl3pPr marL="1554477" indent="-640077" defTabSz="1828800">
              <a:spcBef>
                <a:spcPts val="2000"/>
              </a:spcBef>
              <a:buSzPct val="100000"/>
              <a:buFont typeface="Arial"/>
              <a:defRPr sz="5600">
                <a:latin typeface="Calibri"/>
                <a:ea typeface="Calibri"/>
                <a:cs typeface="Calibri"/>
                <a:sym typeface="Calibri"/>
              </a:defRPr>
            </a:lvl3pPr>
            <a:lvl4pPr marL="2082800" indent="-711200" defTabSz="1828800">
              <a:spcBef>
                <a:spcPts val="2000"/>
              </a:spcBef>
              <a:buSzPct val="100000"/>
              <a:buFont typeface="Arial"/>
              <a:defRPr sz="5600">
                <a:latin typeface="Calibri"/>
                <a:ea typeface="Calibri"/>
                <a:cs typeface="Calibri"/>
                <a:sym typeface="Calibri"/>
              </a:defRPr>
            </a:lvl4pPr>
            <a:lvl5pPr marL="2540000" indent="-711200" defTabSz="1828800">
              <a:spcBef>
                <a:spcPts val="2000"/>
              </a:spcBef>
              <a:buSzPct val="100000"/>
              <a:buFont typeface="Arial"/>
              <a:defRPr sz="5600">
                <a:latin typeface="Calibri"/>
                <a:ea typeface="Calibri"/>
                <a:cs typeface="Calibri"/>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151" name="Slide Number"/>
          <p:cNvSpPr txBox="1">
            <a:spLocks noGrp="1"/>
          </p:cNvSpPr>
          <p:nvPr>
            <p:ph type="sldNum" sz="quarter" idx="2"/>
          </p:nvPr>
        </p:nvSpPr>
        <p:spPr>
          <a:xfrm>
            <a:off x="19574161" y="12802244"/>
            <a:ext cx="504542" cy="551175"/>
          </a:xfrm>
          <a:prstGeom prst="rect">
            <a:avLst/>
          </a:prstGeom>
        </p:spPr>
        <p:txBody>
          <a:bodyPr lIns="91436" tIns="91436" rIns="91436" bIns="91436" anchor="ctr"/>
          <a:lstStyle>
            <a:lvl1pPr algn="r" defTabSz="914400">
              <a:defRPr sz="2400">
                <a:solidFill>
                  <a:srgbClr val="888888"/>
                </a:solidFill>
                <a:latin typeface="Calibri"/>
                <a:ea typeface="Calibri"/>
                <a:cs typeface="Calibri"/>
                <a:sym typeface="Calibri"/>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Photo">
    <p:spTree>
      <p:nvGrpSpPr>
        <p:cNvPr id="1" name=""/>
        <p:cNvGrpSpPr/>
        <p:nvPr/>
      </p:nvGrpSpPr>
      <p:grpSpPr>
        <a:xfrm>
          <a:off x="0" y="0"/>
          <a:ext cx="0" cy="0"/>
          <a:chOff x="0" y="0"/>
          <a:chExt cx="0" cy="0"/>
        </a:xfrm>
      </p:grpSpPr>
      <p:sp>
        <p:nvSpPr>
          <p:cNvPr id="21" name="666699290_02_crop_3159x1892.jpg"/>
          <p:cNvSpPr>
            <a:spLocks noGrp="1"/>
          </p:cNvSpPr>
          <p:nvPr>
            <p:ph type="pic" idx="21"/>
          </p:nvPr>
        </p:nvSpPr>
        <p:spPr>
          <a:xfrm>
            <a:off x="-1155700" y="-1295400"/>
            <a:ext cx="26746200" cy="16018933"/>
          </a:xfrm>
          <a:prstGeom prst="rect">
            <a:avLst/>
          </a:prstGeom>
        </p:spPr>
        <p:txBody>
          <a:bodyPr lIns="91439" tIns="45719" rIns="91439" bIns="45719" numCol="1" spcCol="38100">
            <a:noAutofit/>
          </a:bodyPr>
          <a:lstStyle/>
          <a:p>
            <a:endParaRPr/>
          </a:p>
        </p:txBody>
      </p:sp>
      <p:sp>
        <p:nvSpPr>
          <p:cNvPr id="22" name="Presentation Title"/>
          <p:cNvSpPr txBox="1">
            <a:spLocks noGrp="1"/>
          </p:cNvSpPr>
          <p:nvPr>
            <p:ph type="title" hasCustomPrompt="1"/>
          </p:nvPr>
        </p:nvSpPr>
        <p:spPr>
          <a:xfrm>
            <a:off x="1206500" y="7124700"/>
            <a:ext cx="21971000" cy="4648200"/>
          </a:xfrm>
          <a:prstGeom prst="rect">
            <a:avLst/>
          </a:prstGeom>
        </p:spPr>
        <p:txBody>
          <a:bodyPr anchor="b"/>
          <a:lstStyle>
            <a:lvl1pPr>
              <a:defRPr sz="11600" spc="-232"/>
            </a:lvl1pPr>
          </a:lstStyle>
          <a:p>
            <a:r>
              <a:t>Presentation Title</a:t>
            </a:r>
          </a:p>
        </p:txBody>
      </p:sp>
      <p:sp>
        <p:nvSpPr>
          <p:cNvPr id="23" name="Body Level One…"/>
          <p:cNvSpPr txBox="1">
            <a:spLocks noGrp="1"/>
          </p:cNvSpPr>
          <p:nvPr>
            <p:ph type="body" sz="quarter" idx="1" hasCustomPrompt="1"/>
          </p:nvPr>
        </p:nvSpPr>
        <p:spPr>
          <a:xfrm>
            <a:off x="1207690" y="1106137"/>
            <a:ext cx="21968621" cy="636980"/>
          </a:xfrm>
          <a:prstGeom prst="rect">
            <a:avLst/>
          </a:prstGeom>
        </p:spPr>
        <p:txBody>
          <a:bodyPr lIns="45718" tIns="45718" rIns="45718" bIns="45718" numCol="1" spcCol="38100"/>
          <a:lstStyle>
            <a:lvl1pPr marL="0" indent="0" defTabSz="825500">
              <a:lnSpc>
                <a:spcPct val="100000"/>
              </a:lnSpc>
              <a:spcBef>
                <a:spcPts val="0"/>
              </a:spcBef>
              <a:buSzTx/>
              <a:buNone/>
              <a:defRPr sz="3600" b="1"/>
            </a:lvl1pPr>
            <a:lvl2pPr marL="1066800" indent="-457200" defTabSz="825500">
              <a:lnSpc>
                <a:spcPct val="100000"/>
              </a:lnSpc>
              <a:spcBef>
                <a:spcPts val="0"/>
              </a:spcBef>
              <a:defRPr sz="3600" b="1"/>
            </a:lvl2pPr>
            <a:lvl3pPr marL="1676400" indent="-457200" defTabSz="825500">
              <a:lnSpc>
                <a:spcPct val="100000"/>
              </a:lnSpc>
              <a:spcBef>
                <a:spcPts val="0"/>
              </a:spcBef>
              <a:defRPr sz="3600" b="1"/>
            </a:lvl3pPr>
            <a:lvl4pPr marL="2286000" indent="-457200" defTabSz="825500">
              <a:lnSpc>
                <a:spcPct val="100000"/>
              </a:lnSpc>
              <a:spcBef>
                <a:spcPts val="0"/>
              </a:spcBef>
              <a:defRPr sz="3600" b="1"/>
            </a:lvl4pPr>
            <a:lvl5pPr marL="2895600" indent="-457200" defTabSz="825500">
              <a:lnSpc>
                <a:spcPct val="100000"/>
              </a:lnSpc>
              <a:spcBef>
                <a:spcPts val="0"/>
              </a:spcBef>
              <a:defRPr sz="3600" b="1"/>
            </a:lvl5pPr>
          </a:lstStyle>
          <a:p>
            <a:r>
              <a:t>Author and Date</a:t>
            </a:r>
          </a:p>
          <a:p>
            <a:pPr lvl="1"/>
            <a:endParaRPr/>
          </a:p>
          <a:p>
            <a:pPr lvl="2"/>
            <a:endParaRPr/>
          </a:p>
          <a:p>
            <a:pPr lvl="3"/>
            <a:endParaRPr/>
          </a:p>
          <a:p>
            <a:pPr lvl="4"/>
            <a:endParaRPr/>
          </a:p>
        </p:txBody>
      </p:sp>
      <p:sp>
        <p:nvSpPr>
          <p:cNvPr id="24" name="Body Level One…"/>
          <p:cNvSpPr txBox="1">
            <a:spLocks noGrp="1"/>
          </p:cNvSpPr>
          <p:nvPr>
            <p:ph type="body" sz="quarter" idx="22" hasCustomPrompt="1"/>
          </p:nvPr>
        </p:nvSpPr>
        <p:spPr>
          <a:xfrm>
            <a:off x="1206500" y="11609909"/>
            <a:ext cx="21971000" cy="1116953"/>
          </a:xfrm>
          <a:prstGeom prst="rect">
            <a:avLst/>
          </a:prstGeom>
        </p:spPr>
        <p:txBody>
          <a:bodyPr numCol="1" spcCol="38100"/>
          <a:lstStyle>
            <a:lvl1pPr marL="0" indent="0" defTabSz="825500">
              <a:lnSpc>
                <a:spcPct val="100000"/>
              </a:lnSpc>
              <a:spcBef>
                <a:spcPts val="0"/>
              </a:spcBef>
              <a:buSzTx/>
              <a:buNone/>
              <a:defRPr sz="5500" b="1"/>
            </a:lvl1pPr>
          </a:lstStyle>
          <a:p>
            <a:r>
              <a:t>Presentation Subtitle</a:t>
            </a:r>
          </a:p>
        </p:txBody>
      </p:sp>
      <p:sp>
        <p:nvSpPr>
          <p:cNvPr id="2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mp; Photo Alt">
    <p:spTree>
      <p:nvGrpSpPr>
        <p:cNvPr id="1" name=""/>
        <p:cNvGrpSpPr/>
        <p:nvPr/>
      </p:nvGrpSpPr>
      <p:grpSpPr>
        <a:xfrm>
          <a:off x="0" y="0"/>
          <a:ext cx="0" cy="0"/>
          <a:chOff x="0" y="0"/>
          <a:chExt cx="0" cy="0"/>
        </a:xfrm>
      </p:grpSpPr>
      <p:sp>
        <p:nvSpPr>
          <p:cNvPr id="32" name="910457886_1434x1669.jpg"/>
          <p:cNvSpPr>
            <a:spLocks noGrp="1"/>
          </p:cNvSpPr>
          <p:nvPr>
            <p:ph type="pic" idx="21"/>
          </p:nvPr>
        </p:nvSpPr>
        <p:spPr>
          <a:xfrm>
            <a:off x="10972800" y="-203200"/>
            <a:ext cx="12144837" cy="14135100"/>
          </a:xfrm>
          <a:prstGeom prst="rect">
            <a:avLst/>
          </a:prstGeom>
        </p:spPr>
        <p:txBody>
          <a:bodyPr lIns="91439" tIns="45719" rIns="91439" bIns="45719" numCol="1" spcCol="38100">
            <a:noAutofit/>
          </a:bodyPr>
          <a:lstStyle/>
          <a:p>
            <a:endParaRPr/>
          </a:p>
        </p:txBody>
      </p:sp>
      <p:sp>
        <p:nvSpPr>
          <p:cNvPr id="33" name="Slide Title"/>
          <p:cNvSpPr txBox="1">
            <a:spLocks noGrp="1"/>
          </p:cNvSpPr>
          <p:nvPr>
            <p:ph type="title" hasCustomPrompt="1"/>
          </p:nvPr>
        </p:nvSpPr>
        <p:spPr>
          <a:xfrm>
            <a:off x="1206500" y="1270000"/>
            <a:ext cx="9779000" cy="5882274"/>
          </a:xfrm>
          <a:prstGeom prst="rect">
            <a:avLst/>
          </a:prstGeom>
        </p:spPr>
        <p:txBody>
          <a:bodyPr anchor="b"/>
          <a:lstStyle/>
          <a:p>
            <a:r>
              <a:t>Slide Title</a:t>
            </a:r>
          </a:p>
        </p:txBody>
      </p:sp>
      <p:sp>
        <p:nvSpPr>
          <p:cNvPr id="34" name="Body Level One…"/>
          <p:cNvSpPr txBox="1">
            <a:spLocks noGrp="1"/>
          </p:cNvSpPr>
          <p:nvPr>
            <p:ph type="body" sz="quarter" idx="1" hasCustomPrompt="1"/>
          </p:nvPr>
        </p:nvSpPr>
        <p:spPr>
          <a:xfrm>
            <a:off x="1206500" y="7060576"/>
            <a:ext cx="9779000" cy="5385424"/>
          </a:xfrm>
          <a:prstGeom prst="rect">
            <a:avLst/>
          </a:prstGeom>
        </p:spPr>
        <p:txBody>
          <a:bodyPr numCol="1" spcCol="38100"/>
          <a:lstStyle>
            <a:lvl1pPr marL="0" indent="0" defTabSz="825500">
              <a:lnSpc>
                <a:spcPct val="100000"/>
              </a:lnSpc>
              <a:spcBef>
                <a:spcPts val="0"/>
              </a:spcBef>
              <a:buSzTx/>
              <a:buNone/>
              <a:defRPr sz="5500" b="1"/>
            </a:lvl1pPr>
            <a:lvl2pPr marL="0" indent="0" defTabSz="825500">
              <a:lnSpc>
                <a:spcPct val="100000"/>
              </a:lnSpc>
              <a:spcBef>
                <a:spcPts val="0"/>
              </a:spcBef>
              <a:buSzTx/>
              <a:buNone/>
              <a:defRPr sz="5500" b="1"/>
            </a:lvl2pPr>
            <a:lvl3pPr marL="0" indent="0" defTabSz="825500">
              <a:lnSpc>
                <a:spcPct val="100000"/>
              </a:lnSpc>
              <a:spcBef>
                <a:spcPts val="0"/>
              </a:spcBef>
              <a:buSzTx/>
              <a:buNone/>
              <a:defRPr sz="5500" b="1"/>
            </a:lvl3pPr>
            <a:lvl4pPr marL="0" indent="0" defTabSz="825500">
              <a:lnSpc>
                <a:spcPct val="100000"/>
              </a:lnSpc>
              <a:spcBef>
                <a:spcPts val="0"/>
              </a:spcBef>
              <a:buSzTx/>
              <a:buNone/>
              <a:defRPr sz="5500" b="1"/>
            </a:lvl4pPr>
            <a:lvl5pPr marL="0" indent="0" defTabSz="825500">
              <a:lnSpc>
                <a:spcPct val="100000"/>
              </a:lnSpc>
              <a:spcBef>
                <a:spcPts val="0"/>
              </a:spcBef>
              <a:buSzTx/>
              <a:buNone/>
              <a:defRPr sz="5500" b="1"/>
            </a:lvl5pPr>
          </a:lstStyle>
          <a:p>
            <a:r>
              <a:t>Slide Subtitle</a:t>
            </a:r>
          </a:p>
          <a:p>
            <a:pPr lvl="1"/>
            <a:endParaRPr/>
          </a:p>
          <a:p>
            <a:pPr lvl="2"/>
            <a:endParaRPr/>
          </a:p>
          <a:p>
            <a:pPr lvl="3"/>
            <a:endParaRPr/>
          </a:p>
          <a:p>
            <a:pPr lvl="4"/>
            <a:endParaRPr/>
          </a:p>
        </p:txBody>
      </p:sp>
      <p:sp>
        <p:nvSpPr>
          <p:cNvPr id="35" name="Slide Number"/>
          <p:cNvSpPr txBox="1">
            <a:spLocks noGrp="1"/>
          </p:cNvSpPr>
          <p:nvPr>
            <p:ph type="sldNum" sz="quarter" idx="2"/>
          </p:nvPr>
        </p:nvSpPr>
        <p:spPr>
          <a:xfrm>
            <a:off x="12001500" y="13085233"/>
            <a:ext cx="368504" cy="3746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xfrm>
            <a:off x="1206500" y="1079500"/>
            <a:ext cx="21971000" cy="1433164"/>
          </a:xfrm>
          <a:prstGeom prst="rect">
            <a:avLst/>
          </a:prstGeom>
        </p:spPr>
        <p:txBody>
          <a:bodyPr/>
          <a:lstStyle/>
          <a:p>
            <a:r>
              <a:t>Slide Title</a:t>
            </a:r>
          </a:p>
        </p:txBody>
      </p:sp>
      <p:sp>
        <p:nvSpPr>
          <p:cNvPr id="43" name="Body Level One…"/>
          <p:cNvSpPr txBox="1">
            <a:spLocks noGrp="1"/>
          </p:cNvSpPr>
          <p:nvPr>
            <p:ph type="body" sz="quarter" idx="1" hasCustomPrompt="1"/>
          </p:nvPr>
        </p:nvSpPr>
        <p:spPr>
          <a:xfrm>
            <a:off x="1206500" y="2372961"/>
            <a:ext cx="21971000" cy="934781"/>
          </a:xfrm>
          <a:prstGeom prst="rect">
            <a:avLst/>
          </a:prstGeom>
        </p:spPr>
        <p:txBody>
          <a:bodyPr lIns="45718" tIns="45718" rIns="45718" bIns="45718" numCol="1" spcCol="38100"/>
          <a:lstStyle>
            <a:lvl1pPr marL="0" indent="0" defTabSz="825500">
              <a:lnSpc>
                <a:spcPct val="100000"/>
              </a:lnSpc>
              <a:spcBef>
                <a:spcPts val="0"/>
              </a:spcBef>
              <a:buSzTx/>
              <a:buNone/>
              <a:defRPr sz="5500" b="1"/>
            </a:lvl1pPr>
            <a:lvl2pPr marL="1308100" indent="-698500" defTabSz="825500">
              <a:lnSpc>
                <a:spcPct val="100000"/>
              </a:lnSpc>
              <a:spcBef>
                <a:spcPts val="0"/>
              </a:spcBef>
              <a:defRPr sz="5500" b="1"/>
            </a:lvl2pPr>
            <a:lvl3pPr marL="1917700" indent="-698500" defTabSz="825500">
              <a:lnSpc>
                <a:spcPct val="100000"/>
              </a:lnSpc>
              <a:spcBef>
                <a:spcPts val="0"/>
              </a:spcBef>
              <a:defRPr sz="5500" b="1"/>
            </a:lvl3pPr>
            <a:lvl4pPr marL="2527300" indent="-698500" defTabSz="825500">
              <a:lnSpc>
                <a:spcPct val="100000"/>
              </a:lnSpc>
              <a:spcBef>
                <a:spcPts val="0"/>
              </a:spcBef>
              <a:defRPr sz="5500" b="1"/>
            </a:lvl4pPr>
            <a:lvl5pPr marL="3136900" indent="-698500" defTabSz="825500">
              <a:lnSpc>
                <a:spcPct val="100000"/>
              </a:lnSpc>
              <a:spcBef>
                <a:spcPts val="0"/>
              </a:spcBef>
              <a:defRPr sz="5500" b="1"/>
            </a:lvl5pPr>
          </a:lstStyle>
          <a:p>
            <a:r>
              <a:t>Slide Subtitle</a:t>
            </a:r>
          </a:p>
          <a:p>
            <a:pPr lvl="1"/>
            <a:endParaRPr/>
          </a:p>
          <a:p>
            <a:pPr lvl="2"/>
            <a:endParaRPr/>
          </a:p>
          <a:p>
            <a:pPr lvl="3"/>
            <a:endParaRPr/>
          </a:p>
          <a:p>
            <a:pPr lvl="4"/>
            <a:endParaRPr/>
          </a:p>
        </p:txBody>
      </p:sp>
      <p:sp>
        <p:nvSpPr>
          <p:cNvPr id="44" name="Body Level One…"/>
          <p:cNvSpPr txBox="1">
            <a:spLocks noGrp="1"/>
          </p:cNvSpPr>
          <p:nvPr>
            <p:ph type="body" idx="21" hasCustomPrompt="1"/>
          </p:nvPr>
        </p:nvSpPr>
        <p:spPr>
          <a:xfrm>
            <a:off x="1206500" y="4248503"/>
            <a:ext cx="21971000" cy="8256014"/>
          </a:xfrm>
          <a:prstGeom prst="rect">
            <a:avLst/>
          </a:prstGeom>
        </p:spPr>
        <p:txBody>
          <a:bodyPr numCol="1" spcCol="38100"/>
          <a:lstStyle/>
          <a:p>
            <a:r>
              <a:t>Slide bullet text</a:t>
            </a: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52"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5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0" name="Body Level One…"/>
          <p:cNvSpPr txBox="1">
            <a:spLocks noGrp="1"/>
          </p:cNvSpPr>
          <p:nvPr>
            <p:ph type="body" sz="quarter" idx="1" hasCustomPrompt="1"/>
          </p:nvPr>
        </p:nvSpPr>
        <p:spPr>
          <a:xfrm>
            <a:off x="1206500" y="2372961"/>
            <a:ext cx="9779000" cy="934781"/>
          </a:xfrm>
          <a:prstGeom prst="rect">
            <a:avLst/>
          </a:prstGeom>
        </p:spPr>
        <p:txBody>
          <a:bodyPr lIns="45718" tIns="45718" rIns="45718" bIns="45718" numCol="1" spcCol="38100"/>
          <a:lstStyle>
            <a:lvl1pPr marL="0" indent="0" defTabSz="825500">
              <a:lnSpc>
                <a:spcPct val="100000"/>
              </a:lnSpc>
              <a:spcBef>
                <a:spcPts val="0"/>
              </a:spcBef>
              <a:buSzTx/>
              <a:buNone/>
              <a:defRPr sz="5500" b="1"/>
            </a:lvl1pPr>
            <a:lvl2pPr marL="1308100" indent="-698500" defTabSz="825500">
              <a:lnSpc>
                <a:spcPct val="100000"/>
              </a:lnSpc>
              <a:spcBef>
                <a:spcPts val="0"/>
              </a:spcBef>
              <a:defRPr sz="5500" b="1"/>
            </a:lvl2pPr>
            <a:lvl3pPr marL="1917700" indent="-698500" defTabSz="825500">
              <a:lnSpc>
                <a:spcPct val="100000"/>
              </a:lnSpc>
              <a:spcBef>
                <a:spcPts val="0"/>
              </a:spcBef>
              <a:defRPr sz="5500" b="1"/>
            </a:lvl3pPr>
            <a:lvl4pPr marL="2527300" indent="-698500" defTabSz="825500">
              <a:lnSpc>
                <a:spcPct val="100000"/>
              </a:lnSpc>
              <a:spcBef>
                <a:spcPts val="0"/>
              </a:spcBef>
              <a:defRPr sz="5500" b="1"/>
            </a:lvl4pPr>
            <a:lvl5pPr marL="3136900" indent="-698500" defTabSz="825500">
              <a:lnSpc>
                <a:spcPct val="100000"/>
              </a:lnSpc>
              <a:spcBef>
                <a:spcPts val="0"/>
              </a:spcBef>
              <a:defRPr sz="5500" b="1"/>
            </a:lvl5pPr>
          </a:lstStyle>
          <a:p>
            <a:r>
              <a:t>Slide Subtitle</a:t>
            </a:r>
          </a:p>
          <a:p>
            <a:pPr lvl="1"/>
            <a:endParaRPr/>
          </a:p>
          <a:p>
            <a:pPr lvl="2"/>
            <a:endParaRPr/>
          </a:p>
          <a:p>
            <a:pPr lvl="3"/>
            <a:endParaRPr/>
          </a:p>
          <a:p>
            <a:pPr lvl="4"/>
            <a:endParaRPr/>
          </a:p>
        </p:txBody>
      </p:sp>
      <p:sp>
        <p:nvSpPr>
          <p:cNvPr id="61" name="Body Level One…"/>
          <p:cNvSpPr txBox="1">
            <a:spLocks noGrp="1"/>
          </p:cNvSpPr>
          <p:nvPr>
            <p:ph type="body" sz="half" idx="21" hasCustomPrompt="1"/>
          </p:nvPr>
        </p:nvSpPr>
        <p:spPr>
          <a:xfrm>
            <a:off x="1206500" y="4248503"/>
            <a:ext cx="9779000" cy="8256631"/>
          </a:xfrm>
          <a:prstGeom prst="rect">
            <a:avLst/>
          </a:prstGeom>
        </p:spPr>
        <p:txBody>
          <a:bodyPr numCol="1" spcCol="38100"/>
          <a:lstStyle/>
          <a:p>
            <a:r>
              <a:t>Slide bullet text</a:t>
            </a:r>
          </a:p>
        </p:txBody>
      </p:sp>
      <p:sp>
        <p:nvSpPr>
          <p:cNvPr id="62" name="660384004_1290x1720.jpg"/>
          <p:cNvSpPr>
            <a:spLocks noGrp="1"/>
          </p:cNvSpPr>
          <p:nvPr>
            <p:ph type="pic" idx="22"/>
          </p:nvPr>
        </p:nvSpPr>
        <p:spPr>
          <a:xfrm>
            <a:off x="12192000" y="-407266"/>
            <a:ext cx="10916874" cy="14555833"/>
          </a:xfrm>
          <a:prstGeom prst="rect">
            <a:avLst/>
          </a:prstGeom>
        </p:spPr>
        <p:txBody>
          <a:bodyPr lIns="91439" tIns="45719" rIns="91439" bIns="45719" numCol="1" spcCol="38100">
            <a:noAutofit/>
          </a:bodyPr>
          <a:lstStyle/>
          <a:p>
            <a:endParaRPr/>
          </a:p>
        </p:txBody>
      </p:sp>
      <p:sp>
        <p:nvSpPr>
          <p:cNvPr id="63" name="Slide Title"/>
          <p:cNvSpPr txBox="1">
            <a:spLocks noGrp="1"/>
          </p:cNvSpPr>
          <p:nvPr>
            <p:ph type="title" hasCustomPrompt="1"/>
          </p:nvPr>
        </p:nvSpPr>
        <p:spPr>
          <a:xfrm>
            <a:off x="1206500" y="1079500"/>
            <a:ext cx="9779000" cy="1435100"/>
          </a:xfrm>
          <a:prstGeom prst="rect">
            <a:avLst/>
          </a:prstGeom>
        </p:spPr>
        <p:txBody>
          <a:bodyPr/>
          <a:lstStyle/>
          <a:p>
            <a:r>
              <a:t>Slide Title</a:t>
            </a:r>
          </a:p>
        </p:txBody>
      </p:sp>
      <p:sp>
        <p:nvSpPr>
          <p:cNvPr id="6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Section">
    <p:spTree>
      <p:nvGrpSpPr>
        <p:cNvPr id="1" name=""/>
        <p:cNvGrpSpPr/>
        <p:nvPr/>
      </p:nvGrpSpPr>
      <p:grpSpPr>
        <a:xfrm>
          <a:off x="0" y="0"/>
          <a:ext cx="0" cy="0"/>
          <a:chOff x="0" y="0"/>
          <a:chExt cx="0" cy="0"/>
        </a:xfrm>
      </p:grpSpPr>
      <p:sp>
        <p:nvSpPr>
          <p:cNvPr id="71" name="Section Title"/>
          <p:cNvSpPr txBox="1">
            <a:spLocks noGrp="1"/>
          </p:cNvSpPr>
          <p:nvPr>
            <p:ph type="title" hasCustomPrompt="1"/>
          </p:nvPr>
        </p:nvSpPr>
        <p:spPr>
          <a:xfrm>
            <a:off x="1206496" y="4533900"/>
            <a:ext cx="21971005" cy="4648200"/>
          </a:xfrm>
          <a:prstGeom prst="rect">
            <a:avLst/>
          </a:prstGeom>
        </p:spPr>
        <p:txBody>
          <a:bodyPr anchor="ctr"/>
          <a:lstStyle>
            <a:lvl1pPr>
              <a:defRPr sz="11600" b="0" spc="-232">
                <a:latin typeface="Helvetica Neue Medium"/>
                <a:ea typeface="Helvetica Neue Medium"/>
                <a:cs typeface="Helvetica Neue Medium"/>
                <a:sym typeface="Helvetica Neue Medium"/>
              </a:defRPr>
            </a:lvl1pPr>
          </a:lstStyle>
          <a:p>
            <a:r>
              <a:t>Section Title</a:t>
            </a:r>
          </a:p>
        </p:txBody>
      </p:sp>
      <p:sp>
        <p:nvSpPr>
          <p:cNvPr id="72" name="Slide Number"/>
          <p:cNvSpPr txBox="1">
            <a:spLocks noGrp="1"/>
          </p:cNvSpPr>
          <p:nvPr>
            <p:ph type="sldNum" sz="quarter" idx="2"/>
          </p:nvPr>
        </p:nvSpPr>
        <p:spPr>
          <a:xfrm>
            <a:off x="12001500" y="13085233"/>
            <a:ext cx="368504" cy="3746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79" name="Slide Title"/>
          <p:cNvSpPr txBox="1">
            <a:spLocks noGrp="1"/>
          </p:cNvSpPr>
          <p:nvPr>
            <p:ph type="title" hasCustomPrompt="1"/>
          </p:nvPr>
        </p:nvSpPr>
        <p:spPr>
          <a:xfrm>
            <a:off x="1206500" y="1079500"/>
            <a:ext cx="21971000" cy="1434950"/>
          </a:xfrm>
          <a:prstGeom prst="rect">
            <a:avLst/>
          </a:prstGeom>
        </p:spPr>
        <p:txBody>
          <a:bodyPr/>
          <a:lstStyle/>
          <a:p>
            <a:r>
              <a:t>Slide Title</a:t>
            </a:r>
          </a:p>
        </p:txBody>
      </p:sp>
      <p:sp>
        <p:nvSpPr>
          <p:cNvPr id="80" name="Body Level One…"/>
          <p:cNvSpPr txBox="1">
            <a:spLocks noGrp="1"/>
          </p:cNvSpPr>
          <p:nvPr>
            <p:ph type="body" sz="quarter" idx="1" hasCustomPrompt="1"/>
          </p:nvPr>
        </p:nvSpPr>
        <p:spPr>
          <a:xfrm>
            <a:off x="1206500" y="2372961"/>
            <a:ext cx="21971000" cy="934781"/>
          </a:xfrm>
          <a:prstGeom prst="rect">
            <a:avLst/>
          </a:prstGeom>
        </p:spPr>
        <p:txBody>
          <a:bodyPr lIns="45718" tIns="45718" rIns="45718" bIns="45718" numCol="1" spcCol="38100"/>
          <a:lstStyle>
            <a:lvl1pPr marL="0" indent="0" defTabSz="825500">
              <a:lnSpc>
                <a:spcPct val="100000"/>
              </a:lnSpc>
              <a:spcBef>
                <a:spcPts val="0"/>
              </a:spcBef>
              <a:buSzTx/>
              <a:buNone/>
              <a:defRPr sz="5500" b="1"/>
            </a:lvl1pPr>
            <a:lvl2pPr marL="1308100" indent="-698500" defTabSz="825500">
              <a:lnSpc>
                <a:spcPct val="100000"/>
              </a:lnSpc>
              <a:spcBef>
                <a:spcPts val="0"/>
              </a:spcBef>
              <a:defRPr sz="5500" b="1"/>
            </a:lvl2pPr>
            <a:lvl3pPr marL="1917700" indent="-698500" defTabSz="825500">
              <a:lnSpc>
                <a:spcPct val="100000"/>
              </a:lnSpc>
              <a:spcBef>
                <a:spcPts val="0"/>
              </a:spcBef>
              <a:defRPr sz="5500" b="1"/>
            </a:lvl3pPr>
            <a:lvl4pPr marL="2527300" indent="-698500" defTabSz="825500">
              <a:lnSpc>
                <a:spcPct val="100000"/>
              </a:lnSpc>
              <a:spcBef>
                <a:spcPts val="0"/>
              </a:spcBef>
              <a:defRPr sz="5500" b="1"/>
            </a:lvl4pPr>
            <a:lvl5pPr marL="3136900" indent="-698500" defTabSz="825500">
              <a:lnSpc>
                <a:spcPct val="100000"/>
              </a:lnSpc>
              <a:spcBef>
                <a:spcPts val="0"/>
              </a:spcBef>
              <a:defRPr sz="5500" b="1"/>
            </a:lvl5pPr>
          </a:lstStyle>
          <a:p>
            <a:r>
              <a:t>Slide Subtitle</a:t>
            </a:r>
          </a:p>
          <a:p>
            <a:pPr lvl="1"/>
            <a:endParaRPr/>
          </a:p>
          <a:p>
            <a:pPr lvl="2"/>
            <a:endParaRPr/>
          </a:p>
          <a:p>
            <a:pPr lvl="3"/>
            <a:endParaRPr/>
          </a:p>
          <a:p>
            <a:pPr lvl="4"/>
            <a:endParaRPr/>
          </a:p>
        </p:txBody>
      </p:sp>
      <p:sp>
        <p:nvSpPr>
          <p:cNvPr id="8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88" name="Agenda Title"/>
          <p:cNvSpPr txBox="1">
            <a:spLocks noGrp="1"/>
          </p:cNvSpPr>
          <p:nvPr>
            <p:ph type="title" hasCustomPrompt="1"/>
          </p:nvPr>
        </p:nvSpPr>
        <p:spPr>
          <a:xfrm>
            <a:off x="1206500" y="1079500"/>
            <a:ext cx="21971000" cy="1435100"/>
          </a:xfrm>
          <a:prstGeom prst="rect">
            <a:avLst/>
          </a:prstGeom>
        </p:spPr>
        <p:txBody>
          <a:bodyPr/>
          <a:lstStyle/>
          <a:p>
            <a:r>
              <a:t>Agenda Title</a:t>
            </a:r>
          </a:p>
        </p:txBody>
      </p:sp>
      <p:sp>
        <p:nvSpPr>
          <p:cNvPr id="89" name="Body Level One…"/>
          <p:cNvSpPr txBox="1">
            <a:spLocks noGrp="1"/>
          </p:cNvSpPr>
          <p:nvPr>
            <p:ph type="body" sz="quarter" idx="1" hasCustomPrompt="1"/>
          </p:nvPr>
        </p:nvSpPr>
        <p:spPr>
          <a:xfrm>
            <a:off x="1206500" y="2372961"/>
            <a:ext cx="21971000" cy="934781"/>
          </a:xfrm>
          <a:prstGeom prst="rect">
            <a:avLst/>
          </a:prstGeom>
        </p:spPr>
        <p:txBody>
          <a:bodyPr lIns="45718" tIns="45718" rIns="45718" bIns="45718" numCol="1" spcCol="38100"/>
          <a:lstStyle>
            <a:lvl1pPr marL="0" indent="0" defTabSz="825500">
              <a:lnSpc>
                <a:spcPct val="100000"/>
              </a:lnSpc>
              <a:spcBef>
                <a:spcPts val="0"/>
              </a:spcBef>
              <a:buSzTx/>
              <a:buNone/>
              <a:defRPr sz="5500" b="1"/>
            </a:lvl1pPr>
            <a:lvl2pPr marL="1308100" indent="-698500" defTabSz="825500">
              <a:lnSpc>
                <a:spcPct val="100000"/>
              </a:lnSpc>
              <a:spcBef>
                <a:spcPts val="0"/>
              </a:spcBef>
              <a:defRPr sz="5500" b="1"/>
            </a:lvl2pPr>
            <a:lvl3pPr marL="1917700" indent="-698500" defTabSz="825500">
              <a:lnSpc>
                <a:spcPct val="100000"/>
              </a:lnSpc>
              <a:spcBef>
                <a:spcPts val="0"/>
              </a:spcBef>
              <a:defRPr sz="5500" b="1"/>
            </a:lvl3pPr>
            <a:lvl4pPr marL="2527300" indent="-698500" defTabSz="825500">
              <a:lnSpc>
                <a:spcPct val="100000"/>
              </a:lnSpc>
              <a:spcBef>
                <a:spcPts val="0"/>
              </a:spcBef>
              <a:defRPr sz="5500" b="1"/>
            </a:lvl4pPr>
            <a:lvl5pPr marL="3136900" indent="-698500" defTabSz="825500">
              <a:lnSpc>
                <a:spcPct val="100000"/>
              </a:lnSpc>
              <a:spcBef>
                <a:spcPts val="0"/>
              </a:spcBef>
              <a:defRPr sz="5500" b="1"/>
            </a:lvl5pPr>
          </a:lstStyle>
          <a:p>
            <a:r>
              <a:t>Agenda Subtitle</a:t>
            </a:r>
          </a:p>
          <a:p>
            <a:pPr lvl="1"/>
            <a:endParaRPr/>
          </a:p>
          <a:p>
            <a:pPr lvl="2"/>
            <a:endParaRPr/>
          </a:p>
          <a:p>
            <a:pPr lvl="3"/>
            <a:endParaRPr/>
          </a:p>
          <a:p>
            <a:pPr lvl="4"/>
            <a:endParaRPr/>
          </a:p>
        </p:txBody>
      </p:sp>
      <p:sp>
        <p:nvSpPr>
          <p:cNvPr id="90" name="Body Level One…"/>
          <p:cNvSpPr txBox="1">
            <a:spLocks noGrp="1"/>
          </p:cNvSpPr>
          <p:nvPr>
            <p:ph type="body" idx="21" hasCustomPrompt="1"/>
          </p:nvPr>
        </p:nvSpPr>
        <p:spPr>
          <a:xfrm>
            <a:off x="1206500" y="4248503"/>
            <a:ext cx="21971000" cy="8256014"/>
          </a:xfrm>
          <a:prstGeom prst="rect">
            <a:avLst/>
          </a:prstGeom>
        </p:spPr>
        <p:txBody>
          <a:bodyPr numCol="1" spcCol="38100"/>
          <a:lstStyle>
            <a:lvl1pPr marL="0" indent="0" defTabSz="825500">
              <a:lnSpc>
                <a:spcPct val="100000"/>
              </a:lnSpc>
              <a:spcBef>
                <a:spcPts val="1800"/>
              </a:spcBef>
              <a:buSzTx/>
              <a:buNone/>
              <a:defRPr sz="5500" spc="-99"/>
            </a:lvl1pPr>
          </a:lstStyle>
          <a:p>
            <a:r>
              <a:t>Agenda Topics</a:t>
            </a:r>
          </a:p>
        </p:txBody>
      </p:sp>
      <p:sp>
        <p:nvSpPr>
          <p:cNvPr id="9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Body Level One…"/>
          <p:cNvSpPr txBox="1">
            <a:spLocks noGrp="1"/>
          </p:cNvSpPr>
          <p:nvPr>
            <p:ph type="body" idx="1" hasCustomPrompt="1"/>
          </p:nvPr>
        </p:nvSpPr>
        <p:spPr>
          <a:xfrm>
            <a:off x="1206500" y="4248503"/>
            <a:ext cx="21971000" cy="825601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numCol="2" spcCol="1098550">
            <a:normAutofit/>
          </a:bodyPr>
          <a:lstStyle/>
          <a:p>
            <a:r>
              <a:t>Slide bullet text</a:t>
            </a:r>
          </a:p>
          <a:p>
            <a:pPr lvl="1"/>
            <a:endParaRPr/>
          </a:p>
          <a:p>
            <a:pPr lvl="2"/>
            <a:endParaRPr/>
          </a:p>
          <a:p>
            <a:pPr lvl="3"/>
            <a:endParaRPr/>
          </a:p>
          <a:p>
            <a:pPr lvl="4"/>
            <a:endParaRPr/>
          </a:p>
        </p:txBody>
      </p:sp>
      <p:sp>
        <p:nvSpPr>
          <p:cNvPr id="3" name="Title Text"/>
          <p:cNvSpPr txBox="1">
            <a:spLocks noGrp="1"/>
          </p:cNvSpPr>
          <p:nvPr>
            <p:ph type="title"/>
          </p:nvPr>
        </p:nvSpPr>
        <p:spPr>
          <a:xfrm>
            <a:off x="3653366" y="2743200"/>
            <a:ext cx="19507201" cy="150530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p>
            <a:r>
              <a:t>Title Text</a:t>
            </a:r>
          </a:p>
        </p:txBody>
      </p:sp>
      <p:sp>
        <p:nvSpPr>
          <p:cNvPr id="4" name="Slide Number"/>
          <p:cNvSpPr txBox="1">
            <a:spLocks noGrp="1"/>
          </p:cNvSpPr>
          <p:nvPr>
            <p:ph type="sldNum" sz="quarter" idx="2"/>
          </p:nvPr>
        </p:nvSpPr>
        <p:spPr>
          <a:xfrm>
            <a:off x="12001500" y="13080999"/>
            <a:ext cx="368504" cy="374600"/>
          </a:xfrm>
          <a:prstGeom prst="rect">
            <a:avLst/>
          </a:prstGeom>
          <a:ln w="12700">
            <a:miter lim="400000"/>
          </a:ln>
        </p:spPr>
        <p:txBody>
          <a:bodyPr wrap="none" lIns="50800" tIns="50800" rIns="50800" bIns="50800" anchor="b">
            <a:spAutoFit/>
          </a:bodyPr>
          <a:lstStyle>
            <a:lvl1pPr defTabSz="584200">
              <a:defRPr sz="1800">
                <a:solidFill>
                  <a:srgbClr val="000000"/>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ransition spd="med"/>
  <p:txStyles>
    <p:titleStyle>
      <a:lvl1pPr marL="0" marR="0" indent="0" algn="l" defTabSz="2438337"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j-lt"/>
          <a:ea typeface="+mj-ea"/>
          <a:cs typeface="+mj-cs"/>
          <a:sym typeface="Helvetica Neue"/>
        </a:defRPr>
      </a:lvl1pPr>
      <a:lvl2pPr marL="0" marR="0" indent="0" algn="l" defTabSz="2438337"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j-lt"/>
          <a:ea typeface="+mj-ea"/>
          <a:cs typeface="+mj-cs"/>
          <a:sym typeface="Helvetica Neue"/>
        </a:defRPr>
      </a:lvl2pPr>
      <a:lvl3pPr marL="0" marR="0" indent="0" algn="l" defTabSz="2438337"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j-lt"/>
          <a:ea typeface="+mj-ea"/>
          <a:cs typeface="+mj-cs"/>
          <a:sym typeface="Helvetica Neue"/>
        </a:defRPr>
      </a:lvl3pPr>
      <a:lvl4pPr marL="0" marR="0" indent="0" algn="l" defTabSz="2438337"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j-lt"/>
          <a:ea typeface="+mj-ea"/>
          <a:cs typeface="+mj-cs"/>
          <a:sym typeface="Helvetica Neue"/>
        </a:defRPr>
      </a:lvl4pPr>
      <a:lvl5pPr marL="0" marR="0" indent="0" algn="l" defTabSz="2438337"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j-lt"/>
          <a:ea typeface="+mj-ea"/>
          <a:cs typeface="+mj-cs"/>
          <a:sym typeface="Helvetica Neue"/>
        </a:defRPr>
      </a:lvl5pPr>
      <a:lvl6pPr marL="0" marR="0" indent="0" algn="l" defTabSz="2438337"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j-lt"/>
          <a:ea typeface="+mj-ea"/>
          <a:cs typeface="+mj-cs"/>
          <a:sym typeface="Helvetica Neue"/>
        </a:defRPr>
      </a:lvl6pPr>
      <a:lvl7pPr marL="0" marR="0" indent="0" algn="l" defTabSz="2438337"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j-lt"/>
          <a:ea typeface="+mj-ea"/>
          <a:cs typeface="+mj-cs"/>
          <a:sym typeface="Helvetica Neue"/>
        </a:defRPr>
      </a:lvl7pPr>
      <a:lvl8pPr marL="0" marR="0" indent="0" algn="l" defTabSz="2438337"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j-lt"/>
          <a:ea typeface="+mj-ea"/>
          <a:cs typeface="+mj-cs"/>
          <a:sym typeface="Helvetica Neue"/>
        </a:defRPr>
      </a:lvl8pPr>
      <a:lvl9pPr marL="0" marR="0" indent="0" algn="l" defTabSz="2438337"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j-lt"/>
          <a:ea typeface="+mj-ea"/>
          <a:cs typeface="+mj-cs"/>
          <a:sym typeface="Helvetica Neue"/>
        </a:defRPr>
      </a:lvl9pPr>
    </p:titleStyle>
    <p:bodyStyle>
      <a:lvl1pPr marL="609600" marR="0" indent="-609600" algn="l" defTabSz="2438337"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j-lt"/>
          <a:ea typeface="+mj-ea"/>
          <a:cs typeface="+mj-cs"/>
          <a:sym typeface="Helvetica Neue"/>
        </a:defRPr>
      </a:lvl1pPr>
      <a:lvl2pPr marL="1219200" marR="0" indent="-609600" algn="l" defTabSz="2438337"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j-lt"/>
          <a:ea typeface="+mj-ea"/>
          <a:cs typeface="+mj-cs"/>
          <a:sym typeface="Helvetica Neue"/>
        </a:defRPr>
      </a:lvl2pPr>
      <a:lvl3pPr marL="1828800" marR="0" indent="-609600" algn="l" defTabSz="2438337"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j-lt"/>
          <a:ea typeface="+mj-ea"/>
          <a:cs typeface="+mj-cs"/>
          <a:sym typeface="Helvetica Neue"/>
        </a:defRPr>
      </a:lvl3pPr>
      <a:lvl4pPr marL="2438400" marR="0" indent="-609600" algn="l" defTabSz="2438337"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j-lt"/>
          <a:ea typeface="+mj-ea"/>
          <a:cs typeface="+mj-cs"/>
          <a:sym typeface="Helvetica Neue"/>
        </a:defRPr>
      </a:lvl4pPr>
      <a:lvl5pPr marL="3048000" marR="0" indent="-609600" algn="l" defTabSz="2438337"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j-lt"/>
          <a:ea typeface="+mj-ea"/>
          <a:cs typeface="+mj-cs"/>
          <a:sym typeface="Helvetica Neue"/>
        </a:defRPr>
      </a:lvl5pPr>
      <a:lvl6pPr marL="3657600" marR="0" indent="-609600" algn="l" defTabSz="2438337"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j-lt"/>
          <a:ea typeface="+mj-ea"/>
          <a:cs typeface="+mj-cs"/>
          <a:sym typeface="Helvetica Neue"/>
        </a:defRPr>
      </a:lvl6pPr>
      <a:lvl7pPr marL="4267200" marR="0" indent="-609600" algn="l" defTabSz="2438337"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j-lt"/>
          <a:ea typeface="+mj-ea"/>
          <a:cs typeface="+mj-cs"/>
          <a:sym typeface="Helvetica Neue"/>
        </a:defRPr>
      </a:lvl7pPr>
      <a:lvl8pPr marL="4876800" marR="0" indent="-609600" algn="l" defTabSz="2438337"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j-lt"/>
          <a:ea typeface="+mj-ea"/>
          <a:cs typeface="+mj-cs"/>
          <a:sym typeface="Helvetica Neue"/>
        </a:defRPr>
      </a:lvl8pPr>
      <a:lvl9pPr marL="5486400" marR="0" indent="-609600" algn="l" defTabSz="2438337"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j-lt"/>
          <a:ea typeface="+mj-ea"/>
          <a:cs typeface="+mj-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1pPr>
      <a:lvl2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2pPr>
      <a:lvl3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3pPr>
      <a:lvl4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4pPr>
      <a:lvl5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5pPr>
      <a:lvl6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6pPr>
      <a:lvl7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7pPr>
      <a:lvl8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8pPr>
      <a:lvl9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TextBox 3"/>
          <p:cNvSpPr txBox="1"/>
          <p:nvPr/>
        </p:nvSpPr>
        <p:spPr>
          <a:xfrm>
            <a:off x="4442147" y="250519"/>
            <a:ext cx="15274240" cy="71627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91436" tIns="91436" rIns="91436" bIns="91436">
            <a:spAutoFit/>
          </a:bodyPr>
          <a:lstStyle>
            <a:lvl1pPr defTabSz="914400">
              <a:defRPr sz="3600" b="1">
                <a:solidFill>
                  <a:srgbClr val="000000"/>
                </a:solidFill>
                <a:latin typeface="Cambria"/>
                <a:ea typeface="Cambria"/>
                <a:cs typeface="Cambria"/>
                <a:sym typeface="Cambria"/>
              </a:defRPr>
            </a:lvl1pPr>
          </a:lstStyle>
          <a:p>
            <a:r>
              <a:t>Concepts and Processes| Year 10| Term 1</a:t>
            </a:r>
          </a:p>
        </p:txBody>
      </p:sp>
      <p:pic>
        <p:nvPicPr>
          <p:cNvPr id="161" name="Picture 2" descr="Picture 2"/>
          <p:cNvPicPr>
            <a:picLocks noChangeAspect="1"/>
          </p:cNvPicPr>
          <p:nvPr/>
        </p:nvPicPr>
        <p:blipFill>
          <a:blip r:embed="rId2"/>
          <a:stretch>
            <a:fillRect/>
          </a:stretch>
        </p:blipFill>
        <p:spPr>
          <a:xfrm>
            <a:off x="19532252" y="12587640"/>
            <a:ext cx="1572296" cy="971646"/>
          </a:xfrm>
          <a:prstGeom prst="rect">
            <a:avLst/>
          </a:prstGeom>
          <a:ln w="12700">
            <a:miter lim="400000"/>
          </a:ln>
        </p:spPr>
      </p:pic>
      <p:graphicFrame>
        <p:nvGraphicFramePr>
          <p:cNvPr id="162" name="Table 6"/>
          <p:cNvGraphicFramePr/>
          <p:nvPr/>
        </p:nvGraphicFramePr>
        <p:xfrm>
          <a:off x="16824512" y="3696665"/>
          <a:ext cx="7360308" cy="1143628"/>
        </p:xfrm>
        <a:graphic>
          <a:graphicData uri="http://schemas.openxmlformats.org/drawingml/2006/table">
            <a:tbl>
              <a:tblPr firstRow="1" bandRow="1">
                <a:tableStyleId>{4C3C2611-4C71-4FC5-86AE-919BDF0F9419}</a:tableStyleId>
              </a:tblPr>
              <a:tblGrid>
                <a:gridCol w="932293">
                  <a:extLst>
                    <a:ext uri="{9D8B030D-6E8A-4147-A177-3AD203B41FA5}">
                      <a16:colId xmlns:a16="http://schemas.microsoft.com/office/drawing/2014/main" val="20000"/>
                    </a:ext>
                  </a:extLst>
                </a:gridCol>
                <a:gridCol w="1649305">
                  <a:extLst>
                    <a:ext uri="{9D8B030D-6E8A-4147-A177-3AD203B41FA5}">
                      <a16:colId xmlns:a16="http://schemas.microsoft.com/office/drawing/2014/main" val="20001"/>
                    </a:ext>
                  </a:extLst>
                </a:gridCol>
                <a:gridCol w="4778710">
                  <a:extLst>
                    <a:ext uri="{9D8B030D-6E8A-4147-A177-3AD203B41FA5}">
                      <a16:colId xmlns:a16="http://schemas.microsoft.com/office/drawing/2014/main" val="20002"/>
                    </a:ext>
                  </a:extLst>
                </a:gridCol>
              </a:tblGrid>
              <a:tr h="571814">
                <a:tc gridSpan="3">
                  <a:txBody>
                    <a:bodyPr/>
                    <a:lstStyle/>
                    <a:p>
                      <a:pPr defTabSz="1828800">
                        <a:defRPr b="0"/>
                      </a:pPr>
                      <a:r>
                        <a:rPr sz="1000" b="1">
                          <a:solidFill>
                            <a:srgbClr val="FFFFFF"/>
                          </a:solidFill>
                          <a:latin typeface="Cambria"/>
                          <a:ea typeface="Cambria"/>
                          <a:cs typeface="Cambria"/>
                          <a:sym typeface="Cambria"/>
                        </a:rPr>
                        <a:t>Key Sociologists</a:t>
                      </a:r>
                    </a:p>
                  </a:txBody>
                  <a:tcPr marL="45720" marR="45720" horzOverflow="overflow">
                    <a:lnL w="25400">
                      <a:solidFill>
                        <a:srgbClr val="FFFFFF"/>
                      </a:solidFill>
                    </a:lnL>
                    <a:lnR w="25400">
                      <a:solidFill>
                        <a:srgbClr val="FFFFFF"/>
                      </a:solidFill>
                    </a:lnR>
                    <a:lnT w="25400">
                      <a:solidFill>
                        <a:srgbClr val="FFFFFF"/>
                      </a:solidFill>
                    </a:lnT>
                    <a:lnB w="76200">
                      <a:solidFill>
                        <a:srgbClr val="FFFFFF"/>
                      </a:solidFill>
                    </a:lnB>
                    <a:solidFill>
                      <a:srgbClr val="ED7D3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571814">
                <a:tc>
                  <a:txBody>
                    <a:bodyPr/>
                    <a:lstStyle/>
                    <a:p>
                      <a:pPr algn="l" defTabSz="1828800"/>
                      <a:r>
                        <a:rPr sz="1000">
                          <a:latin typeface="Cambria"/>
                          <a:ea typeface="Cambria"/>
                          <a:cs typeface="Cambria"/>
                          <a:sym typeface="Cambria"/>
                        </a:rPr>
                        <a:t>1</a:t>
                      </a:r>
                    </a:p>
                  </a:txBody>
                  <a:tcPr marL="45720" marR="45720" horzOverflow="overflow">
                    <a:lnL w="25400">
                      <a:solidFill>
                        <a:srgbClr val="FFFFFF"/>
                      </a:solidFill>
                    </a:lnL>
                    <a:lnR w="25400">
                      <a:solidFill>
                        <a:srgbClr val="FFFFFF"/>
                      </a:solidFill>
                    </a:lnR>
                    <a:lnT w="762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Oakley</a:t>
                      </a:r>
                    </a:p>
                  </a:txBody>
                  <a:tcPr marL="45720" marR="45720" horzOverflow="overflow">
                    <a:lnL w="25400">
                      <a:solidFill>
                        <a:srgbClr val="FFFFFF"/>
                      </a:solidFill>
                    </a:lnL>
                    <a:lnR w="25400">
                      <a:solidFill>
                        <a:srgbClr val="FFFFFF"/>
                      </a:solidFill>
                    </a:lnR>
                    <a:lnT w="762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Found that children were clearly being taught how to be boys and girls by their parents through a number of different means, manipulation and canalisation</a:t>
                      </a:r>
                    </a:p>
                  </a:txBody>
                  <a:tcPr marL="45720" marR="45720" horzOverflow="overflow">
                    <a:lnL w="25400">
                      <a:solidFill>
                        <a:srgbClr val="FFFFFF"/>
                      </a:solidFill>
                    </a:lnL>
                    <a:lnR w="25400">
                      <a:solidFill>
                        <a:srgbClr val="FFFFFF"/>
                      </a:solidFill>
                    </a:lnR>
                    <a:lnT w="76200">
                      <a:solidFill>
                        <a:srgbClr val="FFFFFF"/>
                      </a:solidFill>
                    </a:lnT>
                    <a:lnB w="25400">
                      <a:solidFill>
                        <a:srgbClr val="FFFFFF"/>
                      </a:solidFill>
                    </a:lnB>
                    <a:solidFill>
                      <a:srgbClr val="F8D6CC"/>
                    </a:solidFill>
                  </a:tcPr>
                </a:tc>
                <a:extLst>
                  <a:ext uri="{0D108BD9-81ED-4DB2-BD59-A6C34878D82A}">
                    <a16:rowId xmlns:a16="http://schemas.microsoft.com/office/drawing/2014/main" val="10001"/>
                  </a:ext>
                </a:extLst>
              </a:tr>
            </a:tbl>
          </a:graphicData>
        </a:graphic>
      </p:graphicFrame>
      <p:graphicFrame>
        <p:nvGraphicFramePr>
          <p:cNvPr id="163" name="Table 8"/>
          <p:cNvGraphicFramePr/>
          <p:nvPr/>
        </p:nvGraphicFramePr>
        <p:xfrm>
          <a:off x="7845815" y="2026656"/>
          <a:ext cx="8692366" cy="10255954"/>
        </p:xfrm>
        <a:graphic>
          <a:graphicData uri="http://schemas.openxmlformats.org/drawingml/2006/table">
            <a:tbl>
              <a:tblPr firstRow="1" bandRow="1">
                <a:tableStyleId>{4C3C2611-4C71-4FC5-86AE-919BDF0F9419}</a:tableStyleId>
              </a:tblPr>
              <a:tblGrid>
                <a:gridCol w="1101020">
                  <a:extLst>
                    <a:ext uri="{9D8B030D-6E8A-4147-A177-3AD203B41FA5}">
                      <a16:colId xmlns:a16="http://schemas.microsoft.com/office/drawing/2014/main" val="20000"/>
                    </a:ext>
                  </a:extLst>
                </a:gridCol>
                <a:gridCol w="2655408">
                  <a:extLst>
                    <a:ext uri="{9D8B030D-6E8A-4147-A177-3AD203B41FA5}">
                      <a16:colId xmlns:a16="http://schemas.microsoft.com/office/drawing/2014/main" val="20001"/>
                    </a:ext>
                  </a:extLst>
                </a:gridCol>
                <a:gridCol w="4935938">
                  <a:extLst>
                    <a:ext uri="{9D8B030D-6E8A-4147-A177-3AD203B41FA5}">
                      <a16:colId xmlns:a16="http://schemas.microsoft.com/office/drawing/2014/main" val="20002"/>
                    </a:ext>
                  </a:extLst>
                </a:gridCol>
              </a:tblGrid>
              <a:tr h="599994">
                <a:tc gridSpan="3">
                  <a:txBody>
                    <a:bodyPr/>
                    <a:lstStyle/>
                    <a:p>
                      <a:pPr defTabSz="1828800">
                        <a:defRPr sz="1000">
                          <a:solidFill>
                            <a:srgbClr val="FFFFFF"/>
                          </a:solidFill>
                          <a:latin typeface="Cambria"/>
                          <a:ea typeface="Cambria"/>
                          <a:cs typeface="Cambria"/>
                          <a:sym typeface="Cambria"/>
                        </a:defRPr>
                      </a:pPr>
                      <a:endParaRPr/>
                    </a:p>
                    <a:p>
                      <a:pPr defTabSz="1828800">
                        <a:defRPr sz="1000">
                          <a:solidFill>
                            <a:srgbClr val="FFFFFF"/>
                          </a:solidFill>
                          <a:latin typeface="Cambria"/>
                          <a:ea typeface="Cambria"/>
                          <a:cs typeface="Cambria"/>
                          <a:sym typeface="Cambria"/>
                        </a:defRPr>
                      </a:pPr>
                      <a:r>
                        <a:t>Key ideas and examples</a:t>
                      </a:r>
                    </a:p>
                  </a:txBody>
                  <a:tcPr marL="45720" marR="45720" horzOverflow="overflow">
                    <a:lnL w="25400">
                      <a:solidFill>
                        <a:srgbClr val="FFFFFF"/>
                      </a:solidFill>
                    </a:lnL>
                    <a:lnR w="25400">
                      <a:solidFill>
                        <a:srgbClr val="FFFFFF"/>
                      </a:solidFill>
                    </a:lnR>
                    <a:lnT w="25400">
                      <a:solidFill>
                        <a:srgbClr val="FFFFFF"/>
                      </a:solidFill>
                    </a:lnT>
                    <a:lnB w="76200">
                      <a:solidFill>
                        <a:srgbClr val="FFFFFF"/>
                      </a:solidFill>
                    </a:lnB>
                    <a:solidFill>
                      <a:srgbClr val="A5A5A5"/>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910335">
                <a:tc>
                  <a:txBody>
                    <a:bodyPr/>
                    <a:lstStyle/>
                    <a:p>
                      <a:pPr algn="l" defTabSz="1828800"/>
                      <a:r>
                        <a:rPr sz="1000">
                          <a:latin typeface="Cambria"/>
                          <a:ea typeface="Cambria"/>
                          <a:cs typeface="Cambria"/>
                          <a:sym typeface="Cambria"/>
                        </a:rPr>
                        <a:t>1</a:t>
                      </a:r>
                    </a:p>
                  </a:txBody>
                  <a:tcPr marL="45720" marR="45720" horzOverflow="overflow">
                    <a:lnL w="25400">
                      <a:solidFill>
                        <a:srgbClr val="FFFFFF"/>
                      </a:solidFill>
                    </a:lnL>
                    <a:lnR w="25400">
                      <a:solidFill>
                        <a:srgbClr val="FFFFFF"/>
                      </a:solidFill>
                    </a:lnR>
                    <a:lnT w="76200">
                      <a:solidFill>
                        <a:srgbClr val="FFFFFF"/>
                      </a:solidFill>
                    </a:lnT>
                    <a:lnB w="25400">
                      <a:solidFill>
                        <a:srgbClr val="FFFFFF"/>
                      </a:solidFill>
                    </a:lnB>
                    <a:solidFill>
                      <a:srgbClr val="E0E0E0"/>
                    </a:solidFill>
                  </a:tcPr>
                </a:tc>
                <a:tc>
                  <a:txBody>
                    <a:bodyPr/>
                    <a:lstStyle/>
                    <a:p>
                      <a:pPr algn="l" defTabSz="1828800"/>
                      <a:r>
                        <a:rPr sz="1000">
                          <a:latin typeface="Cambria"/>
                          <a:ea typeface="Cambria"/>
                          <a:cs typeface="Cambria"/>
                          <a:sym typeface="Cambria"/>
                        </a:rPr>
                        <a:t>7 Aspects of culture</a:t>
                      </a:r>
                    </a:p>
                  </a:txBody>
                  <a:tcPr marL="45720" marR="45720" horzOverflow="overflow">
                    <a:lnL w="25400">
                      <a:solidFill>
                        <a:srgbClr val="FFFFFF"/>
                      </a:solidFill>
                    </a:lnL>
                    <a:lnR w="25400">
                      <a:solidFill>
                        <a:srgbClr val="FFFFFF"/>
                      </a:solidFill>
                    </a:lnR>
                    <a:lnT w="76200">
                      <a:solidFill>
                        <a:srgbClr val="FFFFFF"/>
                      </a:solidFill>
                    </a:lnT>
                    <a:lnB w="25400">
                      <a:solidFill>
                        <a:srgbClr val="FFFFFF"/>
                      </a:solidFill>
                    </a:lnB>
                    <a:solidFill>
                      <a:srgbClr val="E0E0E0"/>
                    </a:solidFill>
                  </a:tcPr>
                </a:tc>
                <a:tc>
                  <a:txBody>
                    <a:bodyPr/>
                    <a:lstStyle/>
                    <a:p>
                      <a:pPr algn="l" defTabSz="1828800"/>
                      <a:r>
                        <a:rPr sz="1000">
                          <a:latin typeface="Cambria"/>
                          <a:ea typeface="Cambria"/>
                          <a:cs typeface="Cambria"/>
                          <a:sym typeface="Cambria"/>
                        </a:rPr>
                        <a:t>The 7 elements which make up culture - norms, values, roles , education, food, language, religion</a:t>
                      </a:r>
                    </a:p>
                  </a:txBody>
                  <a:tcPr marL="45720" marR="45720" horzOverflow="overflow">
                    <a:lnL w="25400">
                      <a:solidFill>
                        <a:srgbClr val="FFFFFF"/>
                      </a:solidFill>
                    </a:lnL>
                    <a:lnR w="25400">
                      <a:solidFill>
                        <a:srgbClr val="FFFFFF"/>
                      </a:solidFill>
                    </a:lnR>
                    <a:lnT w="76200">
                      <a:solidFill>
                        <a:srgbClr val="FFFFFF"/>
                      </a:solidFill>
                    </a:lnT>
                    <a:lnB w="25400">
                      <a:solidFill>
                        <a:srgbClr val="FFFFFF"/>
                      </a:solidFill>
                    </a:lnB>
                    <a:solidFill>
                      <a:srgbClr val="E0E0E0"/>
                    </a:solidFill>
                  </a:tcPr>
                </a:tc>
                <a:extLst>
                  <a:ext uri="{0D108BD9-81ED-4DB2-BD59-A6C34878D82A}">
                    <a16:rowId xmlns:a16="http://schemas.microsoft.com/office/drawing/2014/main" val="10001"/>
                  </a:ext>
                </a:extLst>
              </a:tr>
              <a:tr h="1168953">
                <a:tc>
                  <a:txBody>
                    <a:bodyPr/>
                    <a:lstStyle/>
                    <a:p>
                      <a:pPr algn="l" defTabSz="1828800"/>
                      <a:r>
                        <a:rPr sz="1000">
                          <a:latin typeface="Cambria"/>
                          <a:ea typeface="Cambria"/>
                          <a:cs typeface="Cambria"/>
                          <a:sym typeface="Cambria"/>
                        </a:rPr>
                        <a:t>2</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0F0F0"/>
                    </a:solidFill>
                  </a:tcPr>
                </a:tc>
                <a:tc>
                  <a:txBody>
                    <a:bodyPr/>
                    <a:lstStyle/>
                    <a:p>
                      <a:pPr algn="l" defTabSz="1828800"/>
                      <a:r>
                        <a:rPr sz="1000">
                          <a:latin typeface="Cambria"/>
                          <a:ea typeface="Cambria"/>
                          <a:cs typeface="Cambria"/>
                          <a:sym typeface="Cambria"/>
                        </a:rPr>
                        <a:t>British Values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0F0F0"/>
                    </a:solidFill>
                  </a:tcPr>
                </a:tc>
                <a:tc>
                  <a:txBody>
                    <a:bodyPr/>
                    <a:lstStyle/>
                    <a:p>
                      <a:pPr algn="l" defTabSz="1828800">
                        <a:defRPr sz="1000">
                          <a:latin typeface="Cambria"/>
                          <a:ea typeface="Cambria"/>
                          <a:cs typeface="Cambria"/>
                          <a:sym typeface="Cambria"/>
                        </a:defRPr>
                      </a:pPr>
                      <a:r>
                        <a:t>Democracy</a:t>
                      </a:r>
                    </a:p>
                    <a:p>
                      <a:pPr algn="l" defTabSz="1828800">
                        <a:defRPr sz="1000">
                          <a:latin typeface="Cambria"/>
                          <a:ea typeface="Cambria"/>
                          <a:cs typeface="Cambria"/>
                          <a:sym typeface="Cambria"/>
                        </a:defRPr>
                      </a:pPr>
                      <a:r>
                        <a:t>Rule of law</a:t>
                      </a:r>
                    </a:p>
                    <a:p>
                      <a:pPr algn="l" defTabSz="1828800">
                        <a:defRPr sz="1000">
                          <a:latin typeface="Cambria"/>
                          <a:ea typeface="Cambria"/>
                          <a:cs typeface="Cambria"/>
                          <a:sym typeface="Cambria"/>
                        </a:defRPr>
                      </a:pPr>
                      <a:r>
                        <a:t>Individual liberty</a:t>
                      </a:r>
                    </a:p>
                    <a:p>
                      <a:pPr algn="l" defTabSz="1828800">
                        <a:defRPr sz="1000">
                          <a:latin typeface="Cambria"/>
                          <a:ea typeface="Cambria"/>
                          <a:cs typeface="Cambria"/>
                          <a:sym typeface="Cambria"/>
                        </a:defRPr>
                      </a:pPr>
                      <a:r>
                        <a:t>Mutual respect for and tolerance of those with different faiths and beliefs and for those without faith.</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0F0F0"/>
                    </a:solidFill>
                  </a:tcPr>
                </a:tc>
                <a:extLst>
                  <a:ext uri="{0D108BD9-81ED-4DB2-BD59-A6C34878D82A}">
                    <a16:rowId xmlns:a16="http://schemas.microsoft.com/office/drawing/2014/main" val="10002"/>
                  </a:ext>
                </a:extLst>
              </a:tr>
              <a:tr h="858610">
                <a:tc>
                  <a:txBody>
                    <a:bodyPr/>
                    <a:lstStyle/>
                    <a:p>
                      <a:pPr algn="l" defTabSz="1828800"/>
                      <a:r>
                        <a:rPr sz="1000">
                          <a:latin typeface="Cambria"/>
                          <a:ea typeface="Cambria"/>
                          <a:cs typeface="Cambria"/>
                          <a:sym typeface="Cambria"/>
                        </a:rPr>
                        <a:t>3</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0E0E0"/>
                    </a:solidFill>
                  </a:tcPr>
                </a:tc>
                <a:tc>
                  <a:txBody>
                    <a:bodyPr/>
                    <a:lstStyle/>
                    <a:p>
                      <a:pPr algn="l" defTabSz="1828800"/>
                      <a:r>
                        <a:rPr sz="1000">
                          <a:latin typeface="Cambria"/>
                          <a:ea typeface="Cambria"/>
                          <a:cs typeface="Cambria"/>
                          <a:sym typeface="Cambria"/>
                        </a:rPr>
                        <a:t>Agencies of socialisation</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0E0E0"/>
                    </a:solidFill>
                  </a:tcPr>
                </a:tc>
                <a:tc>
                  <a:txBody>
                    <a:bodyPr/>
                    <a:lstStyle/>
                    <a:p>
                      <a:pPr algn="l" defTabSz="1828800"/>
                      <a:r>
                        <a:rPr sz="1000">
                          <a:latin typeface="Cambria"/>
                          <a:ea typeface="Cambria"/>
                          <a:cs typeface="Cambria"/>
                          <a:sym typeface="Cambria"/>
                        </a:rPr>
                        <a:t>Families, schools, peers and the media</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0E0E0"/>
                    </a:solidFill>
                  </a:tcPr>
                </a:tc>
                <a:extLst>
                  <a:ext uri="{0D108BD9-81ED-4DB2-BD59-A6C34878D82A}">
                    <a16:rowId xmlns:a16="http://schemas.microsoft.com/office/drawing/2014/main" val="10003"/>
                  </a:ext>
                </a:extLst>
              </a:tr>
              <a:tr h="858610">
                <a:tc>
                  <a:txBody>
                    <a:bodyPr/>
                    <a:lstStyle/>
                    <a:p>
                      <a:pPr algn="l" defTabSz="1828800"/>
                      <a:r>
                        <a:rPr sz="1000">
                          <a:latin typeface="Cambria"/>
                          <a:ea typeface="Cambria"/>
                          <a:cs typeface="Cambria"/>
                          <a:sym typeface="Cambria"/>
                        </a:rPr>
                        <a:t>4</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0F0F0"/>
                    </a:solidFill>
                  </a:tcPr>
                </a:tc>
                <a:tc>
                  <a:txBody>
                    <a:bodyPr/>
                    <a:lstStyle/>
                    <a:p>
                      <a:pPr algn="l" defTabSz="1828800"/>
                      <a:r>
                        <a:rPr sz="1000">
                          <a:latin typeface="Cambria"/>
                          <a:ea typeface="Cambria"/>
                          <a:cs typeface="Cambria"/>
                          <a:sym typeface="Cambria"/>
                        </a:rPr>
                        <a:t>Ways we are socialised</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0F0F0"/>
                    </a:solidFill>
                  </a:tcPr>
                </a:tc>
                <a:tc>
                  <a:txBody>
                    <a:bodyPr/>
                    <a:lstStyle/>
                    <a:p>
                      <a:pPr algn="l" defTabSz="1828800"/>
                      <a:r>
                        <a:rPr sz="1000">
                          <a:latin typeface="Cambria"/>
                          <a:ea typeface="Cambria"/>
                          <a:cs typeface="Cambria"/>
                          <a:sym typeface="Cambria"/>
                        </a:rPr>
                        <a:t>Given instructions, copying role models, receiving sanctions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0F0F0"/>
                    </a:solidFill>
                  </a:tcPr>
                </a:tc>
                <a:extLst>
                  <a:ext uri="{0D108BD9-81ED-4DB2-BD59-A6C34878D82A}">
                    <a16:rowId xmlns:a16="http://schemas.microsoft.com/office/drawing/2014/main" val="10004"/>
                  </a:ext>
                </a:extLst>
              </a:tr>
              <a:tr h="1168953">
                <a:tc>
                  <a:txBody>
                    <a:bodyPr/>
                    <a:lstStyle/>
                    <a:p>
                      <a:pPr algn="l" defTabSz="1828800"/>
                      <a:r>
                        <a:rPr sz="1000">
                          <a:latin typeface="Cambria"/>
                          <a:ea typeface="Cambria"/>
                          <a:cs typeface="Cambria"/>
                          <a:sym typeface="Cambria"/>
                        </a:rPr>
                        <a:t>5</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0E0E0"/>
                    </a:solidFill>
                  </a:tcPr>
                </a:tc>
                <a:tc>
                  <a:txBody>
                    <a:bodyPr/>
                    <a:lstStyle/>
                    <a:p>
                      <a:pPr algn="l" defTabSz="1828800"/>
                      <a:r>
                        <a:rPr sz="1000">
                          <a:latin typeface="Cambria"/>
                          <a:ea typeface="Cambria"/>
                          <a:cs typeface="Cambria"/>
                          <a:sym typeface="Cambria"/>
                        </a:rPr>
                        <a:t>Oxana Malaya</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0E0E0"/>
                    </a:solidFill>
                  </a:tcPr>
                </a:tc>
                <a:tc>
                  <a:txBody>
                    <a:bodyPr/>
                    <a:lstStyle/>
                    <a:p>
                      <a:pPr algn="l" defTabSz="1828800"/>
                      <a:r>
                        <a:rPr sz="1000">
                          <a:latin typeface="Cambria"/>
                          <a:ea typeface="Cambria"/>
                          <a:cs typeface="Cambria"/>
                          <a:sym typeface="Cambria"/>
                        </a:rPr>
                        <a:t>An example of a feral child who was discovered without human socialisation, norms or values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0E0E0"/>
                    </a:solidFill>
                  </a:tcPr>
                </a:tc>
                <a:extLst>
                  <a:ext uri="{0D108BD9-81ED-4DB2-BD59-A6C34878D82A}">
                    <a16:rowId xmlns:a16="http://schemas.microsoft.com/office/drawing/2014/main" val="10005"/>
                  </a:ext>
                </a:extLst>
              </a:tr>
              <a:tr h="1183640">
                <a:tc>
                  <a:txBody>
                    <a:bodyPr/>
                    <a:lstStyle/>
                    <a:p>
                      <a:pPr algn="l" defTabSz="1828800"/>
                      <a:r>
                        <a:rPr sz="1000">
                          <a:latin typeface="Cambria"/>
                          <a:ea typeface="Cambria"/>
                          <a:cs typeface="Cambria"/>
                          <a:sym typeface="Cambria"/>
                        </a:rPr>
                        <a:t>6</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0E0E0"/>
                    </a:solidFill>
                  </a:tcPr>
                </a:tc>
                <a:tc>
                  <a:txBody>
                    <a:bodyPr/>
                    <a:lstStyle/>
                    <a:p>
                      <a:pPr algn="l" defTabSz="1828800"/>
                      <a:r>
                        <a:rPr sz="1000">
                          <a:latin typeface="Cambria"/>
                          <a:ea typeface="Cambria"/>
                          <a:cs typeface="Cambria"/>
                          <a:sym typeface="Cambria"/>
                        </a:rPr>
                        <a:t>Elements which create our identity</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0E0E0"/>
                    </a:solidFill>
                  </a:tcPr>
                </a:tc>
                <a:tc>
                  <a:txBody>
                    <a:bodyPr/>
                    <a:lstStyle/>
                    <a:p>
                      <a:pPr algn="l" defTabSz="1828800">
                        <a:defRPr sz="1000">
                          <a:latin typeface="Cambria"/>
                          <a:ea typeface="Cambria"/>
                          <a:cs typeface="Cambria"/>
                          <a:sym typeface="Cambria"/>
                        </a:defRPr>
                      </a:pPr>
                      <a:r>
                        <a:t>Gender</a:t>
                      </a:r>
                    </a:p>
                    <a:p>
                      <a:pPr algn="l" defTabSz="1828800">
                        <a:defRPr sz="1000">
                          <a:latin typeface="Cambria"/>
                          <a:ea typeface="Cambria"/>
                          <a:cs typeface="Cambria"/>
                          <a:sym typeface="Cambria"/>
                        </a:defRPr>
                      </a:pPr>
                      <a:r>
                        <a:t>Family</a:t>
                      </a:r>
                    </a:p>
                    <a:p>
                      <a:pPr algn="l" defTabSz="1828800">
                        <a:defRPr sz="1000">
                          <a:latin typeface="Cambria"/>
                          <a:ea typeface="Cambria"/>
                          <a:cs typeface="Cambria"/>
                          <a:sym typeface="Cambria"/>
                        </a:defRPr>
                      </a:pPr>
                      <a:r>
                        <a:t>Class</a:t>
                      </a:r>
                    </a:p>
                    <a:p>
                      <a:pPr algn="l" defTabSz="1828800">
                        <a:defRPr sz="1000">
                          <a:latin typeface="Cambria"/>
                          <a:ea typeface="Cambria"/>
                          <a:cs typeface="Cambria"/>
                          <a:sym typeface="Cambria"/>
                        </a:defRPr>
                      </a:pPr>
                      <a:r>
                        <a:t>Background</a:t>
                      </a:r>
                    </a:p>
                    <a:p>
                      <a:pPr algn="l" defTabSz="1828800">
                        <a:defRPr sz="1000">
                          <a:latin typeface="Cambria"/>
                          <a:ea typeface="Cambria"/>
                          <a:cs typeface="Cambria"/>
                          <a:sym typeface="Cambria"/>
                        </a:defRPr>
                      </a:pPr>
                      <a:r>
                        <a:t>Culture</a:t>
                      </a:r>
                    </a:p>
                    <a:p>
                      <a:pPr algn="l" defTabSz="1828800">
                        <a:defRPr sz="1000">
                          <a:latin typeface="Cambria"/>
                          <a:ea typeface="Cambria"/>
                          <a:cs typeface="Cambria"/>
                          <a:sym typeface="Cambria"/>
                        </a:defRPr>
                      </a:pPr>
                      <a:r>
                        <a:t>Religion</a:t>
                      </a:r>
                    </a:p>
                    <a:p>
                      <a:pPr algn="l" defTabSz="1828800">
                        <a:defRPr sz="1000">
                          <a:latin typeface="Cambria"/>
                          <a:ea typeface="Cambria"/>
                          <a:cs typeface="Cambria"/>
                          <a:sym typeface="Cambria"/>
                        </a:defRPr>
                      </a:pPr>
                      <a:r>
                        <a:t>Nationality</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0E0E0"/>
                    </a:solidFill>
                  </a:tcPr>
                </a:tc>
                <a:extLst>
                  <a:ext uri="{0D108BD9-81ED-4DB2-BD59-A6C34878D82A}">
                    <a16:rowId xmlns:a16="http://schemas.microsoft.com/office/drawing/2014/main" val="10006"/>
                  </a:ext>
                </a:extLst>
              </a:tr>
              <a:tr h="1168953">
                <a:tc>
                  <a:txBody>
                    <a:bodyPr/>
                    <a:lstStyle/>
                    <a:p>
                      <a:pPr algn="l" defTabSz="1828800"/>
                      <a:r>
                        <a:rPr sz="1000">
                          <a:latin typeface="Cambria"/>
                          <a:ea typeface="Cambria"/>
                          <a:cs typeface="Cambria"/>
                          <a:sym typeface="Cambria"/>
                        </a:rPr>
                        <a:t>7</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0E0E0"/>
                    </a:solidFill>
                  </a:tcPr>
                </a:tc>
                <a:tc>
                  <a:txBody>
                    <a:bodyPr/>
                    <a:lstStyle/>
                    <a:p>
                      <a:pPr algn="l" defTabSz="1828800"/>
                      <a:r>
                        <a:rPr sz="1000">
                          <a:latin typeface="Cambria"/>
                          <a:ea typeface="Cambria"/>
                          <a:cs typeface="Cambria"/>
                          <a:sym typeface="Cambria"/>
                        </a:rPr>
                        <a:t>Types of discrimination</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0E0E0"/>
                    </a:solidFill>
                  </a:tcPr>
                </a:tc>
                <a:tc>
                  <a:txBody>
                    <a:bodyPr/>
                    <a:lstStyle/>
                    <a:p>
                      <a:pPr algn="l" defTabSz="1828800">
                        <a:defRPr sz="1000">
                          <a:latin typeface="Cambria"/>
                          <a:ea typeface="Cambria"/>
                          <a:cs typeface="Cambria"/>
                          <a:sym typeface="Cambria"/>
                        </a:defRPr>
                      </a:pPr>
                      <a:r>
                        <a:t>Racism</a:t>
                      </a:r>
                    </a:p>
                    <a:p>
                      <a:pPr algn="l" defTabSz="1828800">
                        <a:defRPr sz="1000">
                          <a:latin typeface="Cambria"/>
                          <a:ea typeface="Cambria"/>
                          <a:cs typeface="Cambria"/>
                          <a:sym typeface="Cambria"/>
                        </a:defRPr>
                      </a:pPr>
                      <a:r>
                        <a:t>Sexism</a:t>
                      </a:r>
                    </a:p>
                    <a:p>
                      <a:pPr algn="l" defTabSz="1828800">
                        <a:defRPr sz="1000">
                          <a:latin typeface="Cambria"/>
                          <a:ea typeface="Cambria"/>
                          <a:cs typeface="Cambria"/>
                          <a:sym typeface="Cambria"/>
                        </a:defRPr>
                      </a:pPr>
                      <a:r>
                        <a:t>Gender </a:t>
                      </a:r>
                    </a:p>
                    <a:p>
                      <a:pPr algn="l" defTabSz="1828800">
                        <a:defRPr sz="1000">
                          <a:latin typeface="Cambria"/>
                          <a:ea typeface="Cambria"/>
                          <a:cs typeface="Cambria"/>
                          <a:sym typeface="Cambria"/>
                        </a:defRPr>
                      </a:pPr>
                      <a:r>
                        <a:t>Disability</a:t>
                      </a:r>
                    </a:p>
                    <a:p>
                      <a:pPr algn="l" defTabSz="1828800">
                        <a:defRPr sz="1000">
                          <a:latin typeface="Cambria"/>
                          <a:ea typeface="Cambria"/>
                          <a:cs typeface="Cambria"/>
                          <a:sym typeface="Cambria"/>
                        </a:defRPr>
                      </a:pPr>
                      <a:r>
                        <a:t>Sexual orientation</a:t>
                      </a:r>
                    </a:p>
                    <a:p>
                      <a:pPr algn="l" defTabSz="1828800">
                        <a:defRPr sz="1000">
                          <a:latin typeface="Cambria"/>
                          <a:ea typeface="Cambria"/>
                          <a:cs typeface="Cambria"/>
                          <a:sym typeface="Cambria"/>
                        </a:defRPr>
                      </a:pPr>
                      <a:r>
                        <a:t>Age</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0E0E0"/>
                    </a:solidFill>
                  </a:tcPr>
                </a:tc>
                <a:extLst>
                  <a:ext uri="{0D108BD9-81ED-4DB2-BD59-A6C34878D82A}">
                    <a16:rowId xmlns:a16="http://schemas.microsoft.com/office/drawing/2014/main" val="10007"/>
                  </a:ext>
                </a:extLst>
              </a:tr>
              <a:tr h="1168953">
                <a:tc>
                  <a:txBody>
                    <a:bodyPr/>
                    <a:lstStyle/>
                    <a:p>
                      <a:pPr algn="l" defTabSz="1828800"/>
                      <a:r>
                        <a:rPr sz="1000">
                          <a:latin typeface="Cambria"/>
                          <a:ea typeface="Cambria"/>
                          <a:cs typeface="Cambria"/>
                          <a:sym typeface="Cambria"/>
                        </a:rPr>
                        <a:t>8</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0E0E0"/>
                    </a:solidFill>
                  </a:tcPr>
                </a:tc>
                <a:tc>
                  <a:txBody>
                    <a:bodyPr/>
                    <a:lstStyle/>
                    <a:p>
                      <a:pPr algn="l" defTabSz="1828800"/>
                      <a:r>
                        <a:rPr sz="1000">
                          <a:latin typeface="Cambria"/>
                          <a:ea typeface="Cambria"/>
                          <a:cs typeface="Cambria"/>
                          <a:sym typeface="Cambria"/>
                        </a:rPr>
                        <a:t>Elements which create our class identity</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0E0E0"/>
                    </a:solidFill>
                  </a:tcPr>
                </a:tc>
                <a:tc>
                  <a:txBody>
                    <a:bodyPr/>
                    <a:lstStyle/>
                    <a:p>
                      <a:pPr algn="l" defTabSz="1828800">
                        <a:defRPr sz="1000">
                          <a:latin typeface="Cambria"/>
                          <a:ea typeface="Cambria"/>
                          <a:cs typeface="Cambria"/>
                          <a:sym typeface="Cambria"/>
                        </a:defRPr>
                      </a:pPr>
                      <a:r>
                        <a:t>Language</a:t>
                      </a:r>
                    </a:p>
                    <a:p>
                      <a:pPr algn="l" defTabSz="1828800">
                        <a:defRPr sz="1000">
                          <a:latin typeface="Cambria"/>
                          <a:ea typeface="Cambria"/>
                          <a:cs typeface="Cambria"/>
                          <a:sym typeface="Cambria"/>
                        </a:defRPr>
                      </a:pPr>
                      <a:r>
                        <a:t>Attitudes</a:t>
                      </a:r>
                    </a:p>
                    <a:p>
                      <a:pPr algn="l" defTabSz="1828800">
                        <a:defRPr sz="1000">
                          <a:latin typeface="Cambria"/>
                          <a:ea typeface="Cambria"/>
                          <a:cs typeface="Cambria"/>
                          <a:sym typeface="Cambria"/>
                        </a:defRPr>
                      </a:pPr>
                      <a:r>
                        <a:t>Work ethic-gratification</a:t>
                      </a:r>
                    </a:p>
                    <a:p>
                      <a:pPr algn="l" defTabSz="1828800">
                        <a:defRPr sz="1000">
                          <a:latin typeface="Cambria"/>
                          <a:ea typeface="Cambria"/>
                          <a:cs typeface="Cambria"/>
                          <a:sym typeface="Cambria"/>
                        </a:defRPr>
                      </a:pPr>
                      <a:r>
                        <a:t>Values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0E0E0"/>
                    </a:solidFill>
                  </a:tcPr>
                </a:tc>
                <a:extLst>
                  <a:ext uri="{0D108BD9-81ED-4DB2-BD59-A6C34878D82A}">
                    <a16:rowId xmlns:a16="http://schemas.microsoft.com/office/drawing/2014/main" val="10008"/>
                  </a:ext>
                </a:extLst>
              </a:tr>
              <a:tr h="1168953">
                <a:tc>
                  <a:txBody>
                    <a:bodyPr/>
                    <a:lstStyle/>
                    <a:p>
                      <a:pPr algn="l" defTabSz="1828800"/>
                      <a:r>
                        <a:rPr sz="1000">
                          <a:latin typeface="Cambria"/>
                          <a:ea typeface="Cambria"/>
                          <a:cs typeface="Cambria"/>
                          <a:sym typeface="Cambria"/>
                        </a:rPr>
                        <a:t>9</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0E0E0"/>
                    </a:solidFill>
                  </a:tcPr>
                </a:tc>
                <a:tc>
                  <a:txBody>
                    <a:bodyPr/>
                    <a:lstStyle/>
                    <a:p>
                      <a:pPr algn="l" defTabSz="1828800"/>
                      <a:r>
                        <a:rPr sz="1000">
                          <a:latin typeface="Cambria"/>
                          <a:ea typeface="Cambria"/>
                          <a:cs typeface="Cambria"/>
                          <a:sym typeface="Cambria"/>
                        </a:rPr>
                        <a:t>Elements which create our ethnic identity</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0E0E0"/>
                    </a:solidFill>
                  </a:tcPr>
                </a:tc>
                <a:tc>
                  <a:txBody>
                    <a:bodyPr/>
                    <a:lstStyle/>
                    <a:p>
                      <a:pPr algn="l" defTabSz="1828800">
                        <a:defRPr sz="1000">
                          <a:latin typeface="Cambria"/>
                          <a:ea typeface="Cambria"/>
                          <a:cs typeface="Cambria"/>
                          <a:sym typeface="Cambria"/>
                        </a:defRPr>
                      </a:pPr>
                      <a:r>
                        <a:t>Dress</a:t>
                      </a:r>
                    </a:p>
                    <a:p>
                      <a:pPr algn="l" defTabSz="1828800">
                        <a:defRPr sz="1000">
                          <a:latin typeface="Cambria"/>
                          <a:ea typeface="Cambria"/>
                          <a:cs typeface="Cambria"/>
                          <a:sym typeface="Cambria"/>
                        </a:defRPr>
                      </a:pPr>
                      <a:r>
                        <a:t>Language spoken</a:t>
                      </a:r>
                    </a:p>
                    <a:p>
                      <a:pPr algn="l" defTabSz="1828800">
                        <a:defRPr sz="1000">
                          <a:latin typeface="Cambria"/>
                          <a:ea typeface="Cambria"/>
                          <a:cs typeface="Cambria"/>
                          <a:sym typeface="Cambria"/>
                        </a:defRPr>
                      </a:pPr>
                      <a:r>
                        <a:t>Festivals and traditions</a:t>
                      </a:r>
                    </a:p>
                    <a:p>
                      <a:pPr algn="l" defTabSz="1828800">
                        <a:defRPr sz="1000">
                          <a:latin typeface="Cambria"/>
                          <a:ea typeface="Cambria"/>
                          <a:cs typeface="Cambria"/>
                          <a:sym typeface="Cambria"/>
                        </a:defRPr>
                      </a:pPr>
                      <a:r>
                        <a:t>Food</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0E0E0"/>
                    </a:solidFill>
                  </a:tcPr>
                </a:tc>
                <a:extLst>
                  <a:ext uri="{0D108BD9-81ED-4DB2-BD59-A6C34878D82A}">
                    <a16:rowId xmlns:a16="http://schemas.microsoft.com/office/drawing/2014/main" val="10009"/>
                  </a:ext>
                </a:extLst>
              </a:tr>
            </a:tbl>
          </a:graphicData>
        </a:graphic>
      </p:graphicFrame>
      <p:graphicFrame>
        <p:nvGraphicFramePr>
          <p:cNvPr id="164" name="Table 9"/>
          <p:cNvGraphicFramePr/>
          <p:nvPr/>
        </p:nvGraphicFramePr>
        <p:xfrm>
          <a:off x="329558" y="845277"/>
          <a:ext cx="7149491" cy="12263120"/>
        </p:xfrm>
        <a:graphic>
          <a:graphicData uri="http://schemas.openxmlformats.org/drawingml/2006/table">
            <a:tbl>
              <a:tblPr firstRow="1" bandRow="1">
                <a:tableStyleId>{4C3C2611-4C71-4FC5-86AE-919BDF0F9419}</a:tableStyleId>
              </a:tblPr>
              <a:tblGrid>
                <a:gridCol w="894938">
                  <a:extLst>
                    <a:ext uri="{9D8B030D-6E8A-4147-A177-3AD203B41FA5}">
                      <a16:colId xmlns:a16="http://schemas.microsoft.com/office/drawing/2014/main" val="20000"/>
                    </a:ext>
                  </a:extLst>
                </a:gridCol>
                <a:gridCol w="2242487">
                  <a:extLst>
                    <a:ext uri="{9D8B030D-6E8A-4147-A177-3AD203B41FA5}">
                      <a16:colId xmlns:a16="http://schemas.microsoft.com/office/drawing/2014/main" val="20001"/>
                    </a:ext>
                  </a:extLst>
                </a:gridCol>
                <a:gridCol w="4012066">
                  <a:extLst>
                    <a:ext uri="{9D8B030D-6E8A-4147-A177-3AD203B41FA5}">
                      <a16:colId xmlns:a16="http://schemas.microsoft.com/office/drawing/2014/main" val="20002"/>
                    </a:ext>
                  </a:extLst>
                </a:gridCol>
              </a:tblGrid>
              <a:tr h="294640">
                <a:tc gridSpan="3">
                  <a:txBody>
                    <a:bodyPr/>
                    <a:lstStyle/>
                    <a:p>
                      <a:pPr defTabSz="1828800">
                        <a:defRPr b="0"/>
                      </a:pPr>
                      <a:r>
                        <a:rPr sz="1000" b="1">
                          <a:solidFill>
                            <a:srgbClr val="FFFFFF"/>
                          </a:solidFill>
                          <a:latin typeface="Cambria"/>
                          <a:ea typeface="Cambria"/>
                          <a:cs typeface="Cambria"/>
                          <a:sym typeface="Cambria"/>
                        </a:rPr>
                        <a:t>Vocabulary</a:t>
                      </a:r>
                    </a:p>
                  </a:txBody>
                  <a:tcPr marL="45720" marR="45720" horzOverflow="overflow">
                    <a:lnL w="25400">
                      <a:solidFill>
                        <a:srgbClr val="FFFFFF"/>
                      </a:solidFill>
                    </a:lnL>
                    <a:lnR w="25400">
                      <a:solidFill>
                        <a:srgbClr val="FFFFFF"/>
                      </a:solidFill>
                    </a:lnR>
                    <a:lnT w="25400">
                      <a:solidFill>
                        <a:srgbClr val="FFFFFF"/>
                      </a:solidFill>
                    </a:lnT>
                    <a:lnB w="76200">
                      <a:solidFill>
                        <a:srgbClr val="FFFFFF"/>
                      </a:solidFill>
                    </a:lnB>
                    <a:solidFill>
                      <a:srgbClr val="70AD47"/>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94640">
                <a:tc>
                  <a:txBody>
                    <a:bodyPr/>
                    <a:lstStyle/>
                    <a:p>
                      <a:pPr algn="l" defTabSz="1828800"/>
                      <a:r>
                        <a:rPr sz="1000">
                          <a:latin typeface="Cambria"/>
                          <a:ea typeface="Cambria"/>
                          <a:cs typeface="Cambria"/>
                          <a:sym typeface="Cambria"/>
                        </a:rPr>
                        <a:t>1</a:t>
                      </a:r>
                    </a:p>
                  </a:txBody>
                  <a:tcPr marL="45720" marR="45720" horzOverflow="overflow">
                    <a:lnL w="25400">
                      <a:solidFill>
                        <a:srgbClr val="FFFFFF"/>
                      </a:solidFill>
                    </a:lnL>
                    <a:lnR w="25400">
                      <a:solidFill>
                        <a:srgbClr val="FFFFFF"/>
                      </a:solidFill>
                    </a:lnR>
                    <a:lnT w="762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Culture</a:t>
                      </a:r>
                    </a:p>
                  </a:txBody>
                  <a:tcPr marL="45720" marR="45720" horzOverflow="overflow">
                    <a:lnL w="25400">
                      <a:solidFill>
                        <a:srgbClr val="FFFFFF"/>
                      </a:solidFill>
                    </a:lnL>
                    <a:lnR w="25400">
                      <a:solidFill>
                        <a:srgbClr val="FFFFFF"/>
                      </a:solidFill>
                    </a:lnR>
                    <a:lnT w="762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The whole way of life of a group of people</a:t>
                      </a:r>
                    </a:p>
                  </a:txBody>
                  <a:tcPr marL="45720" marR="45720" horzOverflow="overflow">
                    <a:lnL w="25400">
                      <a:solidFill>
                        <a:srgbClr val="FFFFFF"/>
                      </a:solidFill>
                    </a:lnL>
                    <a:lnR w="25400">
                      <a:solidFill>
                        <a:srgbClr val="FFFFFF"/>
                      </a:solidFill>
                    </a:lnR>
                    <a:lnT w="76200">
                      <a:solidFill>
                        <a:srgbClr val="FFFFFF"/>
                      </a:solidFill>
                    </a:lnT>
                    <a:lnB w="25400">
                      <a:solidFill>
                        <a:srgbClr val="FFFFFF"/>
                      </a:solidFill>
                    </a:lnB>
                    <a:solidFill>
                      <a:srgbClr val="D4E2CE"/>
                    </a:solidFill>
                  </a:tcPr>
                </a:tc>
                <a:extLst>
                  <a:ext uri="{0D108BD9-81ED-4DB2-BD59-A6C34878D82A}">
                    <a16:rowId xmlns:a16="http://schemas.microsoft.com/office/drawing/2014/main" val="10001"/>
                  </a:ext>
                </a:extLst>
              </a:tr>
              <a:tr h="269240">
                <a:tc>
                  <a:txBody>
                    <a:bodyPr/>
                    <a:lstStyle/>
                    <a:p>
                      <a:pPr algn="l" defTabSz="1828800"/>
                      <a:r>
                        <a:rPr sz="1000">
                          <a:latin typeface="Cambria"/>
                          <a:ea typeface="Cambria"/>
                          <a:cs typeface="Cambria"/>
                          <a:sym typeface="Cambria"/>
                        </a:rPr>
                        <a:t>2</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Cultural Transmission</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Passing on culture from one generation to the next</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extLst>
                  <a:ext uri="{0D108BD9-81ED-4DB2-BD59-A6C34878D82A}">
                    <a16:rowId xmlns:a16="http://schemas.microsoft.com/office/drawing/2014/main" val="10002"/>
                  </a:ext>
                </a:extLst>
              </a:tr>
              <a:tr h="574040">
                <a:tc>
                  <a:txBody>
                    <a:bodyPr/>
                    <a:lstStyle/>
                    <a:p>
                      <a:pPr algn="l" defTabSz="1828800"/>
                      <a:r>
                        <a:rPr sz="1000">
                          <a:latin typeface="Cambria"/>
                          <a:ea typeface="Cambria"/>
                          <a:cs typeface="Cambria"/>
                          <a:sym typeface="Cambria"/>
                        </a:rPr>
                        <a:t>3</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Cultural Diversity</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The idea that culture varies over time and between places. This is because we learn our own cultures when norms and values are passed on.</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extLst>
                  <a:ext uri="{0D108BD9-81ED-4DB2-BD59-A6C34878D82A}">
                    <a16:rowId xmlns:a16="http://schemas.microsoft.com/office/drawing/2014/main" val="10003"/>
                  </a:ext>
                </a:extLst>
              </a:tr>
              <a:tr h="421640">
                <a:tc>
                  <a:txBody>
                    <a:bodyPr/>
                    <a:lstStyle/>
                    <a:p>
                      <a:pPr algn="l" defTabSz="1828800"/>
                      <a:r>
                        <a:rPr sz="1000">
                          <a:latin typeface="Cambria"/>
                          <a:ea typeface="Cambria"/>
                          <a:cs typeface="Cambria"/>
                          <a:sym typeface="Cambria"/>
                        </a:rPr>
                        <a:t>4</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Subcultures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Smaller groups within the dominant culture which differ due to ethnicity, age, interest or hobby</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extLst>
                  <a:ext uri="{0D108BD9-81ED-4DB2-BD59-A6C34878D82A}">
                    <a16:rowId xmlns:a16="http://schemas.microsoft.com/office/drawing/2014/main" val="10004"/>
                  </a:ext>
                </a:extLst>
              </a:tr>
              <a:tr h="574040">
                <a:tc>
                  <a:txBody>
                    <a:bodyPr/>
                    <a:lstStyle/>
                    <a:p>
                      <a:pPr algn="l" defTabSz="1828800"/>
                      <a:r>
                        <a:rPr sz="1000">
                          <a:latin typeface="Cambria"/>
                          <a:ea typeface="Cambria"/>
                          <a:cs typeface="Cambria"/>
                          <a:sym typeface="Cambria"/>
                        </a:rPr>
                        <a:t>5</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Norms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defRPr sz="1000">
                          <a:latin typeface="Cambria"/>
                          <a:ea typeface="Cambria"/>
                          <a:cs typeface="Cambria"/>
                          <a:sym typeface="Cambria"/>
                        </a:defRPr>
                      </a:pPr>
                      <a:r>
                        <a:t>Unwritten rules which govern how we act and our behaviour in different social settings.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extLst>
                  <a:ext uri="{0D108BD9-81ED-4DB2-BD59-A6C34878D82A}">
                    <a16:rowId xmlns:a16="http://schemas.microsoft.com/office/drawing/2014/main" val="10005"/>
                  </a:ext>
                </a:extLst>
              </a:tr>
              <a:tr h="574040">
                <a:tc>
                  <a:txBody>
                    <a:bodyPr/>
                    <a:lstStyle/>
                    <a:p>
                      <a:pPr algn="l" defTabSz="1828800"/>
                      <a:r>
                        <a:rPr sz="1000">
                          <a:latin typeface="Cambria"/>
                          <a:ea typeface="Cambria"/>
                          <a:cs typeface="Cambria"/>
                          <a:sym typeface="Cambria"/>
                        </a:rPr>
                        <a:t>6</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Values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defRPr sz="1000">
                          <a:latin typeface="Cambria"/>
                          <a:ea typeface="Cambria"/>
                          <a:cs typeface="Cambria"/>
                          <a:sym typeface="Cambria"/>
                        </a:defRPr>
                      </a:pPr>
                      <a:r>
                        <a:t>Things in society that people see as important . Our values influence how we behave and they differ between different cultures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extLst>
                  <a:ext uri="{0D108BD9-81ED-4DB2-BD59-A6C34878D82A}">
                    <a16:rowId xmlns:a16="http://schemas.microsoft.com/office/drawing/2014/main" val="10006"/>
                  </a:ext>
                </a:extLst>
              </a:tr>
              <a:tr h="421640">
                <a:tc>
                  <a:txBody>
                    <a:bodyPr/>
                    <a:lstStyle/>
                    <a:p>
                      <a:pPr algn="l" defTabSz="1828800"/>
                      <a:r>
                        <a:rPr sz="1000">
                          <a:latin typeface="Cambria"/>
                          <a:ea typeface="Cambria"/>
                          <a:cs typeface="Cambria"/>
                          <a:sym typeface="Cambria"/>
                        </a:rPr>
                        <a:t>7</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Sanctions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These can be positive or negative. Rewards or punishments to encourage people to follow the norms of society</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extLst>
                  <a:ext uri="{0D108BD9-81ED-4DB2-BD59-A6C34878D82A}">
                    <a16:rowId xmlns:a16="http://schemas.microsoft.com/office/drawing/2014/main" val="10007"/>
                  </a:ext>
                </a:extLst>
              </a:tr>
              <a:tr h="421640">
                <a:tc>
                  <a:txBody>
                    <a:bodyPr/>
                    <a:lstStyle/>
                    <a:p>
                      <a:pPr algn="l" defTabSz="1828800"/>
                      <a:r>
                        <a:rPr sz="1000">
                          <a:latin typeface="Cambria"/>
                          <a:ea typeface="Cambria"/>
                          <a:cs typeface="Cambria"/>
                          <a:sym typeface="Cambria"/>
                        </a:rPr>
                        <a:t>8</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Roles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The parts we play within our lives. For example, as a teacher, a daughter, a wife or a friend</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extLst>
                  <a:ext uri="{0D108BD9-81ED-4DB2-BD59-A6C34878D82A}">
                    <a16:rowId xmlns:a16="http://schemas.microsoft.com/office/drawing/2014/main" val="10008"/>
                  </a:ext>
                </a:extLst>
              </a:tr>
              <a:tr h="574040">
                <a:tc>
                  <a:txBody>
                    <a:bodyPr/>
                    <a:lstStyle/>
                    <a:p>
                      <a:pPr algn="l" defTabSz="1828800"/>
                      <a:r>
                        <a:rPr sz="1000">
                          <a:latin typeface="Cambria"/>
                          <a:ea typeface="Cambria"/>
                          <a:cs typeface="Cambria"/>
                          <a:sym typeface="Cambria"/>
                        </a:rPr>
                        <a:t>9</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Role Conflict</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This is when it is difficult to carry out two or more of our roles as they are in conflict. For example, you may want to have a role as a good student and as a good friend but it is difficult to be both at once</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extLst>
                  <a:ext uri="{0D108BD9-81ED-4DB2-BD59-A6C34878D82A}">
                    <a16:rowId xmlns:a16="http://schemas.microsoft.com/office/drawing/2014/main" val="10009"/>
                  </a:ext>
                </a:extLst>
              </a:tr>
              <a:tr h="421640">
                <a:tc>
                  <a:txBody>
                    <a:bodyPr/>
                    <a:lstStyle/>
                    <a:p>
                      <a:pPr algn="l" defTabSz="1828800"/>
                      <a:r>
                        <a:rPr sz="1000">
                          <a:latin typeface="Cambria"/>
                          <a:ea typeface="Cambria"/>
                          <a:cs typeface="Cambria"/>
                          <a:sym typeface="Cambria"/>
                        </a:rPr>
                        <a:t>10</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Status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The amount of respect we get due to the position we hold in society or our role. </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extLst>
                  <a:ext uri="{0D108BD9-81ED-4DB2-BD59-A6C34878D82A}">
                    <a16:rowId xmlns:a16="http://schemas.microsoft.com/office/drawing/2014/main" val="10010"/>
                  </a:ext>
                </a:extLst>
              </a:tr>
              <a:tr h="421640">
                <a:tc>
                  <a:txBody>
                    <a:bodyPr/>
                    <a:lstStyle/>
                    <a:p>
                      <a:pPr algn="l" defTabSz="1828800"/>
                      <a:r>
                        <a:rPr sz="1000">
                          <a:latin typeface="Cambria"/>
                          <a:ea typeface="Cambria"/>
                          <a:cs typeface="Cambria"/>
                          <a:sym typeface="Cambria"/>
                        </a:rPr>
                        <a:t>11</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Achieved status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This is the status we earn through our actions or merits such as qualifications or being good at a sport</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extLst>
                  <a:ext uri="{0D108BD9-81ED-4DB2-BD59-A6C34878D82A}">
                    <a16:rowId xmlns:a16="http://schemas.microsoft.com/office/drawing/2014/main" val="10011"/>
                  </a:ext>
                </a:extLst>
              </a:tr>
              <a:tr h="421640">
                <a:tc>
                  <a:txBody>
                    <a:bodyPr/>
                    <a:lstStyle/>
                    <a:p>
                      <a:pPr algn="l" defTabSz="1828800"/>
                      <a:r>
                        <a:rPr sz="1000">
                          <a:latin typeface="Cambria"/>
                          <a:ea typeface="Cambria"/>
                          <a:cs typeface="Cambria"/>
                          <a:sym typeface="Cambria"/>
                        </a:rPr>
                        <a:t>12</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Ascribed status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This is the status we are born with. This depends on your gender, position in your family or your families position in society.</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extLst>
                  <a:ext uri="{0D108BD9-81ED-4DB2-BD59-A6C34878D82A}">
                    <a16:rowId xmlns:a16="http://schemas.microsoft.com/office/drawing/2014/main" val="10012"/>
                  </a:ext>
                </a:extLst>
              </a:tr>
              <a:tr h="421640">
                <a:tc>
                  <a:txBody>
                    <a:bodyPr/>
                    <a:lstStyle/>
                    <a:p>
                      <a:pPr algn="l" defTabSz="1828800"/>
                      <a:r>
                        <a:rPr sz="1000">
                          <a:latin typeface="Cambria"/>
                          <a:ea typeface="Cambria"/>
                          <a:cs typeface="Cambria"/>
                          <a:sym typeface="Cambria"/>
                        </a:rPr>
                        <a:t>13</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Identity</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defRPr sz="1000">
                          <a:latin typeface="Cambria"/>
                          <a:ea typeface="Cambria"/>
                          <a:cs typeface="Cambria"/>
                          <a:sym typeface="Cambria"/>
                        </a:defRPr>
                      </a:pPr>
                      <a:r>
                        <a:t>This is your view of who you are</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extLst>
                  <a:ext uri="{0D108BD9-81ED-4DB2-BD59-A6C34878D82A}">
                    <a16:rowId xmlns:a16="http://schemas.microsoft.com/office/drawing/2014/main" val="10013"/>
                  </a:ext>
                </a:extLst>
              </a:tr>
              <a:tr h="421640">
                <a:tc>
                  <a:txBody>
                    <a:bodyPr/>
                    <a:lstStyle/>
                    <a:p>
                      <a:pPr algn="l" defTabSz="1828800"/>
                      <a:r>
                        <a:rPr sz="1000">
                          <a:latin typeface="Cambria"/>
                          <a:ea typeface="Cambria"/>
                          <a:cs typeface="Cambria"/>
                          <a:sym typeface="Cambria"/>
                        </a:rPr>
                        <a:t>14</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Socialisation</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This is the process by which we learn the culture, norms and values of the society we are born in to.</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extLst>
                  <a:ext uri="{0D108BD9-81ED-4DB2-BD59-A6C34878D82A}">
                    <a16:rowId xmlns:a16="http://schemas.microsoft.com/office/drawing/2014/main" val="10014"/>
                  </a:ext>
                </a:extLst>
              </a:tr>
              <a:tr h="421640">
                <a:tc>
                  <a:txBody>
                    <a:bodyPr/>
                    <a:lstStyle/>
                    <a:p>
                      <a:pPr algn="l" defTabSz="1828800"/>
                      <a:r>
                        <a:rPr sz="1000">
                          <a:latin typeface="Cambria"/>
                          <a:ea typeface="Cambria"/>
                          <a:cs typeface="Cambria"/>
                          <a:sym typeface="Cambria"/>
                        </a:rPr>
                        <a:t>15</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Primary socialisation</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This is how we learn norms and values as children. It occurs in the family. </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extLst>
                  <a:ext uri="{0D108BD9-81ED-4DB2-BD59-A6C34878D82A}">
                    <a16:rowId xmlns:a16="http://schemas.microsoft.com/office/drawing/2014/main" val="10015"/>
                  </a:ext>
                </a:extLst>
              </a:tr>
              <a:tr h="421640">
                <a:tc>
                  <a:txBody>
                    <a:bodyPr/>
                    <a:lstStyle/>
                    <a:p>
                      <a:pPr algn="l" defTabSz="1828800"/>
                      <a:r>
                        <a:rPr sz="1000">
                          <a:latin typeface="Cambria"/>
                          <a:ea typeface="Cambria"/>
                          <a:cs typeface="Cambria"/>
                          <a:sym typeface="Cambria"/>
                        </a:rPr>
                        <a:t>16</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Secondary Socialisation</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This is how we are taught norms and values after childhood. This is a lifelong process.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extLst>
                  <a:ext uri="{0D108BD9-81ED-4DB2-BD59-A6C34878D82A}">
                    <a16:rowId xmlns:a16="http://schemas.microsoft.com/office/drawing/2014/main" val="10016"/>
                  </a:ext>
                </a:extLst>
              </a:tr>
              <a:tr h="421640">
                <a:tc>
                  <a:txBody>
                    <a:bodyPr/>
                    <a:lstStyle/>
                    <a:p>
                      <a:pPr algn="l" defTabSz="1828800"/>
                      <a:r>
                        <a:rPr sz="1000">
                          <a:latin typeface="Cambria"/>
                          <a:ea typeface="Cambria"/>
                          <a:cs typeface="Cambria"/>
                          <a:sym typeface="Cambria"/>
                        </a:rPr>
                        <a:t>17</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Feral Children</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Children who are raised without human socialisation and who have no norms or values.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extLst>
                  <a:ext uri="{0D108BD9-81ED-4DB2-BD59-A6C34878D82A}">
                    <a16:rowId xmlns:a16="http://schemas.microsoft.com/office/drawing/2014/main" val="10017"/>
                  </a:ext>
                </a:extLst>
              </a:tr>
              <a:tr h="421640">
                <a:tc>
                  <a:txBody>
                    <a:bodyPr/>
                    <a:lstStyle/>
                    <a:p>
                      <a:pPr algn="l" defTabSz="1828800"/>
                      <a:r>
                        <a:rPr sz="1000">
                          <a:latin typeface="Cambria"/>
                          <a:ea typeface="Cambria"/>
                          <a:cs typeface="Cambria"/>
                          <a:sym typeface="Cambria"/>
                        </a:rPr>
                        <a:t>18</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Social control</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This is the process whereby society tries to ensure that members follow the norms, values and correct ways of behaving that society all agree on</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extLst>
                  <a:ext uri="{0D108BD9-81ED-4DB2-BD59-A6C34878D82A}">
                    <a16:rowId xmlns:a16="http://schemas.microsoft.com/office/drawing/2014/main" val="10018"/>
                  </a:ext>
                </a:extLst>
              </a:tr>
              <a:tr h="421640">
                <a:tc>
                  <a:txBody>
                    <a:bodyPr/>
                    <a:lstStyle/>
                    <a:p>
                      <a:pPr algn="l" defTabSz="1828800"/>
                      <a:r>
                        <a:rPr sz="1000">
                          <a:latin typeface="Cambria"/>
                          <a:ea typeface="Cambria"/>
                          <a:cs typeface="Cambria"/>
                          <a:sym typeface="Cambria"/>
                        </a:rPr>
                        <a:t>19</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Informal social control</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Agencies such as school and the family have some control over our lives. They pressure you to stick to the rules and behave appropriately.</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extLst>
                  <a:ext uri="{0D108BD9-81ED-4DB2-BD59-A6C34878D82A}">
                    <a16:rowId xmlns:a16="http://schemas.microsoft.com/office/drawing/2014/main" val="10019"/>
                  </a:ext>
                </a:extLst>
              </a:tr>
              <a:tr h="421640">
                <a:tc>
                  <a:txBody>
                    <a:bodyPr/>
                    <a:lstStyle/>
                    <a:p>
                      <a:pPr algn="l" defTabSz="1828800"/>
                      <a:r>
                        <a:rPr sz="1000">
                          <a:latin typeface="Cambria"/>
                          <a:ea typeface="Cambria"/>
                          <a:cs typeface="Cambria"/>
                          <a:sym typeface="Cambria"/>
                        </a:rPr>
                        <a:t>20</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Formal social control</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If informal control cannot make someone behave then formal agents of control take over. These are usually government agencies that make people obey the law</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extLst>
                  <a:ext uri="{0D108BD9-81ED-4DB2-BD59-A6C34878D82A}">
                    <a16:rowId xmlns:a16="http://schemas.microsoft.com/office/drawing/2014/main" val="10020"/>
                  </a:ext>
                </a:extLst>
              </a:tr>
              <a:tr h="421640">
                <a:tc>
                  <a:txBody>
                    <a:bodyPr/>
                    <a:lstStyle/>
                    <a:p>
                      <a:pPr algn="l" defTabSz="1828800"/>
                      <a:r>
                        <a:rPr sz="1000">
                          <a:latin typeface="Cambria"/>
                          <a:ea typeface="Cambria"/>
                          <a:cs typeface="Cambria"/>
                          <a:sym typeface="Cambria"/>
                        </a:rPr>
                        <a:t>21</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Manipulation</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defRPr sz="1000">
                          <a:latin typeface="Cambria"/>
                          <a:ea typeface="Cambria"/>
                          <a:cs typeface="Cambria"/>
                          <a:sym typeface="Cambria"/>
                        </a:defRPr>
                      </a:pPr>
                      <a:r>
                        <a:t>he ways that parents will encourage certain behaviour seen as normal for either a boy or girl or discourage any behaviour associated with the opposite sex.</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extLst>
                  <a:ext uri="{0D108BD9-81ED-4DB2-BD59-A6C34878D82A}">
                    <a16:rowId xmlns:a16="http://schemas.microsoft.com/office/drawing/2014/main" val="10021"/>
                  </a:ext>
                </a:extLst>
              </a:tr>
              <a:tr h="421640">
                <a:tc>
                  <a:txBody>
                    <a:bodyPr/>
                    <a:lstStyle/>
                    <a:p>
                      <a:pPr algn="l" defTabSz="1828800"/>
                      <a:r>
                        <a:rPr sz="1000">
                          <a:latin typeface="Cambria"/>
                          <a:ea typeface="Cambria"/>
                          <a:cs typeface="Cambria"/>
                          <a:sym typeface="Cambria"/>
                        </a:rPr>
                        <a:t>22</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Canalisation</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defRPr sz="1000">
                          <a:latin typeface="Cambria"/>
                          <a:ea typeface="Cambria"/>
                          <a:cs typeface="Cambria"/>
                          <a:sym typeface="Cambria"/>
                        </a:defRPr>
                      </a:pPr>
                      <a:r>
                        <a:t>This is when parents push their children into either male or female roles. This is usually done through toys.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extLst>
                  <a:ext uri="{0D108BD9-81ED-4DB2-BD59-A6C34878D82A}">
                    <a16:rowId xmlns:a16="http://schemas.microsoft.com/office/drawing/2014/main" val="10022"/>
                  </a:ext>
                </a:extLst>
              </a:tr>
              <a:tr h="421640">
                <a:tc>
                  <a:txBody>
                    <a:bodyPr/>
                    <a:lstStyle/>
                    <a:p>
                      <a:pPr algn="l" defTabSz="1828800"/>
                      <a:r>
                        <a:rPr sz="1000">
                          <a:latin typeface="Cambria"/>
                          <a:ea typeface="Cambria"/>
                          <a:cs typeface="Cambria"/>
                          <a:sym typeface="Cambria"/>
                        </a:rPr>
                        <a:t>23</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Verbal Appellation</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This means labelling children and speaking to them a certain way according to their gender. </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extLst>
                  <a:ext uri="{0D108BD9-81ED-4DB2-BD59-A6C34878D82A}">
                    <a16:rowId xmlns:a16="http://schemas.microsoft.com/office/drawing/2014/main" val="10023"/>
                  </a:ext>
                </a:extLst>
              </a:tr>
              <a:tr h="421640">
                <a:tc>
                  <a:txBody>
                    <a:bodyPr/>
                    <a:lstStyle/>
                    <a:p>
                      <a:pPr algn="l" defTabSz="1828800"/>
                      <a:r>
                        <a:rPr sz="1000">
                          <a:latin typeface="Cambria"/>
                          <a:ea typeface="Cambria"/>
                          <a:cs typeface="Cambria"/>
                          <a:sym typeface="Cambria"/>
                        </a:rPr>
                        <a:t>24</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Nationality</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The country of your birth. </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extLst>
                  <a:ext uri="{0D108BD9-81ED-4DB2-BD59-A6C34878D82A}">
                    <a16:rowId xmlns:a16="http://schemas.microsoft.com/office/drawing/2014/main" val="10024"/>
                  </a:ext>
                </a:extLst>
              </a:tr>
              <a:tr h="421640">
                <a:tc>
                  <a:txBody>
                    <a:bodyPr/>
                    <a:lstStyle/>
                    <a:p>
                      <a:pPr algn="l" defTabSz="1828800"/>
                      <a:r>
                        <a:rPr sz="1000">
                          <a:latin typeface="Cambria"/>
                          <a:ea typeface="Cambria"/>
                          <a:cs typeface="Cambria"/>
                          <a:sym typeface="Cambria"/>
                        </a:rPr>
                        <a:t>25</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Prejudice</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 Pre judgement of an individual or group</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extLst>
                  <a:ext uri="{0D108BD9-81ED-4DB2-BD59-A6C34878D82A}">
                    <a16:rowId xmlns:a16="http://schemas.microsoft.com/office/drawing/2014/main" val="10025"/>
                  </a:ext>
                </a:extLst>
              </a:tr>
              <a:tr h="421640">
                <a:tc>
                  <a:txBody>
                    <a:bodyPr/>
                    <a:lstStyle/>
                    <a:p>
                      <a:pPr algn="l" defTabSz="1828800"/>
                      <a:r>
                        <a:rPr sz="1000">
                          <a:latin typeface="Cambria"/>
                          <a:ea typeface="Cambria"/>
                          <a:cs typeface="Cambria"/>
                          <a:sym typeface="Cambria"/>
                        </a:rPr>
                        <a:t>26</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Discrimination </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The unjust or prejudicial treatment of different categories of people.</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extLst>
                  <a:ext uri="{0D108BD9-81ED-4DB2-BD59-A6C34878D82A}">
                    <a16:rowId xmlns:a16="http://schemas.microsoft.com/office/drawing/2014/main" val="10026"/>
                  </a:ext>
                </a:extLst>
              </a:tr>
              <a:tr h="421640">
                <a:tc>
                  <a:txBody>
                    <a:bodyPr/>
                    <a:lstStyle/>
                    <a:p>
                      <a:pPr algn="l" defTabSz="1828800"/>
                      <a:r>
                        <a:rPr sz="1000">
                          <a:latin typeface="Cambria"/>
                          <a:ea typeface="Cambria"/>
                          <a:cs typeface="Cambria"/>
                          <a:sym typeface="Cambria"/>
                        </a:rPr>
                        <a:t>27</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Stereotype –</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A statement which may be based in truth but is a generalisation rather than fact. </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extLst>
                  <a:ext uri="{0D108BD9-81ED-4DB2-BD59-A6C34878D82A}">
                    <a16:rowId xmlns:a16="http://schemas.microsoft.com/office/drawing/2014/main" val="10027"/>
                  </a:ext>
                </a:extLst>
              </a:tr>
            </a:tbl>
          </a:graphicData>
        </a:graphic>
      </p:graphicFrame>
      <p:graphicFrame>
        <p:nvGraphicFramePr>
          <p:cNvPr id="165" name="Table 7"/>
          <p:cNvGraphicFramePr/>
          <p:nvPr/>
        </p:nvGraphicFramePr>
        <p:xfrm>
          <a:off x="16746602" y="6382951"/>
          <a:ext cx="7516126" cy="3664515"/>
        </p:xfrm>
        <a:graphic>
          <a:graphicData uri="http://schemas.openxmlformats.org/drawingml/2006/table">
            <a:tbl>
              <a:tblPr firstRow="1" bandRow="1">
                <a:tableStyleId>{4C3C2611-4C71-4FC5-86AE-919BDF0F9419}</a:tableStyleId>
              </a:tblPr>
              <a:tblGrid>
                <a:gridCol w="952031">
                  <a:extLst>
                    <a:ext uri="{9D8B030D-6E8A-4147-A177-3AD203B41FA5}">
                      <a16:colId xmlns:a16="http://schemas.microsoft.com/office/drawing/2014/main" val="20000"/>
                    </a:ext>
                  </a:extLst>
                </a:gridCol>
                <a:gridCol w="2296081">
                  <a:extLst>
                    <a:ext uri="{9D8B030D-6E8A-4147-A177-3AD203B41FA5}">
                      <a16:colId xmlns:a16="http://schemas.microsoft.com/office/drawing/2014/main" val="20001"/>
                    </a:ext>
                  </a:extLst>
                </a:gridCol>
                <a:gridCol w="4268014">
                  <a:extLst>
                    <a:ext uri="{9D8B030D-6E8A-4147-A177-3AD203B41FA5}">
                      <a16:colId xmlns:a16="http://schemas.microsoft.com/office/drawing/2014/main" val="20002"/>
                    </a:ext>
                  </a:extLst>
                </a:gridCol>
              </a:tblGrid>
              <a:tr h="653937">
                <a:tc gridSpan="3">
                  <a:txBody>
                    <a:bodyPr/>
                    <a:lstStyle/>
                    <a:p>
                      <a:pPr defTabSz="914400">
                        <a:defRPr b="0"/>
                      </a:pPr>
                      <a:r>
                        <a:rPr sz="1000" b="1">
                          <a:solidFill>
                            <a:srgbClr val="FFFFFF"/>
                          </a:solidFill>
                          <a:latin typeface="Cambria"/>
                          <a:ea typeface="Cambria"/>
                          <a:cs typeface="Cambria"/>
                          <a:sym typeface="Cambria"/>
                        </a:rPr>
                        <a:t>Important debates</a:t>
                      </a:r>
                    </a:p>
                  </a:txBody>
                  <a:tcPr marL="45720" marR="45720" horzOverflow="overflow">
                    <a:lnL w="12700">
                      <a:solidFill>
                        <a:srgbClr val="FFFFFF"/>
                      </a:solidFill>
                    </a:lnL>
                    <a:lnR w="12700">
                      <a:solidFill>
                        <a:srgbClr val="FFFFFF"/>
                      </a:solidFill>
                    </a:lnR>
                    <a:lnT w="12700">
                      <a:solidFill>
                        <a:srgbClr val="FFFFFF"/>
                      </a:solidFill>
                    </a:lnT>
                    <a:lnB w="38100">
                      <a:solidFill>
                        <a:srgbClr val="FFFFFF"/>
                      </a:solidFill>
                    </a:lnB>
                    <a:solidFill>
                      <a:srgbClr val="FFC00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024090">
                <a:tc>
                  <a:txBody>
                    <a:bodyPr/>
                    <a:lstStyle/>
                    <a:p>
                      <a:pPr algn="l" defTabSz="914400"/>
                      <a:r>
                        <a:rPr sz="1000">
                          <a:latin typeface="Cambria"/>
                          <a:ea typeface="Cambria"/>
                          <a:cs typeface="Cambria"/>
                          <a:sym typeface="Cambria"/>
                        </a:rPr>
                        <a:t>1</a:t>
                      </a:r>
                    </a:p>
                  </a:txBody>
                  <a:tcPr marL="45720" marR="45720" horzOverflow="overflow">
                    <a:lnL w="12700">
                      <a:solidFill>
                        <a:srgbClr val="FFFFFF"/>
                      </a:solidFill>
                    </a:lnL>
                    <a:lnR w="12700">
                      <a:solidFill>
                        <a:srgbClr val="FFFFFF"/>
                      </a:solidFill>
                    </a:lnR>
                    <a:lnT w="38100">
                      <a:solidFill>
                        <a:srgbClr val="FFFFFF"/>
                      </a:solidFill>
                    </a:lnT>
                    <a:lnB w="12700">
                      <a:solidFill>
                        <a:srgbClr val="FFFFFF"/>
                      </a:solidFill>
                    </a:lnB>
                    <a:solidFill>
                      <a:srgbClr val="FFE8CA"/>
                    </a:solidFill>
                  </a:tcPr>
                </a:tc>
                <a:tc>
                  <a:txBody>
                    <a:bodyPr/>
                    <a:lstStyle/>
                    <a:p>
                      <a:pPr algn="l" defTabSz="914400"/>
                      <a:r>
                        <a:rPr sz="1000">
                          <a:latin typeface="Cambria"/>
                          <a:ea typeface="Cambria"/>
                          <a:cs typeface="Cambria"/>
                          <a:sym typeface="Cambria"/>
                        </a:rPr>
                        <a:t>Nature V Nurture</a:t>
                      </a:r>
                    </a:p>
                  </a:txBody>
                  <a:tcPr marL="45720" marR="45720" horzOverflow="overflow">
                    <a:lnL w="12700">
                      <a:solidFill>
                        <a:srgbClr val="FFFFFF"/>
                      </a:solidFill>
                    </a:lnL>
                    <a:lnR w="12700">
                      <a:solidFill>
                        <a:srgbClr val="FFFFFF"/>
                      </a:solidFill>
                    </a:lnR>
                    <a:lnT w="38100">
                      <a:solidFill>
                        <a:srgbClr val="FFFFFF"/>
                      </a:solidFill>
                    </a:lnT>
                    <a:lnB w="12700">
                      <a:solidFill>
                        <a:srgbClr val="FFFFFF"/>
                      </a:solidFill>
                    </a:lnB>
                    <a:solidFill>
                      <a:srgbClr val="FFE8CA"/>
                    </a:solidFill>
                  </a:tcPr>
                </a:tc>
                <a:tc>
                  <a:txBody>
                    <a:bodyPr/>
                    <a:lstStyle/>
                    <a:p>
                      <a:pPr algn="l" defTabSz="914400">
                        <a:defRPr sz="1000">
                          <a:latin typeface="Cambria"/>
                          <a:ea typeface="Cambria"/>
                          <a:cs typeface="Cambria"/>
                          <a:sym typeface="Cambria"/>
                        </a:defRPr>
                      </a:pPr>
                      <a:r>
                        <a:t>This is the debate about whether you learn how to behave or if you are born a certain way.</a:t>
                      </a:r>
                    </a:p>
                  </a:txBody>
                  <a:tcPr marL="45720" marR="45720" horzOverflow="overflow">
                    <a:lnL w="12700">
                      <a:solidFill>
                        <a:srgbClr val="FFFFFF"/>
                      </a:solidFill>
                    </a:lnL>
                    <a:lnR w="12700">
                      <a:solidFill>
                        <a:srgbClr val="FFFFFF"/>
                      </a:solidFill>
                    </a:lnR>
                    <a:lnT w="38100">
                      <a:solidFill>
                        <a:srgbClr val="FFFFFF"/>
                      </a:solidFill>
                    </a:lnT>
                    <a:lnB w="12700">
                      <a:solidFill>
                        <a:srgbClr val="FFFFFF"/>
                      </a:solidFill>
                    </a:lnB>
                    <a:solidFill>
                      <a:srgbClr val="FFE8CA"/>
                    </a:solidFill>
                  </a:tcPr>
                </a:tc>
                <a:extLst>
                  <a:ext uri="{0D108BD9-81ED-4DB2-BD59-A6C34878D82A}">
                    <a16:rowId xmlns:a16="http://schemas.microsoft.com/office/drawing/2014/main" val="10001"/>
                  </a:ext>
                </a:extLst>
              </a:tr>
              <a:tr h="993244">
                <a:tc>
                  <a:txBody>
                    <a:bodyPr/>
                    <a:lstStyle/>
                    <a:p>
                      <a:pPr algn="l" defTabSz="914400"/>
                      <a:r>
                        <a:rPr sz="1000">
                          <a:latin typeface="Cambria"/>
                          <a:ea typeface="Cambria"/>
                          <a:cs typeface="Cambria"/>
                          <a:sym typeface="Cambria"/>
                        </a:rPr>
                        <a:t>2</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FFF4E6"/>
                    </a:solidFill>
                  </a:tcPr>
                </a:tc>
                <a:tc>
                  <a:txBody>
                    <a:bodyPr/>
                    <a:lstStyle/>
                    <a:p>
                      <a:pPr algn="l" defTabSz="914400"/>
                      <a:r>
                        <a:rPr sz="1000">
                          <a:latin typeface="Cambria"/>
                          <a:ea typeface="Cambria"/>
                          <a:cs typeface="Cambria"/>
                          <a:sym typeface="Cambria"/>
                        </a:rPr>
                        <a:t>Nature</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FFF4E6"/>
                    </a:solidFill>
                  </a:tcPr>
                </a:tc>
                <a:tc>
                  <a:txBody>
                    <a:bodyPr/>
                    <a:lstStyle/>
                    <a:p>
                      <a:pPr algn="l" defTabSz="914400"/>
                      <a:r>
                        <a:rPr sz="1000">
                          <a:latin typeface="Cambria"/>
                          <a:ea typeface="Cambria"/>
                          <a:cs typeface="Cambria"/>
                          <a:sym typeface="Cambria"/>
                        </a:rPr>
                        <a:t>The belief that our personality is determined by our genes and biology.  Twins separated at birth who behave in similar ways is evidence of this</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FFF4E6"/>
                    </a:solidFill>
                  </a:tcPr>
                </a:tc>
                <a:extLst>
                  <a:ext uri="{0D108BD9-81ED-4DB2-BD59-A6C34878D82A}">
                    <a16:rowId xmlns:a16="http://schemas.microsoft.com/office/drawing/2014/main" val="10002"/>
                  </a:ext>
                </a:extLst>
              </a:tr>
              <a:tr h="993244">
                <a:tc>
                  <a:txBody>
                    <a:bodyPr/>
                    <a:lstStyle/>
                    <a:p>
                      <a:pPr algn="l" defTabSz="914400"/>
                      <a:r>
                        <a:rPr sz="1000">
                          <a:latin typeface="Cambria"/>
                          <a:ea typeface="Cambria"/>
                          <a:cs typeface="Cambria"/>
                          <a:sym typeface="Cambria"/>
                        </a:rPr>
                        <a:t>3</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FFE8CA"/>
                    </a:solidFill>
                  </a:tcPr>
                </a:tc>
                <a:tc>
                  <a:txBody>
                    <a:bodyPr/>
                    <a:lstStyle/>
                    <a:p>
                      <a:pPr algn="l" defTabSz="914400"/>
                      <a:r>
                        <a:rPr sz="1000">
                          <a:latin typeface="Cambria"/>
                          <a:ea typeface="Cambria"/>
                          <a:cs typeface="Cambria"/>
                          <a:sym typeface="Cambria"/>
                        </a:rPr>
                        <a:t>Nurture</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FFE8CA"/>
                    </a:solidFill>
                  </a:tcPr>
                </a:tc>
                <a:tc>
                  <a:txBody>
                    <a:bodyPr/>
                    <a:lstStyle/>
                    <a:p>
                      <a:pPr algn="l" defTabSz="914400"/>
                      <a:r>
                        <a:rPr sz="1000">
                          <a:latin typeface="Cambria"/>
                          <a:ea typeface="Cambria"/>
                          <a:cs typeface="Cambria"/>
                          <a:sym typeface="Cambria"/>
                        </a:rPr>
                        <a:t>The belief that our behaviour is determined by our upbringing and socialisation/ Feral children are evidence of this.</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FFE8CA"/>
                    </a:solidFill>
                  </a:tcPr>
                </a:tc>
                <a:extLst>
                  <a:ext uri="{0D108BD9-81ED-4DB2-BD59-A6C34878D82A}">
                    <a16:rowId xmlns:a16="http://schemas.microsoft.com/office/drawing/2014/main" val="10003"/>
                  </a:ext>
                </a:extLst>
              </a:tr>
            </a:tbl>
          </a:graphicData>
        </a:graphic>
      </p:graphicFrame>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TextBox 3"/>
          <p:cNvSpPr txBox="1"/>
          <p:nvPr/>
        </p:nvSpPr>
        <p:spPr>
          <a:xfrm>
            <a:off x="4442147" y="250519"/>
            <a:ext cx="15274240" cy="71627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91436" tIns="91436" rIns="91436" bIns="91436">
            <a:spAutoFit/>
          </a:bodyPr>
          <a:lstStyle>
            <a:lvl1pPr defTabSz="914400">
              <a:defRPr sz="3600" b="1">
                <a:solidFill>
                  <a:srgbClr val="000000"/>
                </a:solidFill>
                <a:latin typeface="Cambria"/>
                <a:ea typeface="Cambria"/>
                <a:cs typeface="Cambria"/>
                <a:sym typeface="Cambria"/>
              </a:defRPr>
            </a:lvl1pPr>
          </a:lstStyle>
          <a:p>
            <a:r>
              <a:t>Research Methods| Year 10 | Term 2</a:t>
            </a:r>
          </a:p>
        </p:txBody>
      </p:sp>
      <p:pic>
        <p:nvPicPr>
          <p:cNvPr id="168" name="Picture 2" descr="Picture 2"/>
          <p:cNvPicPr>
            <a:picLocks noChangeAspect="1"/>
          </p:cNvPicPr>
          <p:nvPr/>
        </p:nvPicPr>
        <p:blipFill>
          <a:blip r:embed="rId2"/>
          <a:stretch>
            <a:fillRect/>
          </a:stretch>
        </p:blipFill>
        <p:spPr>
          <a:xfrm>
            <a:off x="19532252" y="12587640"/>
            <a:ext cx="1572296" cy="971646"/>
          </a:xfrm>
          <a:prstGeom prst="rect">
            <a:avLst/>
          </a:prstGeom>
          <a:ln w="12700">
            <a:miter lim="400000"/>
          </a:ln>
        </p:spPr>
      </p:pic>
      <p:graphicFrame>
        <p:nvGraphicFramePr>
          <p:cNvPr id="169" name="Table 6"/>
          <p:cNvGraphicFramePr/>
          <p:nvPr/>
        </p:nvGraphicFramePr>
        <p:xfrm>
          <a:off x="16955988" y="2629866"/>
          <a:ext cx="7360308" cy="5008300"/>
        </p:xfrm>
        <a:graphic>
          <a:graphicData uri="http://schemas.openxmlformats.org/drawingml/2006/table">
            <a:tbl>
              <a:tblPr firstRow="1" bandRow="1">
                <a:tableStyleId>{4C3C2611-4C71-4FC5-86AE-919BDF0F9419}</a:tableStyleId>
              </a:tblPr>
              <a:tblGrid>
                <a:gridCol w="932293">
                  <a:extLst>
                    <a:ext uri="{9D8B030D-6E8A-4147-A177-3AD203B41FA5}">
                      <a16:colId xmlns:a16="http://schemas.microsoft.com/office/drawing/2014/main" val="20000"/>
                    </a:ext>
                  </a:extLst>
                </a:gridCol>
                <a:gridCol w="1649305">
                  <a:extLst>
                    <a:ext uri="{9D8B030D-6E8A-4147-A177-3AD203B41FA5}">
                      <a16:colId xmlns:a16="http://schemas.microsoft.com/office/drawing/2014/main" val="20001"/>
                    </a:ext>
                  </a:extLst>
                </a:gridCol>
                <a:gridCol w="4778710">
                  <a:extLst>
                    <a:ext uri="{9D8B030D-6E8A-4147-A177-3AD203B41FA5}">
                      <a16:colId xmlns:a16="http://schemas.microsoft.com/office/drawing/2014/main" val="20002"/>
                    </a:ext>
                  </a:extLst>
                </a:gridCol>
              </a:tblGrid>
              <a:tr h="571814">
                <a:tc gridSpan="3">
                  <a:txBody>
                    <a:bodyPr/>
                    <a:lstStyle/>
                    <a:p>
                      <a:pPr defTabSz="1828800">
                        <a:defRPr b="0"/>
                      </a:pPr>
                      <a:r>
                        <a:rPr sz="1000" b="1">
                          <a:solidFill>
                            <a:srgbClr val="FFFFFF"/>
                          </a:solidFill>
                          <a:latin typeface="Cambria"/>
                          <a:ea typeface="Cambria"/>
                          <a:cs typeface="Cambria"/>
                          <a:sym typeface="Cambria"/>
                        </a:rPr>
                        <a:t>Methods</a:t>
                      </a:r>
                    </a:p>
                  </a:txBody>
                  <a:tcPr marL="45720" marR="45720" horzOverflow="overflow">
                    <a:lnL w="25400">
                      <a:solidFill>
                        <a:srgbClr val="FFFFFF"/>
                      </a:solidFill>
                    </a:lnL>
                    <a:lnR w="25400">
                      <a:solidFill>
                        <a:srgbClr val="FFFFFF"/>
                      </a:solidFill>
                    </a:lnR>
                    <a:lnT w="25400">
                      <a:solidFill>
                        <a:srgbClr val="FFFFFF"/>
                      </a:solidFill>
                    </a:lnT>
                    <a:lnB w="76200">
                      <a:solidFill>
                        <a:srgbClr val="FFFFFF"/>
                      </a:solidFill>
                    </a:lnB>
                    <a:solidFill>
                      <a:srgbClr val="ED7D3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571814">
                <a:tc>
                  <a:txBody>
                    <a:bodyPr/>
                    <a:lstStyle/>
                    <a:p>
                      <a:pPr algn="l" defTabSz="1828800"/>
                      <a:r>
                        <a:rPr sz="1000">
                          <a:latin typeface="Cambria"/>
                          <a:ea typeface="Cambria"/>
                          <a:cs typeface="Cambria"/>
                          <a:sym typeface="Cambria"/>
                        </a:rPr>
                        <a:t>1</a:t>
                      </a:r>
                    </a:p>
                  </a:txBody>
                  <a:tcPr marL="45720" marR="45720" horzOverflow="overflow">
                    <a:lnL w="25400">
                      <a:solidFill>
                        <a:srgbClr val="FFFFFF"/>
                      </a:solidFill>
                    </a:lnL>
                    <a:lnR w="25400">
                      <a:solidFill>
                        <a:srgbClr val="FFFFFF"/>
                      </a:solidFill>
                    </a:lnR>
                    <a:lnT w="762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Questionnaires</a:t>
                      </a:r>
                    </a:p>
                  </a:txBody>
                  <a:tcPr marL="45720" marR="45720" horzOverflow="overflow">
                    <a:lnL w="25400">
                      <a:solidFill>
                        <a:srgbClr val="FFFFFF"/>
                      </a:solidFill>
                    </a:lnL>
                    <a:lnR w="25400">
                      <a:solidFill>
                        <a:srgbClr val="FFFFFF"/>
                      </a:solidFill>
                    </a:lnR>
                    <a:lnT w="762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A list of questions. Normally provide quantitative data from closed questions  but can have open answers</a:t>
                      </a:r>
                    </a:p>
                  </a:txBody>
                  <a:tcPr marL="45720" marR="45720" horzOverflow="overflow">
                    <a:lnL w="25400">
                      <a:solidFill>
                        <a:srgbClr val="FFFFFF"/>
                      </a:solidFill>
                    </a:lnL>
                    <a:lnR w="25400">
                      <a:solidFill>
                        <a:srgbClr val="FFFFFF"/>
                      </a:solidFill>
                    </a:lnR>
                    <a:lnT w="76200">
                      <a:solidFill>
                        <a:srgbClr val="FFFFFF"/>
                      </a:solidFill>
                    </a:lnT>
                    <a:lnB w="25400">
                      <a:solidFill>
                        <a:srgbClr val="FFFFFF"/>
                      </a:solidFill>
                    </a:lnB>
                    <a:solidFill>
                      <a:srgbClr val="F8D6CC"/>
                    </a:solidFill>
                  </a:tcPr>
                </a:tc>
                <a:extLst>
                  <a:ext uri="{0D108BD9-81ED-4DB2-BD59-A6C34878D82A}">
                    <a16:rowId xmlns:a16="http://schemas.microsoft.com/office/drawing/2014/main" val="10001"/>
                  </a:ext>
                </a:extLst>
              </a:tr>
              <a:tr h="818285">
                <a:tc>
                  <a:txBody>
                    <a:bodyPr/>
                    <a:lstStyle/>
                    <a:p>
                      <a:pPr algn="l" defTabSz="1828800"/>
                      <a:r>
                        <a:rPr sz="1000">
                          <a:latin typeface="Cambria"/>
                          <a:ea typeface="Cambria"/>
                          <a:cs typeface="Cambria"/>
                          <a:sym typeface="Cambria"/>
                        </a:rPr>
                        <a:t>2</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CECE7"/>
                    </a:solidFill>
                  </a:tcPr>
                </a:tc>
                <a:tc>
                  <a:txBody>
                    <a:bodyPr/>
                    <a:lstStyle/>
                    <a:p>
                      <a:pPr algn="l" defTabSz="1828800"/>
                      <a:r>
                        <a:rPr sz="1000">
                          <a:latin typeface="Cambria"/>
                          <a:ea typeface="Cambria"/>
                          <a:cs typeface="Cambria"/>
                          <a:sym typeface="Cambria"/>
                        </a:rPr>
                        <a:t>Interviews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CECE7"/>
                    </a:solidFill>
                  </a:tcPr>
                </a:tc>
                <a:tc>
                  <a:txBody>
                    <a:bodyPr/>
                    <a:lstStyle/>
                    <a:p>
                      <a:pPr algn="l" defTabSz="1828800"/>
                      <a:r>
                        <a:rPr sz="1000">
                          <a:latin typeface="Cambria"/>
                          <a:ea typeface="Cambria"/>
                          <a:cs typeface="Cambria"/>
                          <a:sym typeface="Cambria"/>
                        </a:rPr>
                        <a:t>In an interview, the interviewer asks questions and the respondent replies. Answers must be recorded, either in writing or electronically.</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CECE7"/>
                    </a:solidFill>
                  </a:tcPr>
                </a:tc>
                <a:extLst>
                  <a:ext uri="{0D108BD9-81ED-4DB2-BD59-A6C34878D82A}">
                    <a16:rowId xmlns:a16="http://schemas.microsoft.com/office/drawing/2014/main" val="10002"/>
                  </a:ext>
                </a:extLst>
              </a:tr>
              <a:tr h="818285">
                <a:tc>
                  <a:txBody>
                    <a:bodyPr/>
                    <a:lstStyle/>
                    <a:p>
                      <a:pPr algn="l" defTabSz="1828800"/>
                      <a:r>
                        <a:rPr sz="1000">
                          <a:latin typeface="Cambria"/>
                          <a:ea typeface="Cambria"/>
                          <a:cs typeface="Cambria"/>
                          <a:sym typeface="Cambria"/>
                        </a:rPr>
                        <a:t>3</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Participant observation</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With the participant observation (PO), the researcher studies a group by becoming a full member of the group and participating in its daily life. </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extLst>
                  <a:ext uri="{0D108BD9-81ED-4DB2-BD59-A6C34878D82A}">
                    <a16:rowId xmlns:a16="http://schemas.microsoft.com/office/drawing/2014/main" val="10003"/>
                  </a:ext>
                </a:extLst>
              </a:tr>
              <a:tr h="818285">
                <a:tc>
                  <a:txBody>
                    <a:bodyPr/>
                    <a:lstStyle/>
                    <a:p>
                      <a:pPr algn="l" defTabSz="1828800"/>
                      <a:r>
                        <a:rPr sz="1000">
                          <a:latin typeface="Cambria"/>
                          <a:ea typeface="Cambria"/>
                          <a:cs typeface="Cambria"/>
                          <a:sym typeface="Cambria"/>
                        </a:rPr>
                        <a:t>4</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CECE7"/>
                    </a:solidFill>
                  </a:tcPr>
                </a:tc>
                <a:tc>
                  <a:txBody>
                    <a:bodyPr/>
                    <a:lstStyle/>
                    <a:p>
                      <a:pPr algn="l" defTabSz="1828800"/>
                      <a:r>
                        <a:rPr sz="1000">
                          <a:latin typeface="Cambria"/>
                          <a:ea typeface="Cambria"/>
                          <a:cs typeface="Cambria"/>
                          <a:sym typeface="Cambria"/>
                        </a:rPr>
                        <a:t>Non-participant observation</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CECE7"/>
                    </a:solidFill>
                  </a:tcPr>
                </a:tc>
                <a:tc>
                  <a:txBody>
                    <a:bodyPr/>
                    <a:lstStyle/>
                    <a:p>
                      <a:pPr algn="l" defTabSz="1828800"/>
                      <a:r>
                        <a:rPr sz="1000">
                          <a:latin typeface="Cambria"/>
                          <a:ea typeface="Cambria"/>
                          <a:cs typeface="Cambria"/>
                          <a:sym typeface="Cambria"/>
                        </a:rPr>
                        <a:t>When the researcher observes a group from a distance. This can be overt or covert</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CECE7"/>
                    </a:solidFill>
                  </a:tcPr>
                </a:tc>
                <a:extLst>
                  <a:ext uri="{0D108BD9-81ED-4DB2-BD59-A6C34878D82A}">
                    <a16:rowId xmlns:a16="http://schemas.microsoft.com/office/drawing/2014/main" val="10004"/>
                  </a:ext>
                </a:extLst>
              </a:tr>
              <a:tr h="1409817">
                <a:tc>
                  <a:txBody>
                    <a:bodyPr/>
                    <a:lstStyle/>
                    <a:p>
                      <a:pPr algn="l" defTabSz="1828800"/>
                      <a:r>
                        <a:rPr sz="1000">
                          <a:latin typeface="Cambria"/>
                          <a:ea typeface="Cambria"/>
                          <a:cs typeface="Cambria"/>
                          <a:sym typeface="Cambria"/>
                        </a:rPr>
                        <a:t>5</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Secondary Data</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Research collected by someone else for another person that a sociologist can use to support their research e.g official statistics, unofficial statistics, historical documents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extLst>
                  <a:ext uri="{0D108BD9-81ED-4DB2-BD59-A6C34878D82A}">
                    <a16:rowId xmlns:a16="http://schemas.microsoft.com/office/drawing/2014/main" val="10005"/>
                  </a:ext>
                </a:extLst>
              </a:tr>
            </a:tbl>
          </a:graphicData>
        </a:graphic>
      </p:graphicFrame>
      <p:graphicFrame>
        <p:nvGraphicFramePr>
          <p:cNvPr id="170" name="Table 8"/>
          <p:cNvGraphicFramePr/>
          <p:nvPr/>
        </p:nvGraphicFramePr>
        <p:xfrm>
          <a:off x="7972018" y="1146125"/>
          <a:ext cx="8588978" cy="6336433"/>
        </p:xfrm>
        <a:graphic>
          <a:graphicData uri="http://schemas.openxmlformats.org/drawingml/2006/table">
            <a:tbl>
              <a:tblPr firstRow="1" bandRow="1">
                <a:tableStyleId>{4C3C2611-4C71-4FC5-86AE-919BDF0F9419}</a:tableStyleId>
              </a:tblPr>
              <a:tblGrid>
                <a:gridCol w="1087925">
                  <a:extLst>
                    <a:ext uri="{9D8B030D-6E8A-4147-A177-3AD203B41FA5}">
                      <a16:colId xmlns:a16="http://schemas.microsoft.com/office/drawing/2014/main" val="20000"/>
                    </a:ext>
                  </a:extLst>
                </a:gridCol>
                <a:gridCol w="2623824">
                  <a:extLst>
                    <a:ext uri="{9D8B030D-6E8A-4147-A177-3AD203B41FA5}">
                      <a16:colId xmlns:a16="http://schemas.microsoft.com/office/drawing/2014/main" val="20001"/>
                    </a:ext>
                  </a:extLst>
                </a:gridCol>
                <a:gridCol w="4877229">
                  <a:extLst>
                    <a:ext uri="{9D8B030D-6E8A-4147-A177-3AD203B41FA5}">
                      <a16:colId xmlns:a16="http://schemas.microsoft.com/office/drawing/2014/main" val="20002"/>
                    </a:ext>
                  </a:extLst>
                </a:gridCol>
              </a:tblGrid>
              <a:tr h="626767">
                <a:tc gridSpan="3">
                  <a:txBody>
                    <a:bodyPr/>
                    <a:lstStyle/>
                    <a:p>
                      <a:pPr defTabSz="1828800">
                        <a:defRPr b="0"/>
                      </a:pPr>
                      <a:r>
                        <a:rPr sz="1000" b="1">
                          <a:solidFill>
                            <a:srgbClr val="FFFFFF"/>
                          </a:solidFill>
                          <a:latin typeface="Cambria"/>
                          <a:ea typeface="Cambria"/>
                          <a:cs typeface="Cambria"/>
                          <a:sym typeface="Cambria"/>
                        </a:rPr>
                        <a:t>Strengths and weaknesses </a:t>
                      </a:r>
                    </a:p>
                  </a:txBody>
                  <a:tcPr marL="45720" marR="45720" horzOverflow="overflow">
                    <a:lnL w="25400">
                      <a:solidFill>
                        <a:srgbClr val="FFFFFF"/>
                      </a:solidFill>
                    </a:lnL>
                    <a:lnR w="25400">
                      <a:solidFill>
                        <a:srgbClr val="FFFFFF"/>
                      </a:solidFill>
                    </a:lnR>
                    <a:lnT w="25400">
                      <a:solidFill>
                        <a:srgbClr val="FFFFFF"/>
                      </a:solidFill>
                    </a:lnT>
                    <a:lnB w="76200">
                      <a:solidFill>
                        <a:srgbClr val="FFFFFF"/>
                      </a:solidFill>
                    </a:lnB>
                    <a:solidFill>
                      <a:srgbClr val="A5A5A5"/>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950956">
                <a:tc>
                  <a:txBody>
                    <a:bodyPr/>
                    <a:lstStyle/>
                    <a:p>
                      <a:pPr algn="l" defTabSz="1828800"/>
                      <a:r>
                        <a:rPr sz="1000">
                          <a:latin typeface="Cambria"/>
                          <a:ea typeface="Cambria"/>
                          <a:cs typeface="Cambria"/>
                          <a:sym typeface="Cambria"/>
                        </a:rPr>
                        <a:t>1</a:t>
                      </a:r>
                    </a:p>
                  </a:txBody>
                  <a:tcPr marL="45720" marR="45720" horzOverflow="overflow">
                    <a:lnL w="25400">
                      <a:solidFill>
                        <a:srgbClr val="FFFFFF"/>
                      </a:solidFill>
                    </a:lnL>
                    <a:lnR w="25400">
                      <a:solidFill>
                        <a:srgbClr val="FFFFFF"/>
                      </a:solidFill>
                    </a:lnR>
                    <a:lnT w="76200">
                      <a:solidFill>
                        <a:srgbClr val="FFFFFF"/>
                      </a:solidFill>
                    </a:lnT>
                    <a:lnB w="25400">
                      <a:solidFill>
                        <a:srgbClr val="FFFFFF"/>
                      </a:solidFill>
                    </a:lnB>
                    <a:solidFill>
                      <a:srgbClr val="E0E0E0"/>
                    </a:solidFill>
                  </a:tcPr>
                </a:tc>
                <a:tc>
                  <a:txBody>
                    <a:bodyPr/>
                    <a:lstStyle/>
                    <a:p>
                      <a:pPr algn="l" defTabSz="1828800"/>
                      <a:r>
                        <a:rPr sz="1000">
                          <a:latin typeface="Cambria"/>
                          <a:ea typeface="Cambria"/>
                          <a:cs typeface="Cambria"/>
                          <a:sym typeface="Cambria"/>
                        </a:rPr>
                        <a:t>Questionnaires</a:t>
                      </a:r>
                    </a:p>
                  </a:txBody>
                  <a:tcPr marL="45720" marR="45720" horzOverflow="overflow">
                    <a:lnL w="25400">
                      <a:solidFill>
                        <a:srgbClr val="FFFFFF"/>
                      </a:solidFill>
                    </a:lnL>
                    <a:lnR w="25400">
                      <a:solidFill>
                        <a:srgbClr val="FFFFFF"/>
                      </a:solidFill>
                    </a:lnR>
                    <a:lnT w="76200">
                      <a:solidFill>
                        <a:srgbClr val="FFFFFF"/>
                      </a:solidFill>
                    </a:lnT>
                    <a:lnB w="25400">
                      <a:solidFill>
                        <a:srgbClr val="FFFFFF"/>
                      </a:solidFill>
                    </a:lnB>
                    <a:solidFill>
                      <a:srgbClr val="E0E0E0"/>
                    </a:solidFill>
                  </a:tcPr>
                </a:tc>
                <a:tc>
                  <a:txBody>
                    <a:bodyPr/>
                    <a:lstStyle/>
                    <a:p>
                      <a:pPr algn="l" defTabSz="1828800">
                        <a:defRPr sz="1000">
                          <a:latin typeface="Cambria"/>
                          <a:ea typeface="Cambria"/>
                          <a:cs typeface="Cambria"/>
                          <a:sym typeface="Cambria"/>
                        </a:defRPr>
                      </a:pPr>
                      <a:r>
                        <a:t>Strengths- Quick, cheap, easy to analyse, reliable, ethical as people can choose to be involved</a:t>
                      </a:r>
                    </a:p>
                    <a:p>
                      <a:pPr algn="l" defTabSz="1828800">
                        <a:defRPr sz="1000">
                          <a:latin typeface="Cambria"/>
                          <a:ea typeface="Cambria"/>
                          <a:cs typeface="Cambria"/>
                          <a:sym typeface="Cambria"/>
                        </a:defRPr>
                      </a:pPr>
                      <a:endParaRPr/>
                    </a:p>
                    <a:p>
                      <a:pPr algn="l" defTabSz="1828800">
                        <a:defRPr sz="1000">
                          <a:latin typeface="Cambria"/>
                          <a:ea typeface="Cambria"/>
                          <a:cs typeface="Cambria"/>
                          <a:sym typeface="Cambria"/>
                        </a:defRPr>
                      </a:pPr>
                      <a:r>
                        <a:t>Weaknesses- Low validity as people lie,  low return rate so not representative</a:t>
                      </a:r>
                    </a:p>
                  </a:txBody>
                  <a:tcPr marL="45720" marR="45720" horzOverflow="overflow">
                    <a:lnL w="25400">
                      <a:solidFill>
                        <a:srgbClr val="FFFFFF"/>
                      </a:solidFill>
                    </a:lnL>
                    <a:lnR w="25400">
                      <a:solidFill>
                        <a:srgbClr val="FFFFFF"/>
                      </a:solidFill>
                    </a:lnR>
                    <a:lnT w="76200">
                      <a:solidFill>
                        <a:srgbClr val="FFFFFF"/>
                      </a:solidFill>
                    </a:lnT>
                    <a:lnB w="25400">
                      <a:solidFill>
                        <a:srgbClr val="FFFFFF"/>
                      </a:solidFill>
                    </a:lnB>
                    <a:solidFill>
                      <a:srgbClr val="E0E0E0"/>
                    </a:solidFill>
                  </a:tcPr>
                </a:tc>
                <a:extLst>
                  <a:ext uri="{0D108BD9-81ED-4DB2-BD59-A6C34878D82A}">
                    <a16:rowId xmlns:a16="http://schemas.microsoft.com/office/drawing/2014/main" val="10001"/>
                  </a:ext>
                </a:extLst>
              </a:tr>
              <a:tr h="1221115">
                <a:tc>
                  <a:txBody>
                    <a:bodyPr/>
                    <a:lstStyle/>
                    <a:p>
                      <a:pPr algn="l" defTabSz="1828800"/>
                      <a:r>
                        <a:rPr sz="1000">
                          <a:latin typeface="Cambria"/>
                          <a:ea typeface="Cambria"/>
                          <a:cs typeface="Cambria"/>
                          <a:sym typeface="Cambria"/>
                        </a:rPr>
                        <a:t>2</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0F0F0"/>
                    </a:solidFill>
                  </a:tcPr>
                </a:tc>
                <a:tc>
                  <a:txBody>
                    <a:bodyPr/>
                    <a:lstStyle/>
                    <a:p>
                      <a:pPr algn="l" defTabSz="1828800"/>
                      <a:r>
                        <a:rPr sz="1000">
                          <a:latin typeface="Cambria"/>
                          <a:ea typeface="Cambria"/>
                          <a:cs typeface="Cambria"/>
                          <a:sym typeface="Cambria"/>
                        </a:rPr>
                        <a:t>Interviews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0F0F0"/>
                    </a:solidFill>
                  </a:tcPr>
                </a:tc>
                <a:tc>
                  <a:txBody>
                    <a:bodyPr/>
                    <a:lstStyle/>
                    <a:p>
                      <a:pPr algn="l" defTabSz="1828800">
                        <a:defRPr sz="1000">
                          <a:latin typeface="Cambria"/>
                          <a:ea typeface="Cambria"/>
                          <a:cs typeface="Cambria"/>
                          <a:sym typeface="Cambria"/>
                        </a:defRPr>
                      </a:pPr>
                      <a:r>
                        <a:t>Strengths- Qualitative data so valid and more in depth</a:t>
                      </a:r>
                    </a:p>
                    <a:p>
                      <a:pPr algn="l" defTabSz="1828800">
                        <a:defRPr sz="1000">
                          <a:latin typeface="Cambria"/>
                          <a:ea typeface="Cambria"/>
                          <a:cs typeface="Cambria"/>
                          <a:sym typeface="Cambria"/>
                        </a:defRPr>
                      </a:pPr>
                      <a:endParaRPr/>
                    </a:p>
                    <a:p>
                      <a:pPr algn="l" defTabSz="1828800">
                        <a:defRPr sz="1000">
                          <a:latin typeface="Cambria"/>
                          <a:ea typeface="Cambria"/>
                          <a:cs typeface="Cambria"/>
                          <a:sym typeface="Cambria"/>
                        </a:defRPr>
                      </a:pPr>
                      <a:r>
                        <a:t>Weaknesses- Less reliable as hard to replicate, expensive, need to ensure consent and safety to make it ethical</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0F0F0"/>
                    </a:solidFill>
                  </a:tcPr>
                </a:tc>
                <a:extLst>
                  <a:ext uri="{0D108BD9-81ED-4DB2-BD59-A6C34878D82A}">
                    <a16:rowId xmlns:a16="http://schemas.microsoft.com/office/drawing/2014/main" val="10002"/>
                  </a:ext>
                </a:extLst>
              </a:tr>
              <a:tr h="896925">
                <a:tc>
                  <a:txBody>
                    <a:bodyPr/>
                    <a:lstStyle/>
                    <a:p>
                      <a:pPr algn="l" defTabSz="1828800"/>
                      <a:r>
                        <a:rPr sz="1000">
                          <a:latin typeface="Cambria"/>
                          <a:ea typeface="Cambria"/>
                          <a:cs typeface="Cambria"/>
                          <a:sym typeface="Cambria"/>
                        </a:rPr>
                        <a:t>3</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0E0E0"/>
                    </a:solidFill>
                  </a:tcPr>
                </a:tc>
                <a:tc>
                  <a:txBody>
                    <a:bodyPr/>
                    <a:lstStyle/>
                    <a:p>
                      <a:pPr algn="l" defTabSz="1828800"/>
                      <a:r>
                        <a:rPr sz="1000">
                          <a:latin typeface="Cambria"/>
                          <a:ea typeface="Cambria"/>
                          <a:cs typeface="Cambria"/>
                          <a:sym typeface="Cambria"/>
                        </a:rPr>
                        <a:t>Observation (Participant)</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0E0E0"/>
                    </a:solidFill>
                  </a:tcPr>
                </a:tc>
                <a:tc>
                  <a:txBody>
                    <a:bodyPr/>
                    <a:lstStyle/>
                    <a:p>
                      <a:pPr algn="l" defTabSz="1828800">
                        <a:defRPr sz="1000">
                          <a:latin typeface="Cambria"/>
                          <a:ea typeface="Cambria"/>
                          <a:cs typeface="Cambria"/>
                          <a:sym typeface="Cambria"/>
                        </a:defRPr>
                      </a:pPr>
                      <a:r>
                        <a:t>Strengths - Allows the researcher to study a group in their natural setting so more valid</a:t>
                      </a:r>
                    </a:p>
                    <a:p>
                      <a:pPr algn="l" defTabSz="1828800">
                        <a:defRPr sz="1000">
                          <a:latin typeface="Cambria"/>
                          <a:ea typeface="Cambria"/>
                          <a:cs typeface="Cambria"/>
                          <a:sym typeface="Cambria"/>
                        </a:defRPr>
                      </a:pPr>
                      <a:endParaRPr/>
                    </a:p>
                    <a:p>
                      <a:pPr algn="l" defTabSz="1828800">
                        <a:defRPr sz="1000">
                          <a:latin typeface="Cambria"/>
                          <a:ea typeface="Cambria"/>
                          <a:cs typeface="Cambria"/>
                          <a:sym typeface="Cambria"/>
                        </a:defRPr>
                      </a:pPr>
                      <a:r>
                        <a:t>Weaknesses- time consuming, hard to gain trust, hard to gain entry, not ethical if covert as people cannot give consent, hard to record data if covert, there is a danger that the researcher may become too involved with the group- going native, not reliable as hard to replicate</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0E0E0"/>
                    </a:solidFill>
                  </a:tcPr>
                </a:tc>
                <a:extLst>
                  <a:ext uri="{0D108BD9-81ED-4DB2-BD59-A6C34878D82A}">
                    <a16:rowId xmlns:a16="http://schemas.microsoft.com/office/drawing/2014/main" val="10003"/>
                  </a:ext>
                </a:extLst>
              </a:tr>
              <a:tr h="896925">
                <a:tc>
                  <a:txBody>
                    <a:bodyPr/>
                    <a:lstStyle/>
                    <a:p>
                      <a:pPr algn="l" defTabSz="1828800"/>
                      <a:r>
                        <a:rPr sz="1000">
                          <a:latin typeface="Cambria"/>
                          <a:ea typeface="Cambria"/>
                          <a:cs typeface="Cambria"/>
                          <a:sym typeface="Cambria"/>
                        </a:rPr>
                        <a:t>4</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0F0F0"/>
                    </a:solidFill>
                  </a:tcPr>
                </a:tc>
                <a:tc>
                  <a:txBody>
                    <a:bodyPr/>
                    <a:lstStyle/>
                    <a:p>
                      <a:pPr algn="l" defTabSz="1828800"/>
                      <a:r>
                        <a:rPr sz="1000">
                          <a:latin typeface="Cambria"/>
                          <a:ea typeface="Cambria"/>
                          <a:cs typeface="Cambria"/>
                          <a:sym typeface="Cambria"/>
                        </a:rPr>
                        <a:t>Observation (non- participant)</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0F0F0"/>
                    </a:solidFill>
                  </a:tcPr>
                </a:tc>
                <a:tc>
                  <a:txBody>
                    <a:bodyPr/>
                    <a:lstStyle/>
                    <a:p>
                      <a:pPr algn="l" defTabSz="1828800">
                        <a:defRPr sz="1000">
                          <a:latin typeface="Cambria"/>
                          <a:ea typeface="Cambria"/>
                          <a:cs typeface="Cambria"/>
                          <a:sym typeface="Cambria"/>
                        </a:defRPr>
                      </a:pPr>
                      <a:r>
                        <a:t>Strength- High validity as you can find out a true picture of what you are studying, you are able to get consent from participants, Easier to gain access as you can tell people what you are doing, can easily record what you see</a:t>
                      </a:r>
                    </a:p>
                    <a:p>
                      <a:pPr algn="l" defTabSz="1828800">
                        <a:defRPr sz="1000">
                          <a:latin typeface="Cambria"/>
                          <a:ea typeface="Cambria"/>
                          <a:cs typeface="Cambria"/>
                          <a:sym typeface="Cambria"/>
                        </a:defRPr>
                      </a:pPr>
                      <a:endParaRPr/>
                    </a:p>
                    <a:p>
                      <a:pPr algn="l" defTabSz="1828800">
                        <a:defRPr sz="1000">
                          <a:latin typeface="Cambria"/>
                          <a:ea typeface="Cambria"/>
                          <a:cs typeface="Cambria"/>
                          <a:sym typeface="Cambria"/>
                        </a:defRPr>
                      </a:pPr>
                      <a:r>
                        <a:t>Weakness - Low reliability as it is difficult to replicate, observer effect - People may behave differently if they know they are being watched lowering validity, low validity as people may lie or only return them if they have a strong view, expensive and time consuming, could put the researcher in danger</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0F0F0"/>
                    </a:solidFill>
                  </a:tcPr>
                </a:tc>
                <a:extLst>
                  <a:ext uri="{0D108BD9-81ED-4DB2-BD59-A6C34878D82A}">
                    <a16:rowId xmlns:a16="http://schemas.microsoft.com/office/drawing/2014/main" val="10004"/>
                  </a:ext>
                </a:extLst>
              </a:tr>
              <a:tr h="1221115">
                <a:tc>
                  <a:txBody>
                    <a:bodyPr/>
                    <a:lstStyle/>
                    <a:p>
                      <a:pPr algn="l" defTabSz="1828800"/>
                      <a:r>
                        <a:rPr sz="1000">
                          <a:latin typeface="Cambria"/>
                          <a:ea typeface="Cambria"/>
                          <a:cs typeface="Cambria"/>
                          <a:sym typeface="Cambria"/>
                        </a:rPr>
                        <a:t>5</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0E0E0"/>
                    </a:solidFill>
                  </a:tcPr>
                </a:tc>
                <a:tc>
                  <a:txBody>
                    <a:bodyPr/>
                    <a:lstStyle/>
                    <a:p>
                      <a:pPr algn="l" defTabSz="1828800"/>
                      <a:r>
                        <a:rPr sz="1000">
                          <a:latin typeface="Cambria"/>
                          <a:ea typeface="Cambria"/>
                          <a:cs typeface="Cambria"/>
                          <a:sym typeface="Cambria"/>
                        </a:rPr>
                        <a:t>Secondary Data</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0E0E0"/>
                    </a:solidFill>
                  </a:tcPr>
                </a:tc>
                <a:tc>
                  <a:txBody>
                    <a:bodyPr/>
                    <a:lstStyle/>
                    <a:p>
                      <a:pPr algn="l" defTabSz="1828800">
                        <a:defRPr sz="1000">
                          <a:latin typeface="Cambria"/>
                          <a:ea typeface="Cambria"/>
                          <a:cs typeface="Cambria"/>
                          <a:sym typeface="Cambria"/>
                        </a:defRPr>
                      </a:pPr>
                      <a:r>
                        <a:t>Strengths- Cheap, easy to access, Personal documents may provide in-depth data, fills in any gaps from primary research</a:t>
                      </a:r>
                    </a:p>
                    <a:p>
                      <a:pPr algn="l" defTabSz="1828800">
                        <a:defRPr sz="1000">
                          <a:latin typeface="Cambria"/>
                          <a:ea typeface="Cambria"/>
                          <a:cs typeface="Cambria"/>
                          <a:sym typeface="Cambria"/>
                        </a:defRPr>
                      </a:pPr>
                      <a:endParaRPr/>
                    </a:p>
                    <a:p>
                      <a:pPr algn="l" defTabSz="1828800">
                        <a:defRPr sz="1000">
                          <a:latin typeface="Cambria"/>
                          <a:ea typeface="Cambria"/>
                          <a:cs typeface="Cambria"/>
                          <a:sym typeface="Cambria"/>
                        </a:defRPr>
                      </a:pPr>
                      <a:endParaRPr/>
                    </a:p>
                    <a:p>
                      <a:pPr algn="l" defTabSz="1828800">
                        <a:defRPr sz="1000">
                          <a:latin typeface="Cambria"/>
                          <a:ea typeface="Cambria"/>
                          <a:cs typeface="Cambria"/>
                          <a:sym typeface="Cambria"/>
                        </a:defRPr>
                      </a:pPr>
                      <a:r>
                        <a:t>Weaknesses - May be biased, may not be valid, researchers may interpret data differently, no way of knowing if the quality of the source is good</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0E0E0"/>
                    </a:solidFill>
                  </a:tcPr>
                </a:tc>
                <a:extLst>
                  <a:ext uri="{0D108BD9-81ED-4DB2-BD59-A6C34878D82A}">
                    <a16:rowId xmlns:a16="http://schemas.microsoft.com/office/drawing/2014/main" val="10005"/>
                  </a:ext>
                </a:extLst>
              </a:tr>
            </a:tbl>
          </a:graphicData>
        </a:graphic>
      </p:graphicFrame>
      <p:graphicFrame>
        <p:nvGraphicFramePr>
          <p:cNvPr id="171" name="Table 9"/>
          <p:cNvGraphicFramePr/>
          <p:nvPr/>
        </p:nvGraphicFramePr>
        <p:xfrm>
          <a:off x="427533" y="1233490"/>
          <a:ext cx="7149491" cy="11749360"/>
        </p:xfrm>
        <a:graphic>
          <a:graphicData uri="http://schemas.openxmlformats.org/drawingml/2006/table">
            <a:tbl>
              <a:tblPr firstRow="1" bandRow="1">
                <a:tableStyleId>{4C3C2611-4C71-4FC5-86AE-919BDF0F9419}</a:tableStyleId>
              </a:tblPr>
              <a:tblGrid>
                <a:gridCol w="894938">
                  <a:extLst>
                    <a:ext uri="{9D8B030D-6E8A-4147-A177-3AD203B41FA5}">
                      <a16:colId xmlns:a16="http://schemas.microsoft.com/office/drawing/2014/main" val="20000"/>
                    </a:ext>
                  </a:extLst>
                </a:gridCol>
                <a:gridCol w="2242487">
                  <a:extLst>
                    <a:ext uri="{9D8B030D-6E8A-4147-A177-3AD203B41FA5}">
                      <a16:colId xmlns:a16="http://schemas.microsoft.com/office/drawing/2014/main" val="20001"/>
                    </a:ext>
                  </a:extLst>
                </a:gridCol>
                <a:gridCol w="4012066">
                  <a:extLst>
                    <a:ext uri="{9D8B030D-6E8A-4147-A177-3AD203B41FA5}">
                      <a16:colId xmlns:a16="http://schemas.microsoft.com/office/drawing/2014/main" val="20002"/>
                    </a:ext>
                  </a:extLst>
                </a:gridCol>
              </a:tblGrid>
              <a:tr h="492387">
                <a:tc gridSpan="3">
                  <a:txBody>
                    <a:bodyPr/>
                    <a:lstStyle/>
                    <a:p>
                      <a:pPr defTabSz="1828800">
                        <a:defRPr b="0"/>
                      </a:pPr>
                      <a:r>
                        <a:rPr sz="1000" b="1">
                          <a:solidFill>
                            <a:srgbClr val="FFFFFF"/>
                          </a:solidFill>
                          <a:latin typeface="Cambria"/>
                          <a:ea typeface="Cambria"/>
                          <a:cs typeface="Cambria"/>
                          <a:sym typeface="Cambria"/>
                        </a:rPr>
                        <a:t>Vocabulary</a:t>
                      </a:r>
                    </a:p>
                  </a:txBody>
                  <a:tcPr marL="45720" marR="45720" horzOverflow="overflow">
                    <a:lnL w="25400">
                      <a:solidFill>
                        <a:srgbClr val="FFFFFF"/>
                      </a:solidFill>
                    </a:lnL>
                    <a:lnR w="25400">
                      <a:solidFill>
                        <a:srgbClr val="FFFFFF"/>
                      </a:solidFill>
                    </a:lnR>
                    <a:lnT w="25400">
                      <a:solidFill>
                        <a:srgbClr val="FFFFFF"/>
                      </a:solidFill>
                    </a:lnT>
                    <a:lnB w="76200">
                      <a:solidFill>
                        <a:srgbClr val="FFFFFF"/>
                      </a:solidFill>
                    </a:lnB>
                    <a:solidFill>
                      <a:srgbClr val="70AD47"/>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92387">
                <a:tc>
                  <a:txBody>
                    <a:bodyPr/>
                    <a:lstStyle/>
                    <a:p>
                      <a:pPr algn="l" defTabSz="1828800"/>
                      <a:r>
                        <a:rPr sz="1000">
                          <a:latin typeface="Cambria"/>
                          <a:ea typeface="Cambria"/>
                          <a:cs typeface="Cambria"/>
                          <a:sym typeface="Cambria"/>
                        </a:rPr>
                        <a:t>1</a:t>
                      </a:r>
                    </a:p>
                  </a:txBody>
                  <a:tcPr marL="45720" marR="45720" horzOverflow="overflow">
                    <a:lnL w="25400">
                      <a:solidFill>
                        <a:srgbClr val="FFFFFF"/>
                      </a:solidFill>
                    </a:lnL>
                    <a:lnR w="25400">
                      <a:solidFill>
                        <a:srgbClr val="FFFFFF"/>
                      </a:solidFill>
                    </a:lnR>
                    <a:lnT w="762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Primary Data</a:t>
                      </a:r>
                    </a:p>
                  </a:txBody>
                  <a:tcPr marL="45720" marR="45720" horzOverflow="overflow">
                    <a:lnL w="25400">
                      <a:solidFill>
                        <a:srgbClr val="FFFFFF"/>
                      </a:solidFill>
                    </a:lnL>
                    <a:lnR w="25400">
                      <a:solidFill>
                        <a:srgbClr val="FFFFFF"/>
                      </a:solidFill>
                    </a:lnR>
                    <a:lnT w="76200">
                      <a:solidFill>
                        <a:srgbClr val="FFFFFF"/>
                      </a:solidFill>
                    </a:lnT>
                    <a:lnB w="25400">
                      <a:solidFill>
                        <a:srgbClr val="FFFFFF"/>
                      </a:solidFill>
                    </a:lnB>
                    <a:solidFill>
                      <a:srgbClr val="D4E2CE"/>
                    </a:solidFill>
                  </a:tcPr>
                </a:tc>
                <a:tc>
                  <a:txBody>
                    <a:bodyPr/>
                    <a:lstStyle/>
                    <a:p>
                      <a:pPr algn="l" defTabSz="1828800">
                        <a:defRPr sz="1000">
                          <a:latin typeface="Cambria"/>
                          <a:ea typeface="Cambria"/>
                          <a:cs typeface="Cambria"/>
                          <a:sym typeface="Cambria"/>
                        </a:defRPr>
                      </a:pPr>
                      <a:r>
                        <a:t>This is research that the sociologist has collected themselves</a:t>
                      </a:r>
                    </a:p>
                    <a:p>
                      <a:pPr algn="l" defTabSz="1828800">
                        <a:defRPr sz="1000">
                          <a:latin typeface="Cambria"/>
                          <a:ea typeface="Cambria"/>
                          <a:cs typeface="Cambria"/>
                          <a:sym typeface="Cambria"/>
                        </a:defRPr>
                      </a:pPr>
                      <a:endParaRPr/>
                    </a:p>
                  </a:txBody>
                  <a:tcPr marL="45720" marR="45720" horzOverflow="overflow">
                    <a:lnL w="25400">
                      <a:solidFill>
                        <a:srgbClr val="FFFFFF"/>
                      </a:solidFill>
                    </a:lnL>
                    <a:lnR w="25400">
                      <a:solidFill>
                        <a:srgbClr val="FFFFFF"/>
                      </a:solidFill>
                    </a:lnR>
                    <a:lnT w="76200">
                      <a:solidFill>
                        <a:srgbClr val="FFFFFF"/>
                      </a:solidFill>
                    </a:lnT>
                    <a:lnB w="25400">
                      <a:solidFill>
                        <a:srgbClr val="FFFFFF"/>
                      </a:solidFill>
                    </a:lnB>
                    <a:solidFill>
                      <a:srgbClr val="D4E2CE"/>
                    </a:solidFill>
                  </a:tcPr>
                </a:tc>
                <a:extLst>
                  <a:ext uri="{0D108BD9-81ED-4DB2-BD59-A6C34878D82A}">
                    <a16:rowId xmlns:a16="http://schemas.microsoft.com/office/drawing/2014/main" val="10001"/>
                  </a:ext>
                </a:extLst>
              </a:tr>
              <a:tr h="449939">
                <a:tc>
                  <a:txBody>
                    <a:bodyPr/>
                    <a:lstStyle/>
                    <a:p>
                      <a:pPr algn="l" defTabSz="1828800"/>
                      <a:r>
                        <a:rPr sz="1000">
                          <a:latin typeface="Cambria"/>
                          <a:ea typeface="Cambria"/>
                          <a:cs typeface="Cambria"/>
                          <a:sym typeface="Cambria"/>
                        </a:rPr>
                        <a:t>2</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Secondary Data</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Information that has been collected for another purpose by someone else</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extLst>
                  <a:ext uri="{0D108BD9-81ED-4DB2-BD59-A6C34878D82A}">
                    <a16:rowId xmlns:a16="http://schemas.microsoft.com/office/drawing/2014/main" val="10002"/>
                  </a:ext>
                </a:extLst>
              </a:tr>
              <a:tr h="449939">
                <a:tc>
                  <a:txBody>
                    <a:bodyPr/>
                    <a:lstStyle/>
                    <a:p>
                      <a:pPr algn="l" defTabSz="1828800"/>
                      <a:r>
                        <a:rPr sz="1000">
                          <a:latin typeface="Cambria"/>
                          <a:ea typeface="Cambria"/>
                          <a:cs typeface="Cambria"/>
                          <a:sym typeface="Cambria"/>
                        </a:rPr>
                        <a:t>3</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Qualitative</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defRPr sz="1000">
                          <a:latin typeface="Cambria"/>
                          <a:ea typeface="Cambria"/>
                          <a:cs typeface="Cambria"/>
                          <a:sym typeface="Cambria"/>
                        </a:defRPr>
                      </a:pPr>
                      <a:r>
                        <a:t>This means the sociologist gets their data in the form of words</a:t>
                      </a:r>
                    </a:p>
                    <a:p>
                      <a:pPr algn="l" defTabSz="1828800">
                        <a:defRPr sz="1000">
                          <a:latin typeface="Cambria"/>
                          <a:ea typeface="Cambria"/>
                          <a:cs typeface="Cambria"/>
                          <a:sym typeface="Cambria"/>
                        </a:defRPr>
                      </a:pPr>
                      <a:endParaRP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extLst>
                  <a:ext uri="{0D108BD9-81ED-4DB2-BD59-A6C34878D82A}">
                    <a16:rowId xmlns:a16="http://schemas.microsoft.com/office/drawing/2014/main" val="10003"/>
                  </a:ext>
                </a:extLst>
              </a:tr>
              <a:tr h="704622">
                <a:tc>
                  <a:txBody>
                    <a:bodyPr/>
                    <a:lstStyle/>
                    <a:p>
                      <a:pPr algn="l" defTabSz="1828800"/>
                      <a:r>
                        <a:rPr sz="1000">
                          <a:latin typeface="Cambria"/>
                          <a:ea typeface="Cambria"/>
                          <a:cs typeface="Cambria"/>
                          <a:sym typeface="Cambria"/>
                        </a:rPr>
                        <a:t>4</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Quantitative</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This means the sociologist gets their data in the form of numbers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extLst>
                  <a:ext uri="{0D108BD9-81ED-4DB2-BD59-A6C34878D82A}">
                    <a16:rowId xmlns:a16="http://schemas.microsoft.com/office/drawing/2014/main" val="10004"/>
                  </a:ext>
                </a:extLst>
              </a:tr>
              <a:tr h="449939">
                <a:tc>
                  <a:txBody>
                    <a:bodyPr/>
                    <a:lstStyle/>
                    <a:p>
                      <a:pPr algn="l" defTabSz="1828800"/>
                      <a:r>
                        <a:rPr sz="1000">
                          <a:latin typeface="Cambria"/>
                          <a:ea typeface="Cambria"/>
                          <a:cs typeface="Cambria"/>
                          <a:sym typeface="Cambria"/>
                        </a:rPr>
                        <a:t>5</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Validity</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Will the data show a true picture of what is happening?</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extLst>
                  <a:ext uri="{0D108BD9-81ED-4DB2-BD59-A6C34878D82A}">
                    <a16:rowId xmlns:a16="http://schemas.microsoft.com/office/drawing/2014/main" val="10005"/>
                  </a:ext>
                </a:extLst>
              </a:tr>
              <a:tr h="959305">
                <a:tc>
                  <a:txBody>
                    <a:bodyPr/>
                    <a:lstStyle/>
                    <a:p>
                      <a:pPr algn="l" defTabSz="1828800"/>
                      <a:r>
                        <a:rPr sz="1000">
                          <a:latin typeface="Cambria"/>
                          <a:ea typeface="Cambria"/>
                          <a:cs typeface="Cambria"/>
                          <a:sym typeface="Cambria"/>
                        </a:rPr>
                        <a:t>6</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Reliability</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 If you do the research again you will get similar results- you can replicate it easily</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extLst>
                  <a:ext uri="{0D108BD9-81ED-4DB2-BD59-A6C34878D82A}">
                    <a16:rowId xmlns:a16="http://schemas.microsoft.com/office/drawing/2014/main" val="10006"/>
                  </a:ext>
                </a:extLst>
              </a:tr>
              <a:tr h="704622">
                <a:tc>
                  <a:txBody>
                    <a:bodyPr/>
                    <a:lstStyle/>
                    <a:p>
                      <a:pPr algn="l" defTabSz="1828800"/>
                      <a:r>
                        <a:rPr sz="1000">
                          <a:latin typeface="Cambria"/>
                          <a:ea typeface="Cambria"/>
                          <a:cs typeface="Cambria"/>
                          <a:sym typeface="Cambria"/>
                        </a:rPr>
                        <a:t>7</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Representativeness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Is your sample a true representation of the population as a whole- doe it have the same number of males and female etc?</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extLst>
                  <a:ext uri="{0D108BD9-81ED-4DB2-BD59-A6C34878D82A}">
                    <a16:rowId xmlns:a16="http://schemas.microsoft.com/office/drawing/2014/main" val="10007"/>
                  </a:ext>
                </a:extLst>
              </a:tr>
              <a:tr h="704622">
                <a:tc>
                  <a:txBody>
                    <a:bodyPr/>
                    <a:lstStyle/>
                    <a:p>
                      <a:pPr algn="l" defTabSz="1828800"/>
                      <a:r>
                        <a:rPr sz="1000">
                          <a:latin typeface="Cambria"/>
                          <a:ea typeface="Cambria"/>
                          <a:cs typeface="Cambria"/>
                          <a:sym typeface="Cambria"/>
                        </a:rPr>
                        <a:t>8</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Structured interviews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This is where a sociologist plans the questions and the order they will ask them in</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extLst>
                  <a:ext uri="{0D108BD9-81ED-4DB2-BD59-A6C34878D82A}">
                    <a16:rowId xmlns:a16="http://schemas.microsoft.com/office/drawing/2014/main" val="10008"/>
                  </a:ext>
                </a:extLst>
              </a:tr>
              <a:tr h="704622">
                <a:tc>
                  <a:txBody>
                    <a:bodyPr/>
                    <a:lstStyle/>
                    <a:p>
                      <a:pPr algn="l" defTabSz="1828800"/>
                      <a:r>
                        <a:rPr sz="1000">
                          <a:latin typeface="Cambria"/>
                          <a:ea typeface="Cambria"/>
                          <a:cs typeface="Cambria"/>
                          <a:sym typeface="Cambria"/>
                        </a:rPr>
                        <a:t>9</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Unstructured interviews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Unstructured interviews are like conversations and do not have strictly pre-planned questions. The researcher adapts the questions as the interview develops. </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extLst>
                  <a:ext uri="{0D108BD9-81ED-4DB2-BD59-A6C34878D82A}">
                    <a16:rowId xmlns:a16="http://schemas.microsoft.com/office/drawing/2014/main" val="10009"/>
                  </a:ext>
                </a:extLst>
              </a:tr>
              <a:tr h="704622">
                <a:tc>
                  <a:txBody>
                    <a:bodyPr/>
                    <a:lstStyle/>
                    <a:p>
                      <a:pPr algn="l" defTabSz="1828800"/>
                      <a:r>
                        <a:rPr sz="1000">
                          <a:latin typeface="Cambria"/>
                          <a:ea typeface="Cambria"/>
                          <a:cs typeface="Cambria"/>
                          <a:sym typeface="Cambria"/>
                        </a:rPr>
                        <a:t>10</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Semi-structured interview</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Falls somewhere in-between structured and unstructured. Questions are pre-set but there is flexibility to skip questions or ask new questions.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extLst>
                  <a:ext uri="{0D108BD9-81ED-4DB2-BD59-A6C34878D82A}">
                    <a16:rowId xmlns:a16="http://schemas.microsoft.com/office/drawing/2014/main" val="10010"/>
                  </a:ext>
                </a:extLst>
              </a:tr>
              <a:tr h="704622">
                <a:tc>
                  <a:txBody>
                    <a:bodyPr/>
                    <a:lstStyle/>
                    <a:p>
                      <a:pPr algn="l" defTabSz="1828800"/>
                      <a:r>
                        <a:rPr sz="1000">
                          <a:latin typeface="Cambria"/>
                          <a:ea typeface="Cambria"/>
                          <a:cs typeface="Cambria"/>
                          <a:sym typeface="Cambria"/>
                        </a:rPr>
                        <a:t>11</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Overt</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Participation which is out in the open and people are aware that you are carrying out research</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extLst>
                  <a:ext uri="{0D108BD9-81ED-4DB2-BD59-A6C34878D82A}">
                    <a16:rowId xmlns:a16="http://schemas.microsoft.com/office/drawing/2014/main" val="10011"/>
                  </a:ext>
                </a:extLst>
              </a:tr>
              <a:tr h="704622">
                <a:tc>
                  <a:txBody>
                    <a:bodyPr/>
                    <a:lstStyle/>
                    <a:p>
                      <a:pPr algn="l" defTabSz="1828800"/>
                      <a:r>
                        <a:rPr sz="1000">
                          <a:latin typeface="Cambria"/>
                          <a:ea typeface="Cambria"/>
                          <a:cs typeface="Cambria"/>
                          <a:sym typeface="Cambria"/>
                        </a:rPr>
                        <a:t>12</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Covert</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Undercover observation</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extLst>
                  <a:ext uri="{0D108BD9-81ED-4DB2-BD59-A6C34878D82A}">
                    <a16:rowId xmlns:a16="http://schemas.microsoft.com/office/drawing/2014/main" val="10012"/>
                  </a:ext>
                </a:extLst>
              </a:tr>
              <a:tr h="704622">
                <a:tc>
                  <a:txBody>
                    <a:bodyPr/>
                    <a:lstStyle/>
                    <a:p>
                      <a:pPr algn="l" defTabSz="1828800"/>
                      <a:r>
                        <a:rPr sz="1000">
                          <a:latin typeface="Cambria"/>
                          <a:ea typeface="Cambria"/>
                          <a:cs typeface="Cambria"/>
                          <a:sym typeface="Cambria"/>
                        </a:rPr>
                        <a:t>13</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Going native</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When a researcher becomes too involved with the group they are studying and begins to act like one of them</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extLst>
                  <a:ext uri="{0D108BD9-81ED-4DB2-BD59-A6C34878D82A}">
                    <a16:rowId xmlns:a16="http://schemas.microsoft.com/office/drawing/2014/main" val="10013"/>
                  </a:ext>
                </a:extLst>
              </a:tr>
              <a:tr h="704622">
                <a:tc>
                  <a:txBody>
                    <a:bodyPr/>
                    <a:lstStyle/>
                    <a:p>
                      <a:pPr algn="l" defTabSz="1828800"/>
                      <a:r>
                        <a:rPr sz="1000">
                          <a:latin typeface="Cambria"/>
                          <a:ea typeface="Cambria"/>
                          <a:cs typeface="Cambria"/>
                          <a:sym typeface="Cambria"/>
                        </a:rPr>
                        <a:t>14</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Hawthorne Effect/ Observer Effect</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When someone changes their behaviour as they know they are being observed- lowers validity</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extLst>
                  <a:ext uri="{0D108BD9-81ED-4DB2-BD59-A6C34878D82A}">
                    <a16:rowId xmlns:a16="http://schemas.microsoft.com/office/drawing/2014/main" val="10014"/>
                  </a:ext>
                </a:extLst>
              </a:tr>
              <a:tr h="704622">
                <a:tc>
                  <a:txBody>
                    <a:bodyPr/>
                    <a:lstStyle/>
                    <a:p>
                      <a:pPr algn="l" defTabSz="1828800"/>
                      <a:r>
                        <a:rPr sz="1000">
                          <a:latin typeface="Cambria"/>
                          <a:ea typeface="Cambria"/>
                          <a:cs typeface="Cambria"/>
                          <a:sym typeface="Cambria"/>
                        </a:rPr>
                        <a:t>15</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Official Statistics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Produced by the government, universities and other official bodies. Sociologists may use them in their research</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extLst>
                  <a:ext uri="{0D108BD9-81ED-4DB2-BD59-A6C34878D82A}">
                    <a16:rowId xmlns:a16="http://schemas.microsoft.com/office/drawing/2014/main" val="10015"/>
                  </a:ext>
                </a:extLst>
              </a:tr>
              <a:tr h="704622">
                <a:tc>
                  <a:txBody>
                    <a:bodyPr/>
                    <a:lstStyle/>
                    <a:p>
                      <a:pPr algn="l" defTabSz="1828800"/>
                      <a:r>
                        <a:rPr sz="1000">
                          <a:latin typeface="Cambria"/>
                          <a:ea typeface="Cambria"/>
                          <a:cs typeface="Cambria"/>
                          <a:sym typeface="Cambria"/>
                        </a:rPr>
                        <a:t>16</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Participants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Those who take part in the research</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extLst>
                  <a:ext uri="{0D108BD9-81ED-4DB2-BD59-A6C34878D82A}">
                    <a16:rowId xmlns:a16="http://schemas.microsoft.com/office/drawing/2014/main" val="10016"/>
                  </a:ext>
                </a:extLst>
              </a:tr>
              <a:tr h="704622">
                <a:tc>
                  <a:txBody>
                    <a:bodyPr/>
                    <a:lstStyle/>
                    <a:p>
                      <a:pPr algn="l" defTabSz="1828800"/>
                      <a:r>
                        <a:rPr sz="1000">
                          <a:latin typeface="Cambria"/>
                          <a:ea typeface="Cambria"/>
                          <a:cs typeface="Cambria"/>
                          <a:sym typeface="Cambria"/>
                        </a:rPr>
                        <a:t>17</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Research population</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The group of people from whom the sample is drawn</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extLst>
                  <a:ext uri="{0D108BD9-81ED-4DB2-BD59-A6C34878D82A}">
                    <a16:rowId xmlns:a16="http://schemas.microsoft.com/office/drawing/2014/main" val="10017"/>
                  </a:ext>
                </a:extLst>
              </a:tr>
            </a:tbl>
          </a:graphicData>
        </a:graphic>
      </p:graphicFrame>
      <p:graphicFrame>
        <p:nvGraphicFramePr>
          <p:cNvPr id="172" name="Table 7"/>
          <p:cNvGraphicFramePr/>
          <p:nvPr/>
        </p:nvGraphicFramePr>
        <p:xfrm>
          <a:off x="16878078" y="8590033"/>
          <a:ext cx="7516126" cy="3664515"/>
        </p:xfrm>
        <a:graphic>
          <a:graphicData uri="http://schemas.openxmlformats.org/drawingml/2006/table">
            <a:tbl>
              <a:tblPr firstRow="1" bandRow="1">
                <a:tableStyleId>{4C3C2611-4C71-4FC5-86AE-919BDF0F9419}</a:tableStyleId>
              </a:tblPr>
              <a:tblGrid>
                <a:gridCol w="952031">
                  <a:extLst>
                    <a:ext uri="{9D8B030D-6E8A-4147-A177-3AD203B41FA5}">
                      <a16:colId xmlns:a16="http://schemas.microsoft.com/office/drawing/2014/main" val="20000"/>
                    </a:ext>
                  </a:extLst>
                </a:gridCol>
                <a:gridCol w="2296081">
                  <a:extLst>
                    <a:ext uri="{9D8B030D-6E8A-4147-A177-3AD203B41FA5}">
                      <a16:colId xmlns:a16="http://schemas.microsoft.com/office/drawing/2014/main" val="20001"/>
                    </a:ext>
                  </a:extLst>
                </a:gridCol>
                <a:gridCol w="4268014">
                  <a:extLst>
                    <a:ext uri="{9D8B030D-6E8A-4147-A177-3AD203B41FA5}">
                      <a16:colId xmlns:a16="http://schemas.microsoft.com/office/drawing/2014/main" val="20002"/>
                    </a:ext>
                  </a:extLst>
                </a:gridCol>
              </a:tblGrid>
              <a:tr h="653937">
                <a:tc gridSpan="3">
                  <a:txBody>
                    <a:bodyPr/>
                    <a:lstStyle/>
                    <a:p>
                      <a:pPr defTabSz="914400">
                        <a:defRPr b="0"/>
                      </a:pPr>
                      <a:r>
                        <a:rPr sz="1000" b="1">
                          <a:solidFill>
                            <a:srgbClr val="FFFFFF"/>
                          </a:solidFill>
                          <a:latin typeface="Cambria"/>
                          <a:ea typeface="Cambria"/>
                          <a:cs typeface="Cambria"/>
                          <a:sym typeface="Cambria"/>
                        </a:rPr>
                        <a:t>Key issues to consider for each method - PET issues</a:t>
                      </a:r>
                    </a:p>
                  </a:txBody>
                  <a:tcPr marL="45720" marR="45720" horzOverflow="overflow">
                    <a:lnL w="12700">
                      <a:solidFill>
                        <a:srgbClr val="FFFFFF"/>
                      </a:solidFill>
                    </a:lnL>
                    <a:lnR w="12700">
                      <a:solidFill>
                        <a:srgbClr val="FFFFFF"/>
                      </a:solidFill>
                    </a:lnR>
                    <a:lnT w="12700">
                      <a:solidFill>
                        <a:srgbClr val="FFFFFF"/>
                      </a:solidFill>
                    </a:lnT>
                    <a:lnB w="38100">
                      <a:solidFill>
                        <a:srgbClr val="FFFFFF"/>
                      </a:solidFill>
                    </a:lnB>
                    <a:solidFill>
                      <a:srgbClr val="FFC00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024090">
                <a:tc>
                  <a:txBody>
                    <a:bodyPr/>
                    <a:lstStyle/>
                    <a:p>
                      <a:pPr algn="l" defTabSz="914400"/>
                      <a:r>
                        <a:rPr sz="1000">
                          <a:latin typeface="Cambria"/>
                          <a:ea typeface="Cambria"/>
                          <a:cs typeface="Cambria"/>
                          <a:sym typeface="Cambria"/>
                        </a:rPr>
                        <a:t>1</a:t>
                      </a:r>
                    </a:p>
                  </a:txBody>
                  <a:tcPr marL="45720" marR="45720" horzOverflow="overflow">
                    <a:lnL w="12700">
                      <a:solidFill>
                        <a:srgbClr val="FFFFFF"/>
                      </a:solidFill>
                    </a:lnL>
                    <a:lnR w="12700">
                      <a:solidFill>
                        <a:srgbClr val="FFFFFF"/>
                      </a:solidFill>
                    </a:lnR>
                    <a:lnT w="38100">
                      <a:solidFill>
                        <a:srgbClr val="FFFFFF"/>
                      </a:solidFill>
                    </a:lnT>
                    <a:lnB w="12700">
                      <a:solidFill>
                        <a:srgbClr val="FFFFFF"/>
                      </a:solidFill>
                    </a:lnB>
                    <a:solidFill>
                      <a:srgbClr val="FFE8CA"/>
                    </a:solidFill>
                  </a:tcPr>
                </a:tc>
                <a:tc>
                  <a:txBody>
                    <a:bodyPr/>
                    <a:lstStyle/>
                    <a:p>
                      <a:pPr algn="l" defTabSz="914400"/>
                      <a:r>
                        <a:rPr sz="1000">
                          <a:latin typeface="Cambria"/>
                          <a:ea typeface="Cambria"/>
                          <a:cs typeface="Cambria"/>
                          <a:sym typeface="Cambria"/>
                        </a:rPr>
                        <a:t>Practical Issues</a:t>
                      </a:r>
                    </a:p>
                  </a:txBody>
                  <a:tcPr marL="45720" marR="45720" horzOverflow="overflow">
                    <a:lnL w="12700">
                      <a:solidFill>
                        <a:srgbClr val="FFFFFF"/>
                      </a:solidFill>
                    </a:lnL>
                    <a:lnR w="12700">
                      <a:solidFill>
                        <a:srgbClr val="FFFFFF"/>
                      </a:solidFill>
                    </a:lnR>
                    <a:lnT w="38100">
                      <a:solidFill>
                        <a:srgbClr val="FFFFFF"/>
                      </a:solidFill>
                    </a:lnT>
                    <a:lnB w="12700">
                      <a:solidFill>
                        <a:srgbClr val="FFFFFF"/>
                      </a:solidFill>
                    </a:lnB>
                    <a:solidFill>
                      <a:srgbClr val="FFE8CA"/>
                    </a:solidFill>
                  </a:tcPr>
                </a:tc>
                <a:tc>
                  <a:txBody>
                    <a:bodyPr/>
                    <a:lstStyle/>
                    <a:p>
                      <a:pPr algn="l" defTabSz="914400">
                        <a:defRPr sz="1000">
                          <a:latin typeface="Cambria"/>
                          <a:ea typeface="Cambria"/>
                          <a:cs typeface="Cambria"/>
                          <a:sym typeface="Cambria"/>
                        </a:defRPr>
                      </a:pPr>
                      <a:r>
                        <a:t>Cost, Time etc</a:t>
                      </a:r>
                    </a:p>
                    <a:p>
                      <a:pPr algn="l" defTabSz="914400">
                        <a:defRPr sz="1000">
                          <a:latin typeface="Cambria"/>
                          <a:ea typeface="Cambria"/>
                          <a:cs typeface="Cambria"/>
                          <a:sym typeface="Cambria"/>
                        </a:defRPr>
                      </a:pPr>
                      <a:endParaRPr/>
                    </a:p>
                  </a:txBody>
                  <a:tcPr marL="45720" marR="45720" horzOverflow="overflow">
                    <a:lnL w="12700">
                      <a:solidFill>
                        <a:srgbClr val="FFFFFF"/>
                      </a:solidFill>
                    </a:lnL>
                    <a:lnR w="12700">
                      <a:solidFill>
                        <a:srgbClr val="FFFFFF"/>
                      </a:solidFill>
                    </a:lnR>
                    <a:lnT w="38100">
                      <a:solidFill>
                        <a:srgbClr val="FFFFFF"/>
                      </a:solidFill>
                    </a:lnT>
                    <a:lnB w="12700">
                      <a:solidFill>
                        <a:srgbClr val="FFFFFF"/>
                      </a:solidFill>
                    </a:lnB>
                    <a:solidFill>
                      <a:srgbClr val="FFE8CA"/>
                    </a:solidFill>
                  </a:tcPr>
                </a:tc>
                <a:extLst>
                  <a:ext uri="{0D108BD9-81ED-4DB2-BD59-A6C34878D82A}">
                    <a16:rowId xmlns:a16="http://schemas.microsoft.com/office/drawing/2014/main" val="10001"/>
                  </a:ext>
                </a:extLst>
              </a:tr>
              <a:tr h="993244">
                <a:tc>
                  <a:txBody>
                    <a:bodyPr/>
                    <a:lstStyle/>
                    <a:p>
                      <a:pPr algn="l" defTabSz="914400"/>
                      <a:r>
                        <a:rPr sz="1000">
                          <a:latin typeface="Cambria"/>
                          <a:ea typeface="Cambria"/>
                          <a:cs typeface="Cambria"/>
                          <a:sym typeface="Cambria"/>
                        </a:rPr>
                        <a:t>2</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FFF4E6"/>
                    </a:solidFill>
                  </a:tcPr>
                </a:tc>
                <a:tc>
                  <a:txBody>
                    <a:bodyPr/>
                    <a:lstStyle/>
                    <a:p>
                      <a:pPr algn="l" defTabSz="914400"/>
                      <a:r>
                        <a:rPr sz="1000">
                          <a:latin typeface="Cambria"/>
                          <a:ea typeface="Cambria"/>
                          <a:cs typeface="Cambria"/>
                          <a:sym typeface="Cambria"/>
                        </a:rPr>
                        <a:t>Ethical issues</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FFF4E6"/>
                    </a:solidFill>
                  </a:tcPr>
                </a:tc>
                <a:tc>
                  <a:txBody>
                    <a:bodyPr/>
                    <a:lstStyle/>
                    <a:p>
                      <a:pPr algn="l" defTabSz="914400"/>
                      <a:r>
                        <a:rPr sz="1000">
                          <a:latin typeface="Cambria"/>
                          <a:ea typeface="Cambria"/>
                          <a:cs typeface="Cambria"/>
                          <a:sym typeface="Cambria"/>
                        </a:rPr>
                        <a:t>Can people consent? does it put anyone in danger?</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FFF4E6"/>
                    </a:solidFill>
                  </a:tcPr>
                </a:tc>
                <a:extLst>
                  <a:ext uri="{0D108BD9-81ED-4DB2-BD59-A6C34878D82A}">
                    <a16:rowId xmlns:a16="http://schemas.microsoft.com/office/drawing/2014/main" val="10002"/>
                  </a:ext>
                </a:extLst>
              </a:tr>
              <a:tr h="993244">
                <a:tc>
                  <a:txBody>
                    <a:bodyPr/>
                    <a:lstStyle/>
                    <a:p>
                      <a:pPr algn="l" defTabSz="914400"/>
                      <a:r>
                        <a:rPr sz="1000">
                          <a:latin typeface="Cambria"/>
                          <a:ea typeface="Cambria"/>
                          <a:cs typeface="Cambria"/>
                          <a:sym typeface="Cambria"/>
                        </a:rPr>
                        <a:t>3</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FFE8CA"/>
                    </a:solidFill>
                  </a:tcPr>
                </a:tc>
                <a:tc>
                  <a:txBody>
                    <a:bodyPr/>
                    <a:lstStyle/>
                    <a:p>
                      <a:pPr algn="l" defTabSz="914400"/>
                      <a:r>
                        <a:rPr sz="1000">
                          <a:latin typeface="Cambria"/>
                          <a:ea typeface="Cambria"/>
                          <a:cs typeface="Cambria"/>
                          <a:sym typeface="Cambria"/>
                        </a:rPr>
                        <a:t>Theoretical issues</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FFE8CA"/>
                    </a:solidFill>
                  </a:tcPr>
                </a:tc>
                <a:tc>
                  <a:txBody>
                    <a:bodyPr/>
                    <a:lstStyle/>
                    <a:p>
                      <a:pPr algn="l" defTabSz="914400"/>
                      <a:r>
                        <a:rPr sz="1000">
                          <a:latin typeface="Cambria"/>
                          <a:ea typeface="Cambria"/>
                          <a:cs typeface="Cambria"/>
                          <a:sym typeface="Cambria"/>
                        </a:rPr>
                        <a:t>Is it valid? Is it reliable?</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FFE8CA"/>
                    </a:solidFill>
                  </a:tcPr>
                </a:tc>
                <a:extLst>
                  <a:ext uri="{0D108BD9-81ED-4DB2-BD59-A6C34878D82A}">
                    <a16:rowId xmlns:a16="http://schemas.microsoft.com/office/drawing/2014/main" val="10003"/>
                  </a:ext>
                </a:extLst>
              </a:tr>
            </a:tbl>
          </a:graphicData>
        </a:graphic>
      </p:graphicFrame>
      <p:graphicFrame>
        <p:nvGraphicFramePr>
          <p:cNvPr id="173" name="Table 4"/>
          <p:cNvGraphicFramePr/>
          <p:nvPr/>
        </p:nvGraphicFramePr>
        <p:xfrm>
          <a:off x="7959318" y="7865085"/>
          <a:ext cx="8538468" cy="4347130"/>
        </p:xfrm>
        <a:graphic>
          <a:graphicData uri="http://schemas.openxmlformats.org/drawingml/2006/table">
            <a:tbl>
              <a:tblPr firstRow="1" bandRow="1">
                <a:tableStyleId>{4C3C2611-4C71-4FC5-86AE-919BDF0F9419}</a:tableStyleId>
              </a:tblPr>
              <a:tblGrid>
                <a:gridCol w="1049236">
                  <a:extLst>
                    <a:ext uri="{9D8B030D-6E8A-4147-A177-3AD203B41FA5}">
                      <a16:colId xmlns:a16="http://schemas.microsoft.com/office/drawing/2014/main" val="20000"/>
                    </a:ext>
                  </a:extLst>
                </a:gridCol>
                <a:gridCol w="1938103">
                  <a:extLst>
                    <a:ext uri="{9D8B030D-6E8A-4147-A177-3AD203B41FA5}">
                      <a16:colId xmlns:a16="http://schemas.microsoft.com/office/drawing/2014/main" val="20001"/>
                    </a:ext>
                  </a:extLst>
                </a:gridCol>
                <a:gridCol w="5551129">
                  <a:extLst>
                    <a:ext uri="{9D8B030D-6E8A-4147-A177-3AD203B41FA5}">
                      <a16:colId xmlns:a16="http://schemas.microsoft.com/office/drawing/2014/main" val="20002"/>
                    </a:ext>
                  </a:extLst>
                </a:gridCol>
              </a:tblGrid>
              <a:tr h="462959">
                <a:tc gridSpan="3">
                  <a:txBody>
                    <a:bodyPr/>
                    <a:lstStyle/>
                    <a:p>
                      <a:pPr defTabSz="914400">
                        <a:defRPr b="0"/>
                      </a:pPr>
                      <a:r>
                        <a:rPr sz="1000" b="1">
                          <a:solidFill>
                            <a:srgbClr val="FFFFFF"/>
                          </a:solidFill>
                          <a:latin typeface="Cambria"/>
                          <a:ea typeface="Cambria"/>
                          <a:cs typeface="Cambria"/>
                          <a:sym typeface="Cambria"/>
                        </a:rPr>
                        <a:t>Sampling Types</a:t>
                      </a:r>
                    </a:p>
                  </a:txBody>
                  <a:tcPr marL="45720" marR="45720" horzOverflow="overflow">
                    <a:lnL w="12700">
                      <a:solidFill>
                        <a:srgbClr val="FFFFFF"/>
                      </a:solidFill>
                    </a:lnL>
                    <a:lnR w="12700">
                      <a:solidFill>
                        <a:srgbClr val="FFFFFF"/>
                      </a:solidFill>
                    </a:lnR>
                    <a:lnT w="12700">
                      <a:solidFill>
                        <a:srgbClr val="FFFFFF"/>
                      </a:solidFill>
                    </a:lnT>
                    <a:lnB w="38100">
                      <a:solidFill>
                        <a:srgbClr val="FFFFFF"/>
                      </a:solidFill>
                    </a:lnB>
                    <a:solidFill>
                      <a:srgbClr val="5B9BD5"/>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553807">
                <a:tc>
                  <a:txBody>
                    <a:bodyPr/>
                    <a:lstStyle/>
                    <a:p>
                      <a:pPr algn="l" defTabSz="914400"/>
                      <a:r>
                        <a:rPr sz="1000">
                          <a:latin typeface="Cambria"/>
                          <a:ea typeface="Cambria"/>
                          <a:cs typeface="Cambria"/>
                          <a:sym typeface="Cambria"/>
                        </a:rPr>
                        <a:t>1</a:t>
                      </a:r>
                    </a:p>
                  </a:txBody>
                  <a:tcPr marL="45720" marR="45720" horzOverflow="overflow">
                    <a:lnL w="12700">
                      <a:solidFill>
                        <a:srgbClr val="FFFFFF"/>
                      </a:solidFill>
                    </a:lnL>
                    <a:lnR w="12700">
                      <a:solidFill>
                        <a:srgbClr val="FFFFFF"/>
                      </a:solidFill>
                    </a:lnR>
                    <a:lnT w="38100">
                      <a:solidFill>
                        <a:srgbClr val="FFFFFF"/>
                      </a:solidFill>
                    </a:lnT>
                    <a:lnB w="12700">
                      <a:solidFill>
                        <a:srgbClr val="FFFFFF"/>
                      </a:solidFill>
                    </a:lnB>
                    <a:solidFill>
                      <a:srgbClr val="D0DEEF"/>
                    </a:solidFill>
                  </a:tcPr>
                </a:tc>
                <a:tc>
                  <a:txBody>
                    <a:bodyPr/>
                    <a:lstStyle/>
                    <a:p>
                      <a:pPr algn="l" defTabSz="914400"/>
                      <a:r>
                        <a:rPr sz="1000">
                          <a:latin typeface="Cambria"/>
                          <a:ea typeface="Cambria"/>
                          <a:cs typeface="Cambria"/>
                          <a:sym typeface="Cambria"/>
                        </a:rPr>
                        <a:t>Random</a:t>
                      </a:r>
                    </a:p>
                  </a:txBody>
                  <a:tcPr marL="45720" marR="45720" horzOverflow="overflow">
                    <a:lnL w="12700">
                      <a:solidFill>
                        <a:srgbClr val="FFFFFF"/>
                      </a:solidFill>
                    </a:lnL>
                    <a:lnR w="12700">
                      <a:solidFill>
                        <a:srgbClr val="FFFFFF"/>
                      </a:solidFill>
                    </a:lnR>
                    <a:lnT w="38100">
                      <a:solidFill>
                        <a:srgbClr val="FFFFFF"/>
                      </a:solidFill>
                    </a:lnT>
                    <a:lnB w="12700">
                      <a:solidFill>
                        <a:srgbClr val="FFFFFF"/>
                      </a:solidFill>
                    </a:lnB>
                    <a:solidFill>
                      <a:srgbClr val="D0DEEF"/>
                    </a:solidFill>
                  </a:tcPr>
                </a:tc>
                <a:tc>
                  <a:txBody>
                    <a:bodyPr/>
                    <a:lstStyle/>
                    <a:p>
                      <a:pPr algn="l" defTabSz="914400"/>
                      <a:r>
                        <a:rPr sz="1000">
                          <a:latin typeface="Cambria"/>
                          <a:ea typeface="Cambria"/>
                          <a:cs typeface="Cambria"/>
                          <a:sym typeface="Cambria"/>
                        </a:rPr>
                        <a:t>This is a sampling technique which is defined as a sample in which every member of the population has an equal chance of being chosen.  This involves identifying everyone in the target population and then selecting the number of participants you need in a way that gives everyone in the population an equal chance of being picked. </a:t>
                      </a:r>
                    </a:p>
                  </a:txBody>
                  <a:tcPr marL="45720" marR="45720" horzOverflow="overflow">
                    <a:lnL w="12700">
                      <a:solidFill>
                        <a:srgbClr val="FFFFFF"/>
                      </a:solidFill>
                    </a:lnL>
                    <a:lnR w="12700">
                      <a:solidFill>
                        <a:srgbClr val="FFFFFF"/>
                      </a:solidFill>
                    </a:lnR>
                    <a:lnT w="38100">
                      <a:solidFill>
                        <a:srgbClr val="FFFFFF"/>
                      </a:solidFill>
                    </a:lnT>
                    <a:lnB w="12700">
                      <a:solidFill>
                        <a:srgbClr val="FFFFFF"/>
                      </a:solidFill>
                    </a:lnB>
                    <a:solidFill>
                      <a:srgbClr val="D0DEEF"/>
                    </a:solidFill>
                  </a:tcPr>
                </a:tc>
                <a:extLst>
                  <a:ext uri="{0D108BD9-81ED-4DB2-BD59-A6C34878D82A}">
                    <a16:rowId xmlns:a16="http://schemas.microsoft.com/office/drawing/2014/main" val="10001"/>
                  </a:ext>
                </a:extLst>
              </a:tr>
              <a:tr h="462959">
                <a:tc>
                  <a:txBody>
                    <a:bodyPr/>
                    <a:lstStyle/>
                    <a:p>
                      <a:pPr algn="l" defTabSz="914400"/>
                      <a:r>
                        <a:rPr sz="1000">
                          <a:latin typeface="Cambria"/>
                          <a:ea typeface="Cambria"/>
                          <a:cs typeface="Cambria"/>
                          <a:sym typeface="Cambria"/>
                        </a:rPr>
                        <a:t>2</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E9EFF7"/>
                    </a:solidFill>
                  </a:tcPr>
                </a:tc>
                <a:tc>
                  <a:txBody>
                    <a:bodyPr/>
                    <a:lstStyle/>
                    <a:p>
                      <a:pPr algn="l" defTabSz="914400"/>
                      <a:r>
                        <a:rPr sz="1000">
                          <a:latin typeface="Cambria"/>
                          <a:ea typeface="Cambria"/>
                          <a:cs typeface="Cambria"/>
                          <a:sym typeface="Cambria"/>
                        </a:rPr>
                        <a:t>Systematic</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E9EFF7"/>
                    </a:solidFill>
                  </a:tcPr>
                </a:tc>
                <a:tc>
                  <a:txBody>
                    <a:bodyPr/>
                    <a:lstStyle/>
                    <a:p>
                      <a:pPr algn="l" defTabSz="914400"/>
                      <a:r>
                        <a:rPr sz="1000">
                          <a:latin typeface="Cambria"/>
                          <a:ea typeface="Cambria"/>
                          <a:cs typeface="Cambria"/>
                          <a:sym typeface="Cambria"/>
                        </a:rPr>
                        <a:t>Is when a researcher numbers the participants in a sampling frame (e.g. 1,2,3), and then picks their participants at a set interval, for example picking every participant given a number 1</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E9EFF7"/>
                    </a:solidFill>
                  </a:tcPr>
                </a:tc>
                <a:extLst>
                  <a:ext uri="{0D108BD9-81ED-4DB2-BD59-A6C34878D82A}">
                    <a16:rowId xmlns:a16="http://schemas.microsoft.com/office/drawing/2014/main" val="10002"/>
                  </a:ext>
                </a:extLst>
              </a:tr>
              <a:tr h="462959">
                <a:tc>
                  <a:txBody>
                    <a:bodyPr/>
                    <a:lstStyle/>
                    <a:p>
                      <a:pPr algn="l" defTabSz="914400"/>
                      <a:r>
                        <a:rPr sz="1000">
                          <a:latin typeface="Cambria"/>
                          <a:ea typeface="Cambria"/>
                          <a:cs typeface="Cambria"/>
                          <a:sym typeface="Cambria"/>
                        </a:rPr>
                        <a:t>3</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D0DEEF"/>
                    </a:solidFill>
                  </a:tcPr>
                </a:tc>
                <a:tc>
                  <a:txBody>
                    <a:bodyPr/>
                    <a:lstStyle/>
                    <a:p>
                      <a:pPr algn="l" defTabSz="914400"/>
                      <a:r>
                        <a:rPr sz="1000">
                          <a:latin typeface="Cambria"/>
                          <a:ea typeface="Cambria"/>
                          <a:cs typeface="Cambria"/>
                          <a:sym typeface="Cambria"/>
                        </a:rPr>
                        <a:t>Stratified random</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D0DEEF"/>
                    </a:solidFill>
                  </a:tcPr>
                </a:tc>
                <a:tc>
                  <a:txBody>
                    <a:bodyPr/>
                    <a:lstStyle/>
                    <a:p>
                      <a:pPr algn="l" defTabSz="914400"/>
                      <a:r>
                        <a:rPr sz="1000">
                          <a:latin typeface="Cambria"/>
                          <a:ea typeface="Cambria"/>
                          <a:cs typeface="Cambria"/>
                          <a:sym typeface="Cambria"/>
                        </a:rPr>
                        <a:t>Stratified sampling involves classifying the population into categories and then choosing a sample which consists of participants from each category in the same proportions as they are in the population. </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D0DEEF"/>
                    </a:solidFill>
                  </a:tcPr>
                </a:tc>
                <a:extLst>
                  <a:ext uri="{0D108BD9-81ED-4DB2-BD59-A6C34878D82A}">
                    <a16:rowId xmlns:a16="http://schemas.microsoft.com/office/drawing/2014/main" val="10003"/>
                  </a:ext>
                </a:extLst>
              </a:tr>
              <a:tr h="537126">
                <a:tc>
                  <a:txBody>
                    <a:bodyPr/>
                    <a:lstStyle/>
                    <a:p>
                      <a:pPr algn="l" defTabSz="914400"/>
                      <a:r>
                        <a:rPr sz="1000">
                          <a:latin typeface="Cambria"/>
                          <a:ea typeface="Cambria"/>
                          <a:cs typeface="Cambria"/>
                          <a:sym typeface="Cambria"/>
                        </a:rPr>
                        <a:t>4</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E9EFF7"/>
                    </a:solidFill>
                  </a:tcPr>
                </a:tc>
                <a:tc>
                  <a:txBody>
                    <a:bodyPr/>
                    <a:lstStyle/>
                    <a:p>
                      <a:pPr algn="l" defTabSz="914400"/>
                      <a:r>
                        <a:rPr sz="1000">
                          <a:latin typeface="Cambria"/>
                          <a:ea typeface="Cambria"/>
                          <a:cs typeface="Cambria"/>
                          <a:sym typeface="Cambria"/>
                        </a:rPr>
                        <a:t>Quota</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E9EFF7"/>
                    </a:solidFill>
                  </a:tcPr>
                </a:tc>
                <a:tc>
                  <a:txBody>
                    <a:bodyPr/>
                    <a:lstStyle/>
                    <a:p>
                      <a:pPr algn="l" defTabSz="914400"/>
                      <a:r>
                        <a:rPr sz="1000">
                          <a:latin typeface="Cambria"/>
                          <a:ea typeface="Cambria"/>
                          <a:cs typeface="Cambria"/>
                          <a:sym typeface="Cambria"/>
                        </a:rPr>
                        <a:t>Classifying the population into categories and then asking people who fit into those categories to be in to those categories to be participants.  When you have the right proportion of each, you stop recruiting for that category</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E9EFF7"/>
                    </a:solidFill>
                  </a:tcPr>
                </a:tc>
                <a:extLst>
                  <a:ext uri="{0D108BD9-81ED-4DB2-BD59-A6C34878D82A}">
                    <a16:rowId xmlns:a16="http://schemas.microsoft.com/office/drawing/2014/main" val="10004"/>
                  </a:ext>
                </a:extLst>
              </a:tr>
              <a:tr h="537126">
                <a:tc>
                  <a:txBody>
                    <a:bodyPr/>
                    <a:lstStyle/>
                    <a:p>
                      <a:pPr algn="l" defTabSz="914400"/>
                      <a:r>
                        <a:rPr sz="1000">
                          <a:latin typeface="Cambria"/>
                          <a:ea typeface="Cambria"/>
                          <a:cs typeface="Cambria"/>
                          <a:sym typeface="Cambria"/>
                        </a:rPr>
                        <a:t>5</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D0DEEF"/>
                    </a:solidFill>
                  </a:tcPr>
                </a:tc>
                <a:tc>
                  <a:txBody>
                    <a:bodyPr/>
                    <a:lstStyle/>
                    <a:p>
                      <a:pPr algn="l" defTabSz="914400"/>
                      <a:r>
                        <a:rPr sz="1000">
                          <a:latin typeface="Cambria"/>
                          <a:ea typeface="Cambria"/>
                          <a:cs typeface="Cambria"/>
                          <a:sym typeface="Cambria"/>
                        </a:rPr>
                        <a:t>Opportunity</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D0DEEF"/>
                    </a:solidFill>
                  </a:tcPr>
                </a:tc>
                <a:tc>
                  <a:txBody>
                    <a:bodyPr/>
                    <a:lstStyle/>
                    <a:p>
                      <a:pPr algn="l" defTabSz="914400"/>
                      <a:r>
                        <a:rPr sz="1000">
                          <a:latin typeface="Cambria"/>
                          <a:ea typeface="Cambria"/>
                          <a:cs typeface="Cambria"/>
                          <a:sym typeface="Cambria"/>
                        </a:rPr>
                        <a:t>This consists of taking the sample from people who are available at the time the study is carried out and fit the criteria you are looking for – they’re ‘already there’</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D0DEEF"/>
                    </a:solidFill>
                  </a:tcPr>
                </a:tc>
                <a:extLst>
                  <a:ext uri="{0D108BD9-81ED-4DB2-BD59-A6C34878D82A}">
                    <a16:rowId xmlns:a16="http://schemas.microsoft.com/office/drawing/2014/main" val="10005"/>
                  </a:ext>
                </a:extLst>
              </a:tr>
              <a:tr h="537126">
                <a:tc>
                  <a:txBody>
                    <a:bodyPr/>
                    <a:lstStyle/>
                    <a:p>
                      <a:pPr algn="l" defTabSz="914400"/>
                      <a:r>
                        <a:rPr sz="1000">
                          <a:latin typeface="Cambria"/>
                          <a:ea typeface="Cambria"/>
                          <a:cs typeface="Cambria"/>
                          <a:sym typeface="Cambria"/>
                        </a:rPr>
                        <a:t>6</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E9EFF7"/>
                    </a:solidFill>
                  </a:tcPr>
                </a:tc>
                <a:tc>
                  <a:txBody>
                    <a:bodyPr/>
                    <a:lstStyle/>
                    <a:p>
                      <a:pPr algn="l" defTabSz="914400"/>
                      <a:r>
                        <a:rPr sz="1000">
                          <a:latin typeface="Cambria"/>
                          <a:ea typeface="Cambria"/>
                          <a:cs typeface="Cambria"/>
                          <a:sym typeface="Cambria"/>
                        </a:rPr>
                        <a:t>Snowball</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E9EFF7"/>
                    </a:solidFill>
                  </a:tcPr>
                </a:tc>
                <a:tc>
                  <a:txBody>
                    <a:bodyPr/>
                    <a:lstStyle/>
                    <a:p>
                      <a:pPr algn="l" defTabSz="914400"/>
                      <a:r>
                        <a:rPr sz="1000">
                          <a:latin typeface="Cambria"/>
                          <a:ea typeface="Cambria"/>
                          <a:cs typeface="Cambria"/>
                          <a:sym typeface="Cambria"/>
                        </a:rPr>
                        <a:t>Often used when you want to find a group of people who have something in common, but might not want to be found/the information isn’t in a clear place.  It consists of finding one member of the group, and asking them if they know anyone else who could take part</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E9EFF7"/>
                    </a:solidFill>
                  </a:tcPr>
                </a:tc>
                <a:extLst>
                  <a:ext uri="{0D108BD9-81ED-4DB2-BD59-A6C34878D82A}">
                    <a16:rowId xmlns:a16="http://schemas.microsoft.com/office/drawing/2014/main" val="10006"/>
                  </a:ext>
                </a:extLst>
              </a:tr>
              <a:tr h="537126">
                <a:tc>
                  <a:txBody>
                    <a:bodyPr/>
                    <a:lstStyle/>
                    <a:p>
                      <a:pPr algn="l" defTabSz="914400"/>
                      <a:r>
                        <a:rPr sz="1000">
                          <a:latin typeface="Cambria"/>
                          <a:ea typeface="Cambria"/>
                          <a:cs typeface="Cambria"/>
                          <a:sym typeface="Cambria"/>
                        </a:rPr>
                        <a:t>7</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D0DEEF"/>
                    </a:solidFill>
                  </a:tcPr>
                </a:tc>
                <a:tc>
                  <a:txBody>
                    <a:bodyPr/>
                    <a:lstStyle/>
                    <a:p>
                      <a:pPr algn="l" defTabSz="914400"/>
                      <a:r>
                        <a:rPr sz="1000">
                          <a:latin typeface="Cambria"/>
                          <a:ea typeface="Cambria"/>
                          <a:cs typeface="Cambria"/>
                          <a:sym typeface="Cambria"/>
                        </a:rPr>
                        <a:t>Volunteer</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D0DEEF"/>
                    </a:solidFill>
                  </a:tcPr>
                </a:tc>
                <a:tc>
                  <a:txBody>
                    <a:bodyPr/>
                    <a:lstStyle/>
                    <a:p>
                      <a:pPr algn="l" defTabSz="914400"/>
                      <a:r>
                        <a:rPr sz="1000">
                          <a:latin typeface="Cambria"/>
                          <a:ea typeface="Cambria"/>
                          <a:cs typeface="Cambria"/>
                          <a:sym typeface="Cambria"/>
                        </a:rPr>
                        <a:t>Participants becoming part of a study because they volunteer when asked or in response to an advert. </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D0DEEF"/>
                    </a:solidFill>
                  </a:tcPr>
                </a:tc>
                <a:extLst>
                  <a:ext uri="{0D108BD9-81ED-4DB2-BD59-A6C34878D82A}">
                    <a16:rowId xmlns:a16="http://schemas.microsoft.com/office/drawing/2014/main" val="10007"/>
                  </a:ext>
                </a:extLst>
              </a:tr>
            </a:tbl>
          </a:graphicData>
        </a:graphic>
      </p:graphicFrame>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TextBox 3"/>
          <p:cNvSpPr txBox="1"/>
          <p:nvPr/>
        </p:nvSpPr>
        <p:spPr>
          <a:xfrm>
            <a:off x="4442147" y="250519"/>
            <a:ext cx="15274240" cy="71627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91436" tIns="91436" rIns="91436" bIns="91436">
            <a:spAutoFit/>
          </a:bodyPr>
          <a:lstStyle>
            <a:lvl1pPr defTabSz="914400">
              <a:defRPr sz="3600" b="1">
                <a:solidFill>
                  <a:srgbClr val="000000"/>
                </a:solidFill>
                <a:latin typeface="Cambria"/>
                <a:ea typeface="Cambria"/>
                <a:cs typeface="Cambria"/>
                <a:sym typeface="Cambria"/>
              </a:defRPr>
            </a:lvl1pPr>
          </a:lstStyle>
          <a:p>
            <a:r>
              <a:t>Family Diversity| Year 10 | Term 3</a:t>
            </a:r>
          </a:p>
        </p:txBody>
      </p:sp>
      <p:pic>
        <p:nvPicPr>
          <p:cNvPr id="176" name="Picture 2" descr="Picture 2"/>
          <p:cNvPicPr>
            <a:picLocks noChangeAspect="1"/>
          </p:cNvPicPr>
          <p:nvPr/>
        </p:nvPicPr>
        <p:blipFill>
          <a:blip r:embed="rId2"/>
          <a:stretch>
            <a:fillRect/>
          </a:stretch>
        </p:blipFill>
        <p:spPr>
          <a:xfrm>
            <a:off x="19532252" y="12587640"/>
            <a:ext cx="1572296" cy="971646"/>
          </a:xfrm>
          <a:prstGeom prst="rect">
            <a:avLst/>
          </a:prstGeom>
          <a:ln w="12700">
            <a:miter lim="400000"/>
          </a:ln>
        </p:spPr>
      </p:pic>
      <p:graphicFrame>
        <p:nvGraphicFramePr>
          <p:cNvPr id="177" name="Table 6"/>
          <p:cNvGraphicFramePr/>
          <p:nvPr/>
        </p:nvGraphicFramePr>
        <p:xfrm>
          <a:off x="16803588" y="3723532"/>
          <a:ext cx="7360308" cy="7365718"/>
        </p:xfrm>
        <a:graphic>
          <a:graphicData uri="http://schemas.openxmlformats.org/drawingml/2006/table">
            <a:tbl>
              <a:tblPr firstRow="1" bandRow="1">
                <a:tableStyleId>{4C3C2611-4C71-4FC5-86AE-919BDF0F9419}</a:tableStyleId>
              </a:tblPr>
              <a:tblGrid>
                <a:gridCol w="932293">
                  <a:extLst>
                    <a:ext uri="{9D8B030D-6E8A-4147-A177-3AD203B41FA5}">
                      <a16:colId xmlns:a16="http://schemas.microsoft.com/office/drawing/2014/main" val="20000"/>
                    </a:ext>
                  </a:extLst>
                </a:gridCol>
                <a:gridCol w="1649305">
                  <a:extLst>
                    <a:ext uri="{9D8B030D-6E8A-4147-A177-3AD203B41FA5}">
                      <a16:colId xmlns:a16="http://schemas.microsoft.com/office/drawing/2014/main" val="20001"/>
                    </a:ext>
                  </a:extLst>
                </a:gridCol>
                <a:gridCol w="4778710">
                  <a:extLst>
                    <a:ext uri="{9D8B030D-6E8A-4147-A177-3AD203B41FA5}">
                      <a16:colId xmlns:a16="http://schemas.microsoft.com/office/drawing/2014/main" val="20002"/>
                    </a:ext>
                  </a:extLst>
                </a:gridCol>
              </a:tblGrid>
              <a:tr h="571814">
                <a:tc gridSpan="3">
                  <a:txBody>
                    <a:bodyPr/>
                    <a:lstStyle/>
                    <a:p>
                      <a:pPr defTabSz="1828800">
                        <a:defRPr b="0"/>
                      </a:pPr>
                      <a:r>
                        <a:rPr sz="1000" b="1">
                          <a:solidFill>
                            <a:srgbClr val="FFFFFF"/>
                          </a:solidFill>
                          <a:latin typeface="Cambria"/>
                          <a:ea typeface="Cambria"/>
                          <a:cs typeface="Cambria"/>
                          <a:sym typeface="Cambria"/>
                        </a:rPr>
                        <a:t>Sociologists</a:t>
                      </a:r>
                    </a:p>
                  </a:txBody>
                  <a:tcPr marL="45720" marR="45720" horzOverflow="overflow">
                    <a:lnL w="25400">
                      <a:solidFill>
                        <a:srgbClr val="FFFFFF"/>
                      </a:solidFill>
                    </a:lnL>
                    <a:lnR w="25400">
                      <a:solidFill>
                        <a:srgbClr val="FFFFFF"/>
                      </a:solidFill>
                    </a:lnR>
                    <a:lnT w="25400">
                      <a:solidFill>
                        <a:srgbClr val="FFFFFF"/>
                      </a:solidFill>
                    </a:lnT>
                    <a:lnB w="76200">
                      <a:solidFill>
                        <a:srgbClr val="FFFFFF"/>
                      </a:solidFill>
                    </a:lnB>
                    <a:solidFill>
                      <a:srgbClr val="ED7D3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571814">
                <a:tc>
                  <a:txBody>
                    <a:bodyPr/>
                    <a:lstStyle/>
                    <a:p>
                      <a:pPr algn="l" defTabSz="1828800"/>
                      <a:r>
                        <a:rPr sz="1000">
                          <a:latin typeface="Cambria"/>
                          <a:ea typeface="Cambria"/>
                          <a:cs typeface="Cambria"/>
                          <a:sym typeface="Cambria"/>
                        </a:rPr>
                        <a:t>1</a:t>
                      </a:r>
                    </a:p>
                  </a:txBody>
                  <a:tcPr marL="45720" marR="45720" horzOverflow="overflow">
                    <a:lnL w="25400">
                      <a:solidFill>
                        <a:srgbClr val="FFFFFF"/>
                      </a:solidFill>
                    </a:lnL>
                    <a:lnR w="25400">
                      <a:solidFill>
                        <a:srgbClr val="FFFFFF"/>
                      </a:solidFill>
                    </a:lnR>
                    <a:lnT w="762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The Rappoports</a:t>
                      </a:r>
                    </a:p>
                  </a:txBody>
                  <a:tcPr marL="45720" marR="45720" horzOverflow="overflow">
                    <a:lnL w="25400">
                      <a:solidFill>
                        <a:srgbClr val="FFFFFF"/>
                      </a:solidFill>
                    </a:lnL>
                    <a:lnR w="25400">
                      <a:solidFill>
                        <a:srgbClr val="FFFFFF"/>
                      </a:solidFill>
                    </a:lnR>
                    <a:lnT w="762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Believe that family diversity is a good thing as it gives people choice in how they live</a:t>
                      </a:r>
                    </a:p>
                  </a:txBody>
                  <a:tcPr marL="45720" marR="45720" horzOverflow="overflow">
                    <a:lnL w="25400">
                      <a:solidFill>
                        <a:srgbClr val="FFFFFF"/>
                      </a:solidFill>
                    </a:lnL>
                    <a:lnR w="25400">
                      <a:solidFill>
                        <a:srgbClr val="FFFFFF"/>
                      </a:solidFill>
                    </a:lnR>
                    <a:lnT w="76200">
                      <a:solidFill>
                        <a:srgbClr val="FFFFFF"/>
                      </a:solidFill>
                    </a:lnT>
                    <a:lnB w="25400">
                      <a:solidFill>
                        <a:srgbClr val="FFFFFF"/>
                      </a:solidFill>
                    </a:lnB>
                    <a:solidFill>
                      <a:srgbClr val="F8D6CC"/>
                    </a:solidFill>
                  </a:tcPr>
                </a:tc>
                <a:extLst>
                  <a:ext uri="{0D108BD9-81ED-4DB2-BD59-A6C34878D82A}">
                    <a16:rowId xmlns:a16="http://schemas.microsoft.com/office/drawing/2014/main" val="10001"/>
                  </a:ext>
                </a:extLst>
              </a:tr>
              <a:tr h="818285">
                <a:tc>
                  <a:txBody>
                    <a:bodyPr/>
                    <a:lstStyle/>
                    <a:p>
                      <a:pPr algn="l" defTabSz="1828800"/>
                      <a:r>
                        <a:rPr sz="1000">
                          <a:latin typeface="Cambria"/>
                          <a:ea typeface="Cambria"/>
                          <a:cs typeface="Cambria"/>
                          <a:sym typeface="Cambria"/>
                        </a:rPr>
                        <a:t>2</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CECE7"/>
                    </a:solidFill>
                  </a:tcPr>
                </a:tc>
                <a:tc>
                  <a:txBody>
                    <a:bodyPr/>
                    <a:lstStyle/>
                    <a:p>
                      <a:pPr algn="l" defTabSz="1828800"/>
                      <a:r>
                        <a:rPr sz="1000">
                          <a:latin typeface="Cambria"/>
                          <a:ea typeface="Cambria"/>
                          <a:cs typeface="Cambria"/>
                          <a:sym typeface="Cambria"/>
                        </a:rPr>
                        <a:t>Chester</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CECE7"/>
                    </a:solidFill>
                  </a:tcPr>
                </a:tc>
                <a:tc>
                  <a:txBody>
                    <a:bodyPr/>
                    <a:lstStyle/>
                    <a:p>
                      <a:pPr algn="l" defTabSz="1828800"/>
                      <a:r>
                        <a:rPr sz="1000">
                          <a:latin typeface="Cambria"/>
                          <a:ea typeface="Cambria"/>
                          <a:cs typeface="Cambria"/>
                          <a:sym typeface="Cambria"/>
                        </a:rPr>
                        <a:t>Disagreed with the idea that families are now more diverse and argued that the nuclear family was still the main family type</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CECE7"/>
                    </a:solidFill>
                  </a:tcPr>
                </a:tc>
                <a:extLst>
                  <a:ext uri="{0D108BD9-81ED-4DB2-BD59-A6C34878D82A}">
                    <a16:rowId xmlns:a16="http://schemas.microsoft.com/office/drawing/2014/main" val="10002"/>
                  </a:ext>
                </a:extLst>
              </a:tr>
              <a:tr h="818285">
                <a:tc>
                  <a:txBody>
                    <a:bodyPr/>
                    <a:lstStyle/>
                    <a:p>
                      <a:pPr algn="l" defTabSz="1828800"/>
                      <a:r>
                        <a:rPr sz="1000">
                          <a:latin typeface="Cambria"/>
                          <a:ea typeface="Cambria"/>
                          <a:cs typeface="Cambria"/>
                          <a:sym typeface="Cambria"/>
                        </a:rPr>
                        <a:t>3</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Sue Sharpe</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Found that women today prioritised career and education compared to wanting to have a family and be married in the 1970s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extLst>
                  <a:ext uri="{0D108BD9-81ED-4DB2-BD59-A6C34878D82A}">
                    <a16:rowId xmlns:a16="http://schemas.microsoft.com/office/drawing/2014/main" val="10003"/>
                  </a:ext>
                </a:extLst>
              </a:tr>
              <a:tr h="818285">
                <a:tc>
                  <a:txBody>
                    <a:bodyPr/>
                    <a:lstStyle/>
                    <a:p>
                      <a:pPr algn="l" defTabSz="1828800"/>
                      <a:r>
                        <a:rPr sz="1000">
                          <a:latin typeface="Cambria"/>
                          <a:ea typeface="Cambria"/>
                          <a:cs typeface="Cambria"/>
                          <a:sym typeface="Cambria"/>
                        </a:rPr>
                        <a:t>4</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CECE7"/>
                    </a:solidFill>
                  </a:tcPr>
                </a:tc>
                <a:tc>
                  <a:txBody>
                    <a:bodyPr/>
                    <a:lstStyle/>
                    <a:p>
                      <a:pPr algn="l" defTabSz="1828800"/>
                      <a:r>
                        <a:rPr sz="1000">
                          <a:latin typeface="Cambria"/>
                          <a:ea typeface="Cambria"/>
                          <a:cs typeface="Cambria"/>
                          <a:sym typeface="Cambria"/>
                        </a:rPr>
                        <a:t>Postmodernists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CECE7"/>
                    </a:solidFill>
                  </a:tcPr>
                </a:tc>
                <a:tc>
                  <a:txBody>
                    <a:bodyPr/>
                    <a:lstStyle/>
                    <a:p>
                      <a:pPr algn="l" defTabSz="1828800"/>
                      <a:r>
                        <a:rPr sz="1000">
                          <a:latin typeface="Cambria"/>
                          <a:ea typeface="Cambria"/>
                          <a:cs typeface="Cambria"/>
                          <a:sym typeface="Cambria"/>
                        </a:rPr>
                        <a:t>See family diversity as a good thing as it gives people choice and means they are not forced to live a certain way </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CECE7"/>
                    </a:solidFill>
                  </a:tcPr>
                </a:tc>
                <a:extLst>
                  <a:ext uri="{0D108BD9-81ED-4DB2-BD59-A6C34878D82A}">
                    <a16:rowId xmlns:a16="http://schemas.microsoft.com/office/drawing/2014/main" val="10004"/>
                  </a:ext>
                </a:extLst>
              </a:tr>
              <a:tr h="574040">
                <a:tc>
                  <a:txBody>
                    <a:bodyPr/>
                    <a:lstStyle/>
                    <a:p>
                      <a:pPr algn="l" defTabSz="1828800"/>
                      <a:r>
                        <a:rPr sz="1000">
                          <a:latin typeface="Cambria"/>
                          <a:ea typeface="Cambria"/>
                          <a:cs typeface="Cambria"/>
                          <a:sym typeface="Cambria"/>
                        </a:rPr>
                        <a:t>5</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Charles Murray</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A New Right sociologist who believed that the nuclear family was the best and most stable family type as it allowed role models of different genders, better socialisation for children and financial stability</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extLst>
                  <a:ext uri="{0D108BD9-81ED-4DB2-BD59-A6C34878D82A}">
                    <a16:rowId xmlns:a16="http://schemas.microsoft.com/office/drawing/2014/main" val="10005"/>
                  </a:ext>
                </a:extLst>
              </a:tr>
              <a:tr h="638639">
                <a:tc>
                  <a:txBody>
                    <a:bodyPr/>
                    <a:lstStyle/>
                    <a:p>
                      <a:pPr algn="l" defTabSz="1828800"/>
                      <a:r>
                        <a:rPr sz="1000">
                          <a:latin typeface="Cambria"/>
                          <a:ea typeface="Cambria"/>
                          <a:cs typeface="Cambria"/>
                          <a:sym typeface="Cambria"/>
                        </a:rPr>
                        <a:t>6</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Feminists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Feel diversity is a good thing as it gives women the chance to leave dangerous or abusive relationships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extLst>
                  <a:ext uri="{0D108BD9-81ED-4DB2-BD59-A6C34878D82A}">
                    <a16:rowId xmlns:a16="http://schemas.microsoft.com/office/drawing/2014/main" val="10006"/>
                  </a:ext>
                </a:extLst>
              </a:tr>
              <a:tr h="638639">
                <a:tc>
                  <a:txBody>
                    <a:bodyPr/>
                    <a:lstStyle/>
                    <a:p>
                      <a:pPr algn="l" defTabSz="1828800"/>
                      <a:r>
                        <a:rPr sz="1000">
                          <a:latin typeface="Cambria"/>
                          <a:ea typeface="Cambria"/>
                          <a:cs typeface="Cambria"/>
                          <a:sym typeface="Cambria"/>
                        </a:rPr>
                        <a:t>7</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Wilmott and Young</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Believed that a new form of conjugal role emerged where roles of men and women were equal but not identical</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extLst>
                  <a:ext uri="{0D108BD9-81ED-4DB2-BD59-A6C34878D82A}">
                    <a16:rowId xmlns:a16="http://schemas.microsoft.com/office/drawing/2014/main" val="10007"/>
                  </a:ext>
                </a:extLst>
              </a:tr>
              <a:tr h="638639">
                <a:tc>
                  <a:txBody>
                    <a:bodyPr/>
                    <a:lstStyle/>
                    <a:p>
                      <a:pPr algn="l" defTabSz="1828800"/>
                      <a:r>
                        <a:rPr sz="1000">
                          <a:latin typeface="Cambria"/>
                          <a:ea typeface="Cambria"/>
                          <a:cs typeface="Cambria"/>
                          <a:sym typeface="Cambria"/>
                        </a:rPr>
                        <a:t>8</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Postman</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Argued that childhood is a social construct which emerged when children were seen as a separate group once they were no longer needed to work due to industrialisation. </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extLst>
                  <a:ext uri="{0D108BD9-81ED-4DB2-BD59-A6C34878D82A}">
                    <a16:rowId xmlns:a16="http://schemas.microsoft.com/office/drawing/2014/main" val="10008"/>
                  </a:ext>
                </a:extLst>
              </a:tr>
              <a:tr h="638639">
                <a:tc>
                  <a:txBody>
                    <a:bodyPr/>
                    <a:lstStyle/>
                    <a:p>
                      <a:pPr algn="l" defTabSz="1828800"/>
                      <a:r>
                        <a:rPr sz="1000">
                          <a:latin typeface="Cambria"/>
                          <a:ea typeface="Cambria"/>
                          <a:cs typeface="Cambria"/>
                          <a:sym typeface="Cambria"/>
                        </a:rPr>
                        <a:t>9</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Aries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Sees childhood as a social construct and argues that childhood didn’t used to exist as children were seen as identical to adults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extLst>
                  <a:ext uri="{0D108BD9-81ED-4DB2-BD59-A6C34878D82A}">
                    <a16:rowId xmlns:a16="http://schemas.microsoft.com/office/drawing/2014/main" val="10009"/>
                  </a:ext>
                </a:extLst>
              </a:tr>
              <a:tr h="638639">
                <a:tc>
                  <a:txBody>
                    <a:bodyPr/>
                    <a:lstStyle/>
                    <a:p>
                      <a:pPr algn="l" defTabSz="1828800"/>
                      <a:r>
                        <a:rPr sz="1000">
                          <a:latin typeface="Cambria"/>
                          <a:ea typeface="Cambria"/>
                          <a:cs typeface="Cambria"/>
                          <a:sym typeface="Cambria"/>
                        </a:rPr>
                        <a:t>10</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Palmer</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Toxic Childhood- argued that childhood is under threat as children are exposed to sex and violence from a young age</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extLst>
                  <a:ext uri="{0D108BD9-81ED-4DB2-BD59-A6C34878D82A}">
                    <a16:rowId xmlns:a16="http://schemas.microsoft.com/office/drawing/2014/main" val="10010"/>
                  </a:ext>
                </a:extLst>
              </a:tr>
            </a:tbl>
          </a:graphicData>
        </a:graphic>
      </p:graphicFrame>
      <p:graphicFrame>
        <p:nvGraphicFramePr>
          <p:cNvPr id="178" name="Table 8"/>
          <p:cNvGraphicFramePr/>
          <p:nvPr/>
        </p:nvGraphicFramePr>
        <p:xfrm>
          <a:off x="7784778" y="2111325"/>
          <a:ext cx="8588978" cy="4222786"/>
        </p:xfrm>
        <a:graphic>
          <a:graphicData uri="http://schemas.openxmlformats.org/drawingml/2006/table">
            <a:tbl>
              <a:tblPr firstRow="1" bandRow="1">
                <a:tableStyleId>{4C3C2611-4C71-4FC5-86AE-919BDF0F9419}</a:tableStyleId>
              </a:tblPr>
              <a:tblGrid>
                <a:gridCol w="1087925">
                  <a:extLst>
                    <a:ext uri="{9D8B030D-6E8A-4147-A177-3AD203B41FA5}">
                      <a16:colId xmlns:a16="http://schemas.microsoft.com/office/drawing/2014/main" val="20000"/>
                    </a:ext>
                  </a:extLst>
                </a:gridCol>
                <a:gridCol w="2623824">
                  <a:extLst>
                    <a:ext uri="{9D8B030D-6E8A-4147-A177-3AD203B41FA5}">
                      <a16:colId xmlns:a16="http://schemas.microsoft.com/office/drawing/2014/main" val="20001"/>
                    </a:ext>
                  </a:extLst>
                </a:gridCol>
                <a:gridCol w="4877229">
                  <a:extLst>
                    <a:ext uri="{9D8B030D-6E8A-4147-A177-3AD203B41FA5}">
                      <a16:colId xmlns:a16="http://schemas.microsoft.com/office/drawing/2014/main" val="20002"/>
                    </a:ext>
                  </a:extLst>
                </a:gridCol>
              </a:tblGrid>
              <a:tr h="626767">
                <a:tc gridSpan="3">
                  <a:txBody>
                    <a:bodyPr/>
                    <a:lstStyle/>
                    <a:p>
                      <a:pPr defTabSz="1828800">
                        <a:defRPr b="0"/>
                      </a:pPr>
                      <a:r>
                        <a:rPr sz="1000" b="1">
                          <a:solidFill>
                            <a:srgbClr val="FFFFFF"/>
                          </a:solidFill>
                          <a:latin typeface="Cambria"/>
                          <a:ea typeface="Cambria"/>
                          <a:cs typeface="Cambria"/>
                          <a:sym typeface="Cambria"/>
                        </a:rPr>
                        <a:t>Family Types</a:t>
                      </a:r>
                    </a:p>
                  </a:txBody>
                  <a:tcPr marL="45720" marR="45720" horzOverflow="overflow">
                    <a:lnL w="25400">
                      <a:solidFill>
                        <a:srgbClr val="FFFFFF"/>
                      </a:solidFill>
                    </a:lnL>
                    <a:lnR w="25400">
                      <a:solidFill>
                        <a:srgbClr val="FFFFFF"/>
                      </a:solidFill>
                    </a:lnR>
                    <a:lnT w="25400">
                      <a:solidFill>
                        <a:srgbClr val="FFFFFF"/>
                      </a:solidFill>
                    </a:lnT>
                    <a:lnB w="76200">
                      <a:solidFill>
                        <a:srgbClr val="FFFFFF"/>
                      </a:solidFill>
                    </a:lnB>
                    <a:solidFill>
                      <a:srgbClr val="A5A5A5"/>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66272">
                <a:tc>
                  <a:txBody>
                    <a:bodyPr/>
                    <a:lstStyle/>
                    <a:p>
                      <a:pPr algn="l" defTabSz="1828800"/>
                      <a:r>
                        <a:rPr sz="1000">
                          <a:latin typeface="Cambria"/>
                          <a:ea typeface="Cambria"/>
                          <a:cs typeface="Cambria"/>
                          <a:sym typeface="Cambria"/>
                        </a:rPr>
                        <a:t>1</a:t>
                      </a:r>
                    </a:p>
                  </a:txBody>
                  <a:tcPr marL="45720" marR="45720" horzOverflow="overflow">
                    <a:lnL w="25400">
                      <a:solidFill>
                        <a:srgbClr val="FFFFFF"/>
                      </a:solidFill>
                    </a:lnL>
                    <a:lnR w="25400">
                      <a:solidFill>
                        <a:srgbClr val="FFFFFF"/>
                      </a:solidFill>
                    </a:lnR>
                    <a:lnT w="76200">
                      <a:solidFill>
                        <a:srgbClr val="FFFFFF"/>
                      </a:solidFill>
                    </a:lnT>
                    <a:lnB w="25400">
                      <a:solidFill>
                        <a:srgbClr val="FFFFFF"/>
                      </a:solidFill>
                    </a:lnB>
                    <a:solidFill>
                      <a:srgbClr val="E0E0E0"/>
                    </a:solidFill>
                  </a:tcPr>
                </a:tc>
                <a:tc>
                  <a:txBody>
                    <a:bodyPr/>
                    <a:lstStyle/>
                    <a:p>
                      <a:pPr algn="l" defTabSz="1828800"/>
                      <a:r>
                        <a:rPr sz="1000">
                          <a:latin typeface="Cambria"/>
                          <a:ea typeface="Cambria"/>
                          <a:cs typeface="Cambria"/>
                          <a:sym typeface="Cambria"/>
                        </a:rPr>
                        <a:t>Nuclear</a:t>
                      </a:r>
                    </a:p>
                  </a:txBody>
                  <a:tcPr marL="45720" marR="45720" horzOverflow="overflow">
                    <a:lnL w="25400">
                      <a:solidFill>
                        <a:srgbClr val="FFFFFF"/>
                      </a:solidFill>
                    </a:lnL>
                    <a:lnR w="25400">
                      <a:solidFill>
                        <a:srgbClr val="FFFFFF"/>
                      </a:solidFill>
                    </a:lnR>
                    <a:lnT w="76200">
                      <a:solidFill>
                        <a:srgbClr val="FFFFFF"/>
                      </a:solidFill>
                    </a:lnT>
                    <a:lnB w="25400">
                      <a:solidFill>
                        <a:srgbClr val="FFFFFF"/>
                      </a:solidFill>
                    </a:lnB>
                    <a:solidFill>
                      <a:srgbClr val="E0E0E0"/>
                    </a:solidFill>
                  </a:tcPr>
                </a:tc>
                <a:tc>
                  <a:txBody>
                    <a:bodyPr/>
                    <a:lstStyle/>
                    <a:p>
                      <a:pPr algn="l" defTabSz="1828800"/>
                      <a:r>
                        <a:rPr sz="1000">
                          <a:latin typeface="Cambria"/>
                          <a:ea typeface="Cambria"/>
                          <a:cs typeface="Cambria"/>
                          <a:sym typeface="Cambria"/>
                        </a:rPr>
                        <a:t>Two generations. A male parent, a female parent and their children. Sometimes called a cereal box family</a:t>
                      </a:r>
                    </a:p>
                  </a:txBody>
                  <a:tcPr marL="45720" marR="45720" horzOverflow="overflow">
                    <a:lnL w="25400">
                      <a:solidFill>
                        <a:srgbClr val="FFFFFF"/>
                      </a:solidFill>
                    </a:lnL>
                    <a:lnR w="25400">
                      <a:solidFill>
                        <a:srgbClr val="FFFFFF"/>
                      </a:solidFill>
                    </a:lnR>
                    <a:lnT w="76200">
                      <a:solidFill>
                        <a:srgbClr val="FFFFFF"/>
                      </a:solidFill>
                    </a:lnT>
                    <a:lnB w="25400">
                      <a:solidFill>
                        <a:srgbClr val="FFFFFF"/>
                      </a:solidFill>
                    </a:lnB>
                    <a:solidFill>
                      <a:srgbClr val="E0E0E0"/>
                    </a:solidFill>
                  </a:tcPr>
                </a:tc>
                <a:extLst>
                  <a:ext uri="{0D108BD9-81ED-4DB2-BD59-A6C34878D82A}">
                    <a16:rowId xmlns:a16="http://schemas.microsoft.com/office/drawing/2014/main" val="10001"/>
                  </a:ext>
                </a:extLst>
              </a:tr>
              <a:tr h="269240">
                <a:tc>
                  <a:txBody>
                    <a:bodyPr/>
                    <a:lstStyle/>
                    <a:p>
                      <a:pPr algn="l" defTabSz="1828800"/>
                      <a:r>
                        <a:rPr sz="1000">
                          <a:latin typeface="Cambria"/>
                          <a:ea typeface="Cambria"/>
                          <a:cs typeface="Cambria"/>
                          <a:sym typeface="Cambria"/>
                        </a:rPr>
                        <a:t>2</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0F0F0"/>
                    </a:solidFill>
                  </a:tcPr>
                </a:tc>
                <a:tc>
                  <a:txBody>
                    <a:bodyPr/>
                    <a:lstStyle/>
                    <a:p>
                      <a:pPr algn="l" defTabSz="1828800"/>
                      <a:r>
                        <a:rPr sz="1000">
                          <a:latin typeface="Cambria"/>
                          <a:ea typeface="Cambria"/>
                          <a:cs typeface="Cambria"/>
                          <a:sym typeface="Cambria"/>
                        </a:rPr>
                        <a:t>Reconstituted</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0F0F0"/>
                    </a:solidFill>
                  </a:tcPr>
                </a:tc>
                <a:tc>
                  <a:txBody>
                    <a:bodyPr/>
                    <a:lstStyle/>
                    <a:p>
                      <a:pPr algn="l" defTabSz="1828800">
                        <a:defRPr sz="1000">
                          <a:latin typeface="Cambria"/>
                          <a:ea typeface="Cambria"/>
                          <a:cs typeface="Cambria"/>
                          <a:sym typeface="Cambria"/>
                        </a:defRPr>
                      </a:pPr>
                      <a:endParaRP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0F0F0"/>
                    </a:solidFill>
                  </a:tcPr>
                </a:tc>
                <a:extLst>
                  <a:ext uri="{0D108BD9-81ED-4DB2-BD59-A6C34878D82A}">
                    <a16:rowId xmlns:a16="http://schemas.microsoft.com/office/drawing/2014/main" val="10002"/>
                  </a:ext>
                </a:extLst>
              </a:tr>
              <a:tr h="412191">
                <a:tc>
                  <a:txBody>
                    <a:bodyPr/>
                    <a:lstStyle/>
                    <a:p>
                      <a:pPr algn="l" defTabSz="1828800"/>
                      <a:r>
                        <a:rPr sz="1000">
                          <a:latin typeface="Cambria"/>
                          <a:ea typeface="Cambria"/>
                          <a:cs typeface="Cambria"/>
                          <a:sym typeface="Cambria"/>
                        </a:rPr>
                        <a:t>3</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0E0E0"/>
                    </a:solidFill>
                  </a:tcPr>
                </a:tc>
                <a:tc>
                  <a:txBody>
                    <a:bodyPr/>
                    <a:lstStyle/>
                    <a:p>
                      <a:pPr algn="l" defTabSz="1828800"/>
                      <a:r>
                        <a:rPr sz="1000">
                          <a:latin typeface="Cambria"/>
                          <a:ea typeface="Cambria"/>
                          <a:cs typeface="Cambria"/>
                          <a:sym typeface="Cambria"/>
                        </a:rPr>
                        <a:t>Extended</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0E0E0"/>
                    </a:solidFill>
                  </a:tcPr>
                </a:tc>
                <a:tc>
                  <a:txBody>
                    <a:bodyPr/>
                    <a:lstStyle/>
                    <a:p>
                      <a:pPr algn="l" defTabSz="1828800"/>
                      <a:r>
                        <a:rPr sz="1000">
                          <a:latin typeface="Cambria"/>
                          <a:ea typeface="Cambria"/>
                          <a:cs typeface="Cambria"/>
                          <a:sym typeface="Cambria"/>
                        </a:rPr>
                        <a:t>Several generations live together</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0E0E0"/>
                    </a:solidFill>
                  </a:tcPr>
                </a:tc>
                <a:extLst>
                  <a:ext uri="{0D108BD9-81ED-4DB2-BD59-A6C34878D82A}">
                    <a16:rowId xmlns:a16="http://schemas.microsoft.com/office/drawing/2014/main" val="10003"/>
                  </a:ext>
                </a:extLst>
              </a:tr>
              <a:tr h="339166">
                <a:tc>
                  <a:txBody>
                    <a:bodyPr/>
                    <a:lstStyle/>
                    <a:p>
                      <a:pPr algn="l" defTabSz="1828800"/>
                      <a:r>
                        <a:rPr sz="1000">
                          <a:latin typeface="Cambria"/>
                          <a:ea typeface="Cambria"/>
                          <a:cs typeface="Cambria"/>
                          <a:sym typeface="Cambria"/>
                        </a:rPr>
                        <a:t>4</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0F0F0"/>
                    </a:solidFill>
                  </a:tcPr>
                </a:tc>
                <a:tc>
                  <a:txBody>
                    <a:bodyPr/>
                    <a:lstStyle/>
                    <a:p>
                      <a:pPr algn="l" defTabSz="1828800"/>
                      <a:r>
                        <a:rPr sz="1000">
                          <a:latin typeface="Cambria"/>
                          <a:ea typeface="Cambria"/>
                          <a:cs typeface="Cambria"/>
                          <a:sym typeface="Cambria"/>
                        </a:rPr>
                        <a:t>Symmetrical</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0F0F0"/>
                    </a:solidFill>
                  </a:tcPr>
                </a:tc>
                <a:tc>
                  <a:txBody>
                    <a:bodyPr/>
                    <a:lstStyle/>
                    <a:p>
                      <a:pPr algn="l" defTabSz="1828800"/>
                      <a:r>
                        <a:rPr sz="1000">
                          <a:latin typeface="Cambria"/>
                          <a:ea typeface="Cambria"/>
                          <a:cs typeface="Cambria"/>
                          <a:sym typeface="Cambria"/>
                        </a:rPr>
                        <a:t>A family where the man and woman share the roles equally</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0F0F0"/>
                    </a:solidFill>
                  </a:tcPr>
                </a:tc>
                <a:extLst>
                  <a:ext uri="{0D108BD9-81ED-4DB2-BD59-A6C34878D82A}">
                    <a16:rowId xmlns:a16="http://schemas.microsoft.com/office/drawing/2014/main" val="10004"/>
                  </a:ext>
                </a:extLst>
              </a:tr>
              <a:tr h="342582">
                <a:tc>
                  <a:txBody>
                    <a:bodyPr/>
                    <a:lstStyle/>
                    <a:p>
                      <a:pPr algn="l" defTabSz="1828800"/>
                      <a:r>
                        <a:rPr sz="1000">
                          <a:latin typeface="Cambria"/>
                          <a:ea typeface="Cambria"/>
                          <a:cs typeface="Cambria"/>
                          <a:sym typeface="Cambria"/>
                        </a:rPr>
                        <a:t>5</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0E0E0"/>
                    </a:solidFill>
                  </a:tcPr>
                </a:tc>
                <a:tc>
                  <a:txBody>
                    <a:bodyPr/>
                    <a:lstStyle/>
                    <a:p>
                      <a:pPr algn="l" defTabSz="1828800"/>
                      <a:r>
                        <a:rPr sz="1000">
                          <a:latin typeface="Cambria"/>
                          <a:ea typeface="Cambria"/>
                          <a:cs typeface="Cambria"/>
                          <a:sym typeface="Cambria"/>
                        </a:rPr>
                        <a:t>Lone parent</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0E0E0"/>
                    </a:solidFill>
                  </a:tcPr>
                </a:tc>
                <a:tc>
                  <a:txBody>
                    <a:bodyPr/>
                    <a:lstStyle/>
                    <a:p>
                      <a:pPr algn="l" defTabSz="1828800"/>
                      <a:r>
                        <a:rPr sz="1000">
                          <a:latin typeface="Cambria"/>
                          <a:ea typeface="Cambria"/>
                          <a:cs typeface="Cambria"/>
                          <a:sym typeface="Cambria"/>
                        </a:rPr>
                        <a:t>A single parent and their child or children</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0E0E0"/>
                    </a:solidFill>
                  </a:tcPr>
                </a:tc>
                <a:extLst>
                  <a:ext uri="{0D108BD9-81ED-4DB2-BD59-A6C34878D82A}">
                    <a16:rowId xmlns:a16="http://schemas.microsoft.com/office/drawing/2014/main" val="10005"/>
                  </a:ext>
                </a:extLst>
              </a:tr>
              <a:tr h="342582">
                <a:tc>
                  <a:txBody>
                    <a:bodyPr/>
                    <a:lstStyle/>
                    <a:p>
                      <a:pPr algn="l" defTabSz="1828800"/>
                      <a:r>
                        <a:rPr sz="1000">
                          <a:latin typeface="Cambria"/>
                          <a:ea typeface="Cambria"/>
                          <a:cs typeface="Cambria"/>
                          <a:sym typeface="Cambria"/>
                        </a:rPr>
                        <a:t>7</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0E0E0"/>
                    </a:solidFill>
                  </a:tcPr>
                </a:tc>
                <a:tc>
                  <a:txBody>
                    <a:bodyPr/>
                    <a:lstStyle/>
                    <a:p>
                      <a:pPr algn="l" defTabSz="1828800"/>
                      <a:r>
                        <a:rPr sz="1000">
                          <a:latin typeface="Cambria"/>
                          <a:ea typeface="Cambria"/>
                          <a:cs typeface="Cambria"/>
                          <a:sym typeface="Cambria"/>
                        </a:rPr>
                        <a:t>Same sex</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0E0E0"/>
                    </a:solidFill>
                  </a:tcPr>
                </a:tc>
                <a:tc>
                  <a:txBody>
                    <a:bodyPr/>
                    <a:lstStyle/>
                    <a:p>
                      <a:pPr algn="l" defTabSz="1828800"/>
                      <a:r>
                        <a:rPr sz="1000">
                          <a:latin typeface="Cambria"/>
                          <a:ea typeface="Cambria"/>
                          <a:cs typeface="Cambria"/>
                          <a:sym typeface="Cambria"/>
                        </a:rPr>
                        <a:t>A family with parents of the same gender</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0E0E0"/>
                    </a:solidFill>
                  </a:tcPr>
                </a:tc>
                <a:extLst>
                  <a:ext uri="{0D108BD9-81ED-4DB2-BD59-A6C34878D82A}">
                    <a16:rowId xmlns:a16="http://schemas.microsoft.com/office/drawing/2014/main" val="10006"/>
                  </a:ext>
                </a:extLst>
              </a:tr>
              <a:tr h="342582">
                <a:tc>
                  <a:txBody>
                    <a:bodyPr/>
                    <a:lstStyle/>
                    <a:p>
                      <a:pPr algn="l" defTabSz="1828800"/>
                      <a:r>
                        <a:rPr sz="1000">
                          <a:latin typeface="Cambria"/>
                          <a:ea typeface="Cambria"/>
                          <a:cs typeface="Cambria"/>
                          <a:sym typeface="Cambria"/>
                        </a:rPr>
                        <a:t>8</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0E0E0"/>
                    </a:solidFill>
                  </a:tcPr>
                </a:tc>
                <a:tc>
                  <a:txBody>
                    <a:bodyPr/>
                    <a:lstStyle/>
                    <a:p>
                      <a:pPr algn="l" defTabSz="1828800"/>
                      <a:r>
                        <a:rPr sz="1000">
                          <a:latin typeface="Cambria"/>
                          <a:ea typeface="Cambria"/>
                          <a:cs typeface="Cambria"/>
                          <a:sym typeface="Cambria"/>
                        </a:rPr>
                        <a:t>Cohabiting</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0E0E0"/>
                    </a:solidFill>
                  </a:tcPr>
                </a:tc>
                <a:tc>
                  <a:txBody>
                    <a:bodyPr/>
                    <a:lstStyle/>
                    <a:p>
                      <a:pPr algn="l" defTabSz="1828800"/>
                      <a:r>
                        <a:rPr sz="1000">
                          <a:latin typeface="Cambria"/>
                          <a:ea typeface="Cambria"/>
                          <a:cs typeface="Cambria"/>
                          <a:sym typeface="Cambria"/>
                        </a:rPr>
                        <a:t>A couple who live together but are not married</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0E0E0"/>
                    </a:solidFill>
                  </a:tcPr>
                </a:tc>
                <a:extLst>
                  <a:ext uri="{0D108BD9-81ED-4DB2-BD59-A6C34878D82A}">
                    <a16:rowId xmlns:a16="http://schemas.microsoft.com/office/drawing/2014/main" val="10007"/>
                  </a:ext>
                </a:extLst>
              </a:tr>
              <a:tr h="342582">
                <a:tc>
                  <a:txBody>
                    <a:bodyPr/>
                    <a:lstStyle/>
                    <a:p>
                      <a:pPr algn="l" defTabSz="1828800"/>
                      <a:r>
                        <a:rPr sz="1000">
                          <a:latin typeface="Cambria"/>
                          <a:ea typeface="Cambria"/>
                          <a:cs typeface="Cambria"/>
                          <a:sym typeface="Cambria"/>
                        </a:rPr>
                        <a:t>9</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0E0E0"/>
                    </a:solidFill>
                  </a:tcPr>
                </a:tc>
                <a:tc>
                  <a:txBody>
                    <a:bodyPr/>
                    <a:lstStyle/>
                    <a:p>
                      <a:pPr algn="l" defTabSz="1828800"/>
                      <a:r>
                        <a:rPr sz="1000">
                          <a:latin typeface="Cambria"/>
                          <a:ea typeface="Cambria"/>
                          <a:cs typeface="Cambria"/>
                          <a:sym typeface="Cambria"/>
                        </a:rPr>
                        <a:t>Horizontally extended</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0E0E0"/>
                    </a:solidFill>
                  </a:tcPr>
                </a:tc>
                <a:tc>
                  <a:txBody>
                    <a:bodyPr/>
                    <a:lstStyle/>
                    <a:p>
                      <a:pPr algn="l" defTabSz="1828800"/>
                      <a:r>
                        <a:rPr sz="1000">
                          <a:latin typeface="Cambria"/>
                          <a:ea typeface="Cambria"/>
                          <a:cs typeface="Cambria"/>
                          <a:sym typeface="Cambria"/>
                        </a:rPr>
                        <a:t>Two generations with relatives that are not immediate family living together. </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0E0E0"/>
                    </a:solidFill>
                  </a:tcPr>
                </a:tc>
                <a:extLst>
                  <a:ext uri="{0D108BD9-81ED-4DB2-BD59-A6C34878D82A}">
                    <a16:rowId xmlns:a16="http://schemas.microsoft.com/office/drawing/2014/main" val="10008"/>
                  </a:ext>
                </a:extLst>
              </a:tr>
              <a:tr h="342582">
                <a:tc>
                  <a:txBody>
                    <a:bodyPr/>
                    <a:lstStyle/>
                    <a:p>
                      <a:pPr algn="l" defTabSz="1828800"/>
                      <a:r>
                        <a:rPr sz="1000">
                          <a:latin typeface="Cambria"/>
                          <a:ea typeface="Cambria"/>
                          <a:cs typeface="Cambria"/>
                          <a:sym typeface="Cambria"/>
                        </a:rPr>
                        <a:t>10</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0E0E0"/>
                    </a:solidFill>
                  </a:tcPr>
                </a:tc>
                <a:tc>
                  <a:txBody>
                    <a:bodyPr/>
                    <a:lstStyle/>
                    <a:p>
                      <a:pPr algn="l" defTabSz="1828800"/>
                      <a:r>
                        <a:rPr sz="1000">
                          <a:latin typeface="Cambria"/>
                          <a:ea typeface="Cambria"/>
                          <a:cs typeface="Cambria"/>
                          <a:sym typeface="Cambria"/>
                        </a:rPr>
                        <a:t>Beanpole</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0E0E0"/>
                    </a:solidFill>
                  </a:tcPr>
                </a:tc>
                <a:tc>
                  <a:txBody>
                    <a:bodyPr/>
                    <a:lstStyle/>
                    <a:p>
                      <a:pPr algn="l" defTabSz="1828800"/>
                      <a:r>
                        <a:rPr sz="1000">
                          <a:latin typeface="Cambria"/>
                          <a:ea typeface="Cambria"/>
                          <a:cs typeface="Cambria"/>
                          <a:sym typeface="Cambria"/>
                        </a:rPr>
                        <a:t>Up to four generations living together. Children, parents and grandparents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0E0E0"/>
                    </a:solidFill>
                  </a:tcPr>
                </a:tc>
                <a:extLst>
                  <a:ext uri="{0D108BD9-81ED-4DB2-BD59-A6C34878D82A}">
                    <a16:rowId xmlns:a16="http://schemas.microsoft.com/office/drawing/2014/main" val="10009"/>
                  </a:ext>
                </a:extLst>
              </a:tr>
              <a:tr h="342582">
                <a:tc>
                  <a:txBody>
                    <a:bodyPr/>
                    <a:lstStyle/>
                    <a:p>
                      <a:pPr algn="l" defTabSz="1828800"/>
                      <a:r>
                        <a:rPr sz="1000">
                          <a:latin typeface="Cambria"/>
                          <a:ea typeface="Cambria"/>
                          <a:cs typeface="Cambria"/>
                          <a:sym typeface="Cambria"/>
                        </a:rPr>
                        <a:t>11</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0E0E0"/>
                    </a:solidFill>
                  </a:tcPr>
                </a:tc>
                <a:tc>
                  <a:txBody>
                    <a:bodyPr/>
                    <a:lstStyle/>
                    <a:p>
                      <a:pPr algn="l" defTabSz="1828800"/>
                      <a:r>
                        <a:rPr sz="1000">
                          <a:latin typeface="Cambria"/>
                          <a:ea typeface="Cambria"/>
                          <a:cs typeface="Cambria"/>
                          <a:sym typeface="Cambria"/>
                        </a:rPr>
                        <a:t>Modified extended</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0E0E0"/>
                    </a:solidFill>
                  </a:tcPr>
                </a:tc>
                <a:tc>
                  <a:txBody>
                    <a:bodyPr/>
                    <a:lstStyle/>
                    <a:p>
                      <a:pPr algn="l" defTabSz="1828800"/>
                      <a:r>
                        <a:rPr sz="1000">
                          <a:latin typeface="Cambria"/>
                          <a:ea typeface="Cambria"/>
                          <a:cs typeface="Cambria"/>
                          <a:sym typeface="Cambria"/>
                        </a:rPr>
                        <a:t>A family who do not live with grandparents etc but maintain close contact via phone, email etc</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0E0E0"/>
                    </a:solidFill>
                  </a:tcPr>
                </a:tc>
                <a:extLst>
                  <a:ext uri="{0D108BD9-81ED-4DB2-BD59-A6C34878D82A}">
                    <a16:rowId xmlns:a16="http://schemas.microsoft.com/office/drawing/2014/main" val="10010"/>
                  </a:ext>
                </a:extLst>
              </a:tr>
            </a:tbl>
          </a:graphicData>
        </a:graphic>
      </p:graphicFrame>
      <p:graphicFrame>
        <p:nvGraphicFramePr>
          <p:cNvPr id="179" name="Table 9"/>
          <p:cNvGraphicFramePr/>
          <p:nvPr/>
        </p:nvGraphicFramePr>
        <p:xfrm>
          <a:off x="192754" y="827090"/>
          <a:ext cx="7149491" cy="13158604"/>
        </p:xfrm>
        <a:graphic>
          <a:graphicData uri="http://schemas.openxmlformats.org/drawingml/2006/table">
            <a:tbl>
              <a:tblPr firstRow="1" bandRow="1">
                <a:tableStyleId>{4C3C2611-4C71-4FC5-86AE-919BDF0F9419}</a:tableStyleId>
              </a:tblPr>
              <a:tblGrid>
                <a:gridCol w="894938">
                  <a:extLst>
                    <a:ext uri="{9D8B030D-6E8A-4147-A177-3AD203B41FA5}">
                      <a16:colId xmlns:a16="http://schemas.microsoft.com/office/drawing/2014/main" val="20000"/>
                    </a:ext>
                  </a:extLst>
                </a:gridCol>
                <a:gridCol w="2242487">
                  <a:extLst>
                    <a:ext uri="{9D8B030D-6E8A-4147-A177-3AD203B41FA5}">
                      <a16:colId xmlns:a16="http://schemas.microsoft.com/office/drawing/2014/main" val="20001"/>
                    </a:ext>
                  </a:extLst>
                </a:gridCol>
                <a:gridCol w="4012066">
                  <a:extLst>
                    <a:ext uri="{9D8B030D-6E8A-4147-A177-3AD203B41FA5}">
                      <a16:colId xmlns:a16="http://schemas.microsoft.com/office/drawing/2014/main" val="20002"/>
                    </a:ext>
                  </a:extLst>
                </a:gridCol>
              </a:tblGrid>
              <a:tr h="492387">
                <a:tc gridSpan="3">
                  <a:txBody>
                    <a:bodyPr/>
                    <a:lstStyle/>
                    <a:p>
                      <a:pPr defTabSz="1828800">
                        <a:defRPr b="0"/>
                      </a:pPr>
                      <a:r>
                        <a:rPr sz="1000" b="1">
                          <a:solidFill>
                            <a:srgbClr val="FFFFFF"/>
                          </a:solidFill>
                          <a:latin typeface="Cambria"/>
                          <a:ea typeface="Cambria"/>
                          <a:cs typeface="Cambria"/>
                          <a:sym typeface="Cambria"/>
                        </a:rPr>
                        <a:t>Vocabulary</a:t>
                      </a:r>
                    </a:p>
                  </a:txBody>
                  <a:tcPr marL="45720" marR="45720" horzOverflow="overflow">
                    <a:lnL w="25400">
                      <a:solidFill>
                        <a:srgbClr val="FFFFFF"/>
                      </a:solidFill>
                    </a:lnL>
                    <a:lnR w="25400">
                      <a:solidFill>
                        <a:srgbClr val="FFFFFF"/>
                      </a:solidFill>
                    </a:lnR>
                    <a:lnT w="25400">
                      <a:solidFill>
                        <a:srgbClr val="FFFFFF"/>
                      </a:solidFill>
                    </a:lnT>
                    <a:lnB w="76200">
                      <a:solidFill>
                        <a:srgbClr val="FFFFFF"/>
                      </a:solidFill>
                    </a:lnB>
                    <a:solidFill>
                      <a:srgbClr val="70AD47"/>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92387">
                <a:tc>
                  <a:txBody>
                    <a:bodyPr/>
                    <a:lstStyle/>
                    <a:p>
                      <a:pPr algn="l" defTabSz="1828800"/>
                      <a:r>
                        <a:rPr sz="1000">
                          <a:latin typeface="Cambria"/>
                          <a:ea typeface="Cambria"/>
                          <a:cs typeface="Cambria"/>
                          <a:sym typeface="Cambria"/>
                        </a:rPr>
                        <a:t>1</a:t>
                      </a:r>
                    </a:p>
                  </a:txBody>
                  <a:tcPr marL="45720" marR="45720" horzOverflow="overflow">
                    <a:lnL w="25400">
                      <a:solidFill>
                        <a:srgbClr val="FFFFFF"/>
                      </a:solidFill>
                    </a:lnL>
                    <a:lnR w="25400">
                      <a:solidFill>
                        <a:srgbClr val="FFFFFF"/>
                      </a:solidFill>
                    </a:lnR>
                    <a:lnT w="762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Polygamy</a:t>
                      </a:r>
                    </a:p>
                  </a:txBody>
                  <a:tcPr marL="45720" marR="45720" horzOverflow="overflow">
                    <a:lnL w="25400">
                      <a:solidFill>
                        <a:srgbClr val="FFFFFF"/>
                      </a:solidFill>
                    </a:lnL>
                    <a:lnR w="25400">
                      <a:solidFill>
                        <a:srgbClr val="FFFFFF"/>
                      </a:solidFill>
                    </a:lnR>
                    <a:lnT w="762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The practice of marrying multiple spouses</a:t>
                      </a:r>
                    </a:p>
                  </a:txBody>
                  <a:tcPr marL="45720" marR="45720" horzOverflow="overflow">
                    <a:lnL w="25400">
                      <a:solidFill>
                        <a:srgbClr val="FFFFFF"/>
                      </a:solidFill>
                    </a:lnL>
                    <a:lnR w="25400">
                      <a:solidFill>
                        <a:srgbClr val="FFFFFF"/>
                      </a:solidFill>
                    </a:lnR>
                    <a:lnT w="76200">
                      <a:solidFill>
                        <a:srgbClr val="FFFFFF"/>
                      </a:solidFill>
                    </a:lnT>
                    <a:lnB w="25400">
                      <a:solidFill>
                        <a:srgbClr val="FFFFFF"/>
                      </a:solidFill>
                    </a:lnB>
                    <a:solidFill>
                      <a:srgbClr val="D4E2CE"/>
                    </a:solidFill>
                  </a:tcPr>
                </a:tc>
                <a:extLst>
                  <a:ext uri="{0D108BD9-81ED-4DB2-BD59-A6C34878D82A}">
                    <a16:rowId xmlns:a16="http://schemas.microsoft.com/office/drawing/2014/main" val="10001"/>
                  </a:ext>
                </a:extLst>
              </a:tr>
              <a:tr h="449939">
                <a:tc>
                  <a:txBody>
                    <a:bodyPr/>
                    <a:lstStyle/>
                    <a:p>
                      <a:pPr algn="l" defTabSz="1828800"/>
                      <a:r>
                        <a:rPr sz="1000">
                          <a:latin typeface="Cambria"/>
                          <a:ea typeface="Cambria"/>
                          <a:cs typeface="Cambria"/>
                          <a:sym typeface="Cambria"/>
                        </a:rPr>
                        <a:t>2</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Arranged marriage</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A marriage which is decided by people other than the couple- often parents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extLst>
                  <a:ext uri="{0D108BD9-81ED-4DB2-BD59-A6C34878D82A}">
                    <a16:rowId xmlns:a16="http://schemas.microsoft.com/office/drawing/2014/main" val="10002"/>
                  </a:ext>
                </a:extLst>
              </a:tr>
              <a:tr h="449939">
                <a:tc>
                  <a:txBody>
                    <a:bodyPr/>
                    <a:lstStyle/>
                    <a:p>
                      <a:pPr algn="l" defTabSz="1828800"/>
                      <a:r>
                        <a:rPr sz="1000">
                          <a:latin typeface="Cambria"/>
                          <a:ea typeface="Cambria"/>
                          <a:cs typeface="Cambria"/>
                          <a:sym typeface="Cambria"/>
                        </a:rPr>
                        <a:t>3</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One-Child policy</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A Chinese policy whereby families can only have one child without incurring penalties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extLst>
                  <a:ext uri="{0D108BD9-81ED-4DB2-BD59-A6C34878D82A}">
                    <a16:rowId xmlns:a16="http://schemas.microsoft.com/office/drawing/2014/main" val="10003"/>
                  </a:ext>
                </a:extLst>
              </a:tr>
              <a:tr h="704622">
                <a:tc>
                  <a:txBody>
                    <a:bodyPr/>
                    <a:lstStyle/>
                    <a:p>
                      <a:pPr algn="l" defTabSz="1828800"/>
                      <a:r>
                        <a:rPr sz="1000">
                          <a:latin typeface="Cambria"/>
                          <a:ea typeface="Cambria"/>
                          <a:cs typeface="Cambria"/>
                          <a:sym typeface="Cambria"/>
                        </a:rPr>
                        <a:t>4</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Marriage rate</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The number of marriages per 1000 people</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extLst>
                  <a:ext uri="{0D108BD9-81ED-4DB2-BD59-A6C34878D82A}">
                    <a16:rowId xmlns:a16="http://schemas.microsoft.com/office/drawing/2014/main" val="10004"/>
                  </a:ext>
                </a:extLst>
              </a:tr>
              <a:tr h="449939">
                <a:tc>
                  <a:txBody>
                    <a:bodyPr/>
                    <a:lstStyle/>
                    <a:p>
                      <a:pPr algn="l" defTabSz="1828800"/>
                      <a:r>
                        <a:rPr sz="1000">
                          <a:latin typeface="Cambria"/>
                          <a:ea typeface="Cambria"/>
                          <a:cs typeface="Cambria"/>
                          <a:sym typeface="Cambria"/>
                        </a:rPr>
                        <a:t>5</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Serial Monogamy</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More people are now divorcing and remarrying multiple times.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extLst>
                  <a:ext uri="{0D108BD9-81ED-4DB2-BD59-A6C34878D82A}">
                    <a16:rowId xmlns:a16="http://schemas.microsoft.com/office/drawing/2014/main" val="10005"/>
                  </a:ext>
                </a:extLst>
              </a:tr>
              <a:tr h="959305">
                <a:tc>
                  <a:txBody>
                    <a:bodyPr/>
                    <a:lstStyle/>
                    <a:p>
                      <a:pPr algn="l" defTabSz="1828800"/>
                      <a:r>
                        <a:rPr sz="1000">
                          <a:latin typeface="Cambria"/>
                          <a:ea typeface="Cambria"/>
                          <a:cs typeface="Cambria"/>
                          <a:sym typeface="Cambria"/>
                        </a:rPr>
                        <a:t>6</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Singlehood</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Refers to a group of people who are not married and or in a relationship. Instead they remain single.</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extLst>
                  <a:ext uri="{0D108BD9-81ED-4DB2-BD59-A6C34878D82A}">
                    <a16:rowId xmlns:a16="http://schemas.microsoft.com/office/drawing/2014/main" val="10006"/>
                  </a:ext>
                </a:extLst>
              </a:tr>
              <a:tr h="704622">
                <a:tc>
                  <a:txBody>
                    <a:bodyPr/>
                    <a:lstStyle/>
                    <a:p>
                      <a:pPr algn="l" defTabSz="1828800"/>
                      <a:r>
                        <a:rPr sz="1000">
                          <a:latin typeface="Cambria"/>
                          <a:ea typeface="Cambria"/>
                          <a:cs typeface="Cambria"/>
                          <a:sym typeface="Cambria"/>
                        </a:rPr>
                        <a:t>7</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Divorce</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The4 legal ending of a marriage</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extLst>
                  <a:ext uri="{0D108BD9-81ED-4DB2-BD59-A6C34878D82A}">
                    <a16:rowId xmlns:a16="http://schemas.microsoft.com/office/drawing/2014/main" val="10007"/>
                  </a:ext>
                </a:extLst>
              </a:tr>
              <a:tr h="704622">
                <a:tc>
                  <a:txBody>
                    <a:bodyPr/>
                    <a:lstStyle/>
                    <a:p>
                      <a:pPr algn="l" defTabSz="1828800"/>
                      <a:r>
                        <a:rPr sz="1000">
                          <a:latin typeface="Cambria"/>
                          <a:ea typeface="Cambria"/>
                          <a:cs typeface="Cambria"/>
                          <a:sym typeface="Cambria"/>
                        </a:rPr>
                        <a:t>8</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Divorce rate</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How many people are divorcing per 1,000 of the married population.</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extLst>
                  <a:ext uri="{0D108BD9-81ED-4DB2-BD59-A6C34878D82A}">
                    <a16:rowId xmlns:a16="http://schemas.microsoft.com/office/drawing/2014/main" val="10008"/>
                  </a:ext>
                </a:extLst>
              </a:tr>
              <a:tr h="704622">
                <a:tc>
                  <a:txBody>
                    <a:bodyPr/>
                    <a:lstStyle/>
                    <a:p>
                      <a:pPr algn="l" defTabSz="1828800"/>
                      <a:r>
                        <a:rPr sz="1000">
                          <a:latin typeface="Cambria"/>
                          <a:ea typeface="Cambria"/>
                          <a:cs typeface="Cambria"/>
                          <a:sym typeface="Cambria"/>
                        </a:rPr>
                        <a:t>9</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Remarriage</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Getting married again to another person following divorce</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extLst>
                  <a:ext uri="{0D108BD9-81ED-4DB2-BD59-A6C34878D82A}">
                    <a16:rowId xmlns:a16="http://schemas.microsoft.com/office/drawing/2014/main" val="10009"/>
                  </a:ext>
                </a:extLst>
              </a:tr>
              <a:tr h="704622">
                <a:tc>
                  <a:txBody>
                    <a:bodyPr/>
                    <a:lstStyle/>
                    <a:p>
                      <a:pPr algn="l" defTabSz="1828800"/>
                      <a:r>
                        <a:rPr sz="1000">
                          <a:latin typeface="Cambria"/>
                          <a:ea typeface="Cambria"/>
                          <a:cs typeface="Cambria"/>
                          <a:sym typeface="Cambria"/>
                        </a:rPr>
                        <a:t>10</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The dark side of the family</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The idea that the family is sometimes a dangerous place due to domestic abuse and child abuse</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extLst>
                  <a:ext uri="{0D108BD9-81ED-4DB2-BD59-A6C34878D82A}">
                    <a16:rowId xmlns:a16="http://schemas.microsoft.com/office/drawing/2014/main" val="10010"/>
                  </a:ext>
                </a:extLst>
              </a:tr>
              <a:tr h="704622">
                <a:tc>
                  <a:txBody>
                    <a:bodyPr/>
                    <a:lstStyle/>
                    <a:p>
                      <a:pPr algn="l" defTabSz="1828800"/>
                      <a:r>
                        <a:rPr sz="1000">
                          <a:latin typeface="Cambria"/>
                          <a:ea typeface="Cambria"/>
                          <a:cs typeface="Cambria"/>
                          <a:sym typeface="Cambria"/>
                        </a:rPr>
                        <a:t>11</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Conjugal roles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 Refers to the parts men and women play in a partnership and in the family</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extLst>
                  <a:ext uri="{0D108BD9-81ED-4DB2-BD59-A6C34878D82A}">
                    <a16:rowId xmlns:a16="http://schemas.microsoft.com/office/drawing/2014/main" val="10011"/>
                  </a:ext>
                </a:extLst>
              </a:tr>
              <a:tr h="704622">
                <a:tc>
                  <a:txBody>
                    <a:bodyPr/>
                    <a:lstStyle/>
                    <a:p>
                      <a:pPr algn="l" defTabSz="1828800"/>
                      <a:r>
                        <a:rPr sz="1000">
                          <a:latin typeface="Cambria"/>
                          <a:ea typeface="Cambria"/>
                          <a:cs typeface="Cambria"/>
                          <a:sym typeface="Cambria"/>
                        </a:rPr>
                        <a:t>12</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Segregated roles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 Where the roles of men and women are different and they divide duties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extLst>
                  <a:ext uri="{0D108BD9-81ED-4DB2-BD59-A6C34878D82A}">
                    <a16:rowId xmlns:a16="http://schemas.microsoft.com/office/drawing/2014/main" val="10012"/>
                  </a:ext>
                </a:extLst>
              </a:tr>
              <a:tr h="704622">
                <a:tc>
                  <a:txBody>
                    <a:bodyPr/>
                    <a:lstStyle/>
                    <a:p>
                      <a:pPr algn="l" defTabSz="1828800"/>
                      <a:r>
                        <a:rPr sz="1000">
                          <a:latin typeface="Cambria"/>
                          <a:ea typeface="Cambria"/>
                          <a:cs typeface="Cambria"/>
                          <a:sym typeface="Cambria"/>
                        </a:rPr>
                        <a:t>13</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Integrated roles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Where the roles and duties of men and women are similar</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extLst>
                  <a:ext uri="{0D108BD9-81ED-4DB2-BD59-A6C34878D82A}">
                    <a16:rowId xmlns:a16="http://schemas.microsoft.com/office/drawing/2014/main" val="10013"/>
                  </a:ext>
                </a:extLst>
              </a:tr>
              <a:tr h="704622">
                <a:tc>
                  <a:txBody>
                    <a:bodyPr/>
                    <a:lstStyle/>
                    <a:p>
                      <a:pPr algn="l" defTabSz="1828800"/>
                      <a:r>
                        <a:rPr sz="1000">
                          <a:latin typeface="Cambria"/>
                          <a:ea typeface="Cambria"/>
                          <a:cs typeface="Cambria"/>
                          <a:sym typeface="Cambria"/>
                        </a:rPr>
                        <a:t>14</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Stratified Diffusion</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 The way of life of those at the top of the class structure (upper class) will filter down to those below them (middle class then working class)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extLst>
                  <a:ext uri="{0D108BD9-81ED-4DB2-BD59-A6C34878D82A}">
                    <a16:rowId xmlns:a16="http://schemas.microsoft.com/office/drawing/2014/main" val="10014"/>
                  </a:ext>
                </a:extLst>
              </a:tr>
              <a:tr h="704622">
                <a:tc>
                  <a:txBody>
                    <a:bodyPr/>
                    <a:lstStyle/>
                    <a:p>
                      <a:pPr algn="l" defTabSz="1828800"/>
                      <a:r>
                        <a:rPr sz="1000">
                          <a:latin typeface="Cambria"/>
                          <a:ea typeface="Cambria"/>
                          <a:cs typeface="Cambria"/>
                          <a:sym typeface="Cambria"/>
                        </a:rPr>
                        <a:t>15</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New Man</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A man who takes equal responsibility for things traditionally seen as part of a woman’s role such as childcare and housework </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extLst>
                  <a:ext uri="{0D108BD9-81ED-4DB2-BD59-A6C34878D82A}">
                    <a16:rowId xmlns:a16="http://schemas.microsoft.com/office/drawing/2014/main" val="10015"/>
                  </a:ext>
                </a:extLst>
              </a:tr>
              <a:tr h="704622">
                <a:tc>
                  <a:txBody>
                    <a:bodyPr/>
                    <a:lstStyle/>
                    <a:p>
                      <a:pPr algn="l" defTabSz="1828800"/>
                      <a:r>
                        <a:rPr sz="1000">
                          <a:latin typeface="Cambria"/>
                          <a:ea typeface="Cambria"/>
                          <a:cs typeface="Cambria"/>
                          <a:sym typeface="Cambria"/>
                        </a:rPr>
                        <a:t>16</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Role strain</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The idea that men now have conflicting roles as masculine provider and sensitive carer</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extLst>
                  <a:ext uri="{0D108BD9-81ED-4DB2-BD59-A6C34878D82A}">
                    <a16:rowId xmlns:a16="http://schemas.microsoft.com/office/drawing/2014/main" val="10016"/>
                  </a:ext>
                </a:extLst>
              </a:tr>
              <a:tr h="704622">
                <a:tc>
                  <a:txBody>
                    <a:bodyPr/>
                    <a:lstStyle/>
                    <a:p>
                      <a:pPr algn="l" defTabSz="1828800"/>
                      <a:r>
                        <a:rPr sz="1000">
                          <a:latin typeface="Cambria"/>
                          <a:ea typeface="Cambria"/>
                          <a:cs typeface="Cambria"/>
                          <a:sym typeface="Cambria"/>
                        </a:rPr>
                        <a:t>17</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Crisis in masculinity</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Men are losing their traditional roles and authority and are left unsure about their identities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extLst>
                  <a:ext uri="{0D108BD9-81ED-4DB2-BD59-A6C34878D82A}">
                    <a16:rowId xmlns:a16="http://schemas.microsoft.com/office/drawing/2014/main" val="10017"/>
                  </a:ext>
                </a:extLst>
              </a:tr>
              <a:tr h="704622">
                <a:tc>
                  <a:txBody>
                    <a:bodyPr/>
                    <a:lstStyle/>
                    <a:p>
                      <a:pPr algn="l" defTabSz="1828800"/>
                      <a:r>
                        <a:rPr sz="1000">
                          <a:latin typeface="Cambria"/>
                          <a:ea typeface="Cambria"/>
                          <a:cs typeface="Cambria"/>
                          <a:sym typeface="Cambria"/>
                        </a:rPr>
                        <a:t>18</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Social construction of childhood</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How children are viewed and treated varies between societies.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extLst>
                  <a:ext uri="{0D108BD9-81ED-4DB2-BD59-A6C34878D82A}">
                    <a16:rowId xmlns:a16="http://schemas.microsoft.com/office/drawing/2014/main" val="10018"/>
                  </a:ext>
                </a:extLst>
              </a:tr>
              <a:tr h="704622">
                <a:tc>
                  <a:txBody>
                    <a:bodyPr/>
                    <a:lstStyle/>
                    <a:p>
                      <a:pPr algn="l" defTabSz="1828800"/>
                      <a:r>
                        <a:rPr sz="1000">
                          <a:latin typeface="Cambria"/>
                          <a:ea typeface="Cambria"/>
                          <a:cs typeface="Cambria"/>
                          <a:sym typeface="Cambria"/>
                        </a:rPr>
                        <a:t>19</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Child centred society</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The idea that society now runs around children and their needs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extLst>
                  <a:ext uri="{0D108BD9-81ED-4DB2-BD59-A6C34878D82A}">
                    <a16:rowId xmlns:a16="http://schemas.microsoft.com/office/drawing/2014/main" val="10019"/>
                  </a:ext>
                </a:extLst>
              </a:tr>
            </a:tbl>
          </a:graphicData>
        </a:graphic>
      </p:graphicFrame>
      <p:graphicFrame>
        <p:nvGraphicFramePr>
          <p:cNvPr id="180" name="Table 4"/>
          <p:cNvGraphicFramePr/>
          <p:nvPr/>
        </p:nvGraphicFramePr>
        <p:xfrm>
          <a:off x="7810033" y="6635503"/>
          <a:ext cx="8538468" cy="6239692"/>
        </p:xfrm>
        <a:graphic>
          <a:graphicData uri="http://schemas.openxmlformats.org/drawingml/2006/table">
            <a:tbl>
              <a:tblPr firstRow="1" bandRow="1">
                <a:tableStyleId>{4C3C2611-4C71-4FC5-86AE-919BDF0F9419}</a:tableStyleId>
              </a:tblPr>
              <a:tblGrid>
                <a:gridCol w="1049236">
                  <a:extLst>
                    <a:ext uri="{9D8B030D-6E8A-4147-A177-3AD203B41FA5}">
                      <a16:colId xmlns:a16="http://schemas.microsoft.com/office/drawing/2014/main" val="20000"/>
                    </a:ext>
                  </a:extLst>
                </a:gridCol>
                <a:gridCol w="1938103">
                  <a:extLst>
                    <a:ext uri="{9D8B030D-6E8A-4147-A177-3AD203B41FA5}">
                      <a16:colId xmlns:a16="http://schemas.microsoft.com/office/drawing/2014/main" val="20001"/>
                    </a:ext>
                  </a:extLst>
                </a:gridCol>
                <a:gridCol w="5551129">
                  <a:extLst>
                    <a:ext uri="{9D8B030D-6E8A-4147-A177-3AD203B41FA5}">
                      <a16:colId xmlns:a16="http://schemas.microsoft.com/office/drawing/2014/main" val="20002"/>
                    </a:ext>
                  </a:extLst>
                </a:gridCol>
              </a:tblGrid>
              <a:tr h="462959">
                <a:tc gridSpan="3">
                  <a:txBody>
                    <a:bodyPr/>
                    <a:lstStyle/>
                    <a:p>
                      <a:pPr defTabSz="914400">
                        <a:defRPr b="0"/>
                      </a:pPr>
                      <a:r>
                        <a:rPr sz="1000" b="1">
                          <a:solidFill>
                            <a:srgbClr val="FFFFFF"/>
                          </a:solidFill>
                          <a:latin typeface="Cambria"/>
                          <a:ea typeface="Cambria"/>
                          <a:cs typeface="Cambria"/>
                          <a:sym typeface="Cambria"/>
                        </a:rPr>
                        <a:t>Reasons for family diversity</a:t>
                      </a:r>
                    </a:p>
                  </a:txBody>
                  <a:tcPr marL="45720" marR="45720" horzOverflow="overflow">
                    <a:lnL w="12700">
                      <a:solidFill>
                        <a:srgbClr val="FFFFFF"/>
                      </a:solidFill>
                    </a:lnL>
                    <a:lnR w="12700">
                      <a:solidFill>
                        <a:srgbClr val="FFFFFF"/>
                      </a:solidFill>
                    </a:lnR>
                    <a:lnT w="12700">
                      <a:solidFill>
                        <a:srgbClr val="FFFFFF"/>
                      </a:solidFill>
                    </a:lnT>
                    <a:lnB w="38100">
                      <a:solidFill>
                        <a:srgbClr val="FFFFFF"/>
                      </a:solidFill>
                    </a:lnB>
                    <a:solidFill>
                      <a:srgbClr val="5B9BD5"/>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553807">
                <a:tc>
                  <a:txBody>
                    <a:bodyPr/>
                    <a:lstStyle/>
                    <a:p>
                      <a:pPr algn="l" defTabSz="914400"/>
                      <a:r>
                        <a:rPr sz="1000">
                          <a:latin typeface="Cambria"/>
                          <a:ea typeface="Cambria"/>
                          <a:cs typeface="Cambria"/>
                          <a:sym typeface="Cambria"/>
                        </a:rPr>
                        <a:t>1</a:t>
                      </a:r>
                    </a:p>
                  </a:txBody>
                  <a:tcPr marL="45720" marR="45720" horzOverflow="overflow">
                    <a:lnL w="12700">
                      <a:solidFill>
                        <a:srgbClr val="FFFFFF"/>
                      </a:solidFill>
                    </a:lnL>
                    <a:lnR w="12700">
                      <a:solidFill>
                        <a:srgbClr val="FFFFFF"/>
                      </a:solidFill>
                    </a:lnR>
                    <a:lnT w="38100">
                      <a:solidFill>
                        <a:srgbClr val="FFFFFF"/>
                      </a:solidFill>
                    </a:lnT>
                    <a:lnB w="12700">
                      <a:solidFill>
                        <a:srgbClr val="FFFFFF"/>
                      </a:solidFill>
                    </a:lnB>
                    <a:solidFill>
                      <a:srgbClr val="D0DEEF"/>
                    </a:solidFill>
                  </a:tcPr>
                </a:tc>
                <a:tc>
                  <a:txBody>
                    <a:bodyPr/>
                    <a:lstStyle/>
                    <a:p>
                      <a:pPr algn="l" defTabSz="914400"/>
                      <a:r>
                        <a:rPr sz="1000">
                          <a:latin typeface="Cambria"/>
                          <a:ea typeface="Cambria"/>
                          <a:cs typeface="Cambria"/>
                          <a:sym typeface="Cambria"/>
                        </a:rPr>
                        <a:t>Stigma</a:t>
                      </a:r>
                    </a:p>
                  </a:txBody>
                  <a:tcPr marL="45720" marR="45720" horzOverflow="overflow">
                    <a:lnL w="12700">
                      <a:solidFill>
                        <a:srgbClr val="FFFFFF"/>
                      </a:solidFill>
                    </a:lnL>
                    <a:lnR w="12700">
                      <a:solidFill>
                        <a:srgbClr val="FFFFFF"/>
                      </a:solidFill>
                    </a:lnR>
                    <a:lnT w="38100">
                      <a:solidFill>
                        <a:srgbClr val="FFFFFF"/>
                      </a:solidFill>
                    </a:lnT>
                    <a:lnB w="12700">
                      <a:solidFill>
                        <a:srgbClr val="FFFFFF"/>
                      </a:solidFill>
                    </a:lnB>
                    <a:solidFill>
                      <a:srgbClr val="D0DEEF"/>
                    </a:solidFill>
                  </a:tcPr>
                </a:tc>
                <a:tc>
                  <a:txBody>
                    <a:bodyPr/>
                    <a:lstStyle/>
                    <a:p>
                      <a:pPr algn="l" defTabSz="914400"/>
                      <a:r>
                        <a:rPr sz="1000">
                          <a:latin typeface="Cambria"/>
                          <a:ea typeface="Cambria"/>
                          <a:cs typeface="Cambria"/>
                          <a:sym typeface="Cambria"/>
                        </a:rPr>
                        <a:t>Less stigma or judgement of different family types
</a:t>
                      </a:r>
                    </a:p>
                  </a:txBody>
                  <a:tcPr marL="45720" marR="45720" horzOverflow="overflow">
                    <a:lnL w="12700">
                      <a:solidFill>
                        <a:srgbClr val="FFFFFF"/>
                      </a:solidFill>
                    </a:lnL>
                    <a:lnR w="12700">
                      <a:solidFill>
                        <a:srgbClr val="FFFFFF"/>
                      </a:solidFill>
                    </a:lnR>
                    <a:lnT w="38100">
                      <a:solidFill>
                        <a:srgbClr val="FFFFFF"/>
                      </a:solidFill>
                    </a:lnT>
                    <a:lnB w="12700">
                      <a:solidFill>
                        <a:srgbClr val="FFFFFF"/>
                      </a:solidFill>
                    </a:lnB>
                    <a:solidFill>
                      <a:srgbClr val="D0DEEF"/>
                    </a:solidFill>
                  </a:tcPr>
                </a:tc>
                <a:extLst>
                  <a:ext uri="{0D108BD9-81ED-4DB2-BD59-A6C34878D82A}">
                    <a16:rowId xmlns:a16="http://schemas.microsoft.com/office/drawing/2014/main" val="10001"/>
                  </a:ext>
                </a:extLst>
              </a:tr>
              <a:tr h="462959">
                <a:tc>
                  <a:txBody>
                    <a:bodyPr/>
                    <a:lstStyle/>
                    <a:p>
                      <a:pPr algn="l" defTabSz="914400"/>
                      <a:r>
                        <a:rPr sz="1000">
                          <a:latin typeface="Cambria"/>
                          <a:ea typeface="Cambria"/>
                          <a:cs typeface="Cambria"/>
                          <a:sym typeface="Cambria"/>
                        </a:rPr>
                        <a:t>2</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E9EFF7"/>
                    </a:solidFill>
                  </a:tcPr>
                </a:tc>
                <a:tc>
                  <a:txBody>
                    <a:bodyPr/>
                    <a:lstStyle/>
                    <a:p>
                      <a:pPr algn="l" defTabSz="914400"/>
                      <a:r>
                        <a:rPr sz="1000">
                          <a:latin typeface="Cambria"/>
                          <a:ea typeface="Cambria"/>
                          <a:cs typeface="Cambria"/>
                          <a:sym typeface="Cambria"/>
                        </a:rPr>
                        <a:t>Secularisation-</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E9EFF7"/>
                    </a:solidFill>
                  </a:tcPr>
                </a:tc>
                <a:tc>
                  <a:txBody>
                    <a:bodyPr/>
                    <a:lstStyle/>
                    <a:p>
                      <a:pPr algn="l" defTabSz="914400"/>
                      <a:r>
                        <a:rPr sz="1000">
                          <a:latin typeface="Cambria"/>
                          <a:ea typeface="Cambria"/>
                          <a:cs typeface="Cambria"/>
                          <a:sym typeface="Cambria"/>
                        </a:rPr>
                        <a:t>Fewer people are religious so there is less judgement of people who have non-traditional families, are divorced or children outside of marriage</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E9EFF7"/>
                    </a:solidFill>
                  </a:tcPr>
                </a:tc>
                <a:extLst>
                  <a:ext uri="{0D108BD9-81ED-4DB2-BD59-A6C34878D82A}">
                    <a16:rowId xmlns:a16="http://schemas.microsoft.com/office/drawing/2014/main" val="10002"/>
                  </a:ext>
                </a:extLst>
              </a:tr>
              <a:tr h="462959">
                <a:tc>
                  <a:txBody>
                    <a:bodyPr/>
                    <a:lstStyle/>
                    <a:p>
                      <a:pPr algn="l" defTabSz="914400"/>
                      <a:r>
                        <a:rPr sz="1000">
                          <a:latin typeface="Cambria"/>
                          <a:ea typeface="Cambria"/>
                          <a:cs typeface="Cambria"/>
                          <a:sym typeface="Cambria"/>
                        </a:rPr>
                        <a:t>3</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D0DEEF"/>
                    </a:solidFill>
                  </a:tcPr>
                </a:tc>
                <a:tc>
                  <a:txBody>
                    <a:bodyPr/>
                    <a:lstStyle/>
                    <a:p>
                      <a:pPr algn="l" defTabSz="914400"/>
                      <a:r>
                        <a:rPr sz="1000">
                          <a:latin typeface="Cambria"/>
                          <a:ea typeface="Cambria"/>
                          <a:cs typeface="Cambria"/>
                          <a:sym typeface="Cambria"/>
                        </a:rPr>
                        <a:t>Economic Changes</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D0DEEF"/>
                    </a:solidFill>
                  </a:tcPr>
                </a:tc>
                <a:tc>
                  <a:txBody>
                    <a:bodyPr/>
                    <a:lstStyle/>
                    <a:p>
                      <a:pPr algn="l" defTabSz="914400"/>
                      <a:r>
                        <a:rPr sz="1000">
                          <a:latin typeface="Cambria"/>
                          <a:ea typeface="Cambria"/>
                          <a:cs typeface="Cambria"/>
                          <a:sym typeface="Cambria"/>
                        </a:rPr>
                        <a:t>Women can be financially independent and have a career so don’t need to marry to be ‘looked after’</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D0DEEF"/>
                    </a:solidFill>
                  </a:tcPr>
                </a:tc>
                <a:extLst>
                  <a:ext uri="{0D108BD9-81ED-4DB2-BD59-A6C34878D82A}">
                    <a16:rowId xmlns:a16="http://schemas.microsoft.com/office/drawing/2014/main" val="10003"/>
                  </a:ext>
                </a:extLst>
              </a:tr>
              <a:tr h="537126">
                <a:tc>
                  <a:txBody>
                    <a:bodyPr/>
                    <a:lstStyle/>
                    <a:p>
                      <a:pPr algn="l" defTabSz="914400"/>
                      <a:r>
                        <a:rPr sz="1000">
                          <a:latin typeface="Cambria"/>
                          <a:ea typeface="Cambria"/>
                          <a:cs typeface="Cambria"/>
                          <a:sym typeface="Cambria"/>
                        </a:rPr>
                        <a:t>4</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E9EFF7"/>
                    </a:solidFill>
                  </a:tcPr>
                </a:tc>
                <a:tc>
                  <a:txBody>
                    <a:bodyPr/>
                    <a:lstStyle/>
                    <a:p>
                      <a:pPr algn="l" defTabSz="914400"/>
                      <a:r>
                        <a:rPr sz="1000">
                          <a:latin typeface="Cambria"/>
                          <a:ea typeface="Cambria"/>
                          <a:cs typeface="Cambria"/>
                          <a:sym typeface="Cambria"/>
                        </a:rPr>
                        <a:t>Feminism</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E9EFF7"/>
                    </a:solidFill>
                  </a:tcPr>
                </a:tc>
                <a:tc>
                  <a:txBody>
                    <a:bodyPr/>
                    <a:lstStyle/>
                    <a:p>
                      <a:pPr algn="l" defTabSz="914400"/>
                      <a:r>
                        <a:rPr sz="1000">
                          <a:latin typeface="Cambria"/>
                          <a:ea typeface="Cambria"/>
                          <a:cs typeface="Cambria"/>
                          <a:sym typeface="Cambria"/>
                        </a:rPr>
                        <a:t>When have different priorities including education which means they may not choose traditional roles as wife or mother</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E9EFF7"/>
                    </a:solidFill>
                  </a:tcPr>
                </a:tc>
                <a:extLst>
                  <a:ext uri="{0D108BD9-81ED-4DB2-BD59-A6C34878D82A}">
                    <a16:rowId xmlns:a16="http://schemas.microsoft.com/office/drawing/2014/main" val="10004"/>
                  </a:ext>
                </a:extLst>
              </a:tr>
              <a:tr h="537126">
                <a:tc>
                  <a:txBody>
                    <a:bodyPr/>
                    <a:lstStyle/>
                    <a:p>
                      <a:pPr algn="l" defTabSz="914400"/>
                      <a:r>
                        <a:rPr sz="1000">
                          <a:latin typeface="Cambria"/>
                          <a:ea typeface="Cambria"/>
                          <a:cs typeface="Cambria"/>
                          <a:sym typeface="Cambria"/>
                        </a:rPr>
                        <a:t>5</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D0DEEF"/>
                    </a:solidFill>
                  </a:tcPr>
                </a:tc>
                <a:tc>
                  <a:txBody>
                    <a:bodyPr/>
                    <a:lstStyle/>
                    <a:p>
                      <a:pPr algn="l" defTabSz="914400"/>
                      <a:r>
                        <a:rPr sz="1000">
                          <a:latin typeface="Cambria"/>
                          <a:ea typeface="Cambria"/>
                          <a:cs typeface="Cambria"/>
                          <a:sym typeface="Cambria"/>
                        </a:rPr>
                        <a:t>Changes in the law</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D0DEEF"/>
                    </a:solidFill>
                  </a:tcPr>
                </a:tc>
                <a:tc>
                  <a:txBody>
                    <a:bodyPr/>
                    <a:lstStyle/>
                    <a:p>
                      <a:pPr algn="l" defTabSz="914400"/>
                      <a:r>
                        <a:rPr sz="1000">
                          <a:latin typeface="Cambria"/>
                          <a:ea typeface="Cambria"/>
                          <a:cs typeface="Cambria"/>
                          <a:sym typeface="Cambria"/>
                        </a:rPr>
                        <a:t>The Divorce Reform Act  and Adoption Act means that people can choose to live in different family types</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D0DEEF"/>
                    </a:solidFill>
                  </a:tcPr>
                </a:tc>
                <a:extLst>
                  <a:ext uri="{0D108BD9-81ED-4DB2-BD59-A6C34878D82A}">
                    <a16:rowId xmlns:a16="http://schemas.microsoft.com/office/drawing/2014/main" val="10005"/>
                  </a:ext>
                </a:extLst>
              </a:tr>
              <a:tr h="537126">
                <a:tc>
                  <a:txBody>
                    <a:bodyPr/>
                    <a:lstStyle/>
                    <a:p>
                      <a:pPr algn="l" defTabSz="914400"/>
                      <a:r>
                        <a:rPr sz="1000">
                          <a:latin typeface="Cambria"/>
                          <a:ea typeface="Cambria"/>
                          <a:cs typeface="Cambria"/>
                          <a:sym typeface="Cambria"/>
                        </a:rPr>
                        <a:t>6</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E9EFF7"/>
                    </a:solidFill>
                  </a:tcPr>
                </a:tc>
                <a:tc>
                  <a:txBody>
                    <a:bodyPr/>
                    <a:lstStyle/>
                    <a:p>
                      <a:pPr algn="l" defTabSz="914400"/>
                      <a:r>
                        <a:rPr sz="1000">
                          <a:latin typeface="Cambria"/>
                          <a:ea typeface="Cambria"/>
                          <a:cs typeface="Cambria"/>
                          <a:sym typeface="Cambria"/>
                        </a:rPr>
                        <a:t>Cost</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E9EFF7"/>
                    </a:solidFill>
                  </a:tcPr>
                </a:tc>
                <a:tc>
                  <a:txBody>
                    <a:bodyPr/>
                    <a:lstStyle/>
                    <a:p>
                      <a:pPr algn="l" defTabSz="914400"/>
                      <a:r>
                        <a:rPr sz="1000">
                          <a:latin typeface="Cambria"/>
                          <a:ea typeface="Cambria"/>
                          <a:cs typeface="Cambria"/>
                          <a:sym typeface="Cambria"/>
                        </a:rPr>
                        <a:t>Some people may choose to not get married or have children due to the cost. Some people may wait to get married until they have a career and money</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E9EFF7"/>
                    </a:solidFill>
                  </a:tcPr>
                </a:tc>
                <a:extLst>
                  <a:ext uri="{0D108BD9-81ED-4DB2-BD59-A6C34878D82A}">
                    <a16:rowId xmlns:a16="http://schemas.microsoft.com/office/drawing/2014/main" val="10006"/>
                  </a:ext>
                </a:extLst>
              </a:tr>
              <a:tr h="537126">
                <a:tc>
                  <a:txBody>
                    <a:bodyPr/>
                    <a:lstStyle/>
                    <a:p>
                      <a:pPr algn="l" defTabSz="914400"/>
                      <a:r>
                        <a:rPr sz="1000">
                          <a:latin typeface="Cambria"/>
                          <a:ea typeface="Cambria"/>
                          <a:cs typeface="Cambria"/>
                          <a:sym typeface="Cambria"/>
                        </a:rPr>
                        <a:t>7</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D0DEEF"/>
                    </a:solidFill>
                  </a:tcPr>
                </a:tc>
                <a:tc>
                  <a:txBody>
                    <a:bodyPr/>
                    <a:lstStyle/>
                    <a:p>
                      <a:pPr algn="l" defTabSz="914400"/>
                      <a:r>
                        <a:rPr sz="1000">
                          <a:latin typeface="Cambria"/>
                          <a:ea typeface="Cambria"/>
                          <a:cs typeface="Cambria"/>
                          <a:sym typeface="Cambria"/>
                        </a:rPr>
                        <a:t>Technology</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D0DEEF"/>
                    </a:solidFill>
                  </a:tcPr>
                </a:tc>
                <a:tc>
                  <a:txBody>
                    <a:bodyPr/>
                    <a:lstStyle/>
                    <a:p>
                      <a:pPr algn="l" defTabSz="914400"/>
                      <a:r>
                        <a:rPr sz="1000">
                          <a:latin typeface="Cambria"/>
                          <a:ea typeface="Cambria"/>
                          <a:cs typeface="Cambria"/>
                          <a:sym typeface="Cambria"/>
                        </a:rPr>
                        <a:t>New reproductive technology has made it easier for women to have children without a partner or to have children later</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D0DEEF"/>
                    </a:solidFill>
                  </a:tcPr>
                </a:tc>
                <a:extLst>
                  <a:ext uri="{0D108BD9-81ED-4DB2-BD59-A6C34878D82A}">
                    <a16:rowId xmlns:a16="http://schemas.microsoft.com/office/drawing/2014/main" val="10007"/>
                  </a:ext>
                </a:extLst>
              </a:tr>
              <a:tr h="537126">
                <a:tc>
                  <a:txBody>
                    <a:bodyPr/>
                    <a:lstStyle/>
                    <a:p>
                      <a:pPr algn="l" defTabSz="914400"/>
                      <a:r>
                        <a:rPr sz="1000">
                          <a:latin typeface="Cambria"/>
                          <a:ea typeface="Cambria"/>
                          <a:cs typeface="Cambria"/>
                          <a:sym typeface="Cambria"/>
                        </a:rPr>
                        <a:t>8</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D0DEEF"/>
                    </a:solidFill>
                  </a:tcPr>
                </a:tc>
                <a:tc>
                  <a:txBody>
                    <a:bodyPr/>
                    <a:lstStyle/>
                    <a:p>
                      <a:pPr algn="l" defTabSz="914400"/>
                      <a:r>
                        <a:rPr sz="1000">
                          <a:latin typeface="Cambria"/>
                          <a:ea typeface="Cambria"/>
                          <a:cs typeface="Cambria"/>
                          <a:sym typeface="Cambria"/>
                        </a:rPr>
                        <a:t>Immigration</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D0DEEF"/>
                    </a:solidFill>
                  </a:tcPr>
                </a:tc>
                <a:tc>
                  <a:txBody>
                    <a:bodyPr/>
                    <a:lstStyle/>
                    <a:p>
                      <a:pPr algn="l" defTabSz="914400"/>
                      <a:r>
                        <a:rPr sz="1000">
                          <a:latin typeface="Cambria"/>
                          <a:ea typeface="Cambria"/>
                          <a:cs typeface="Cambria"/>
                          <a:sym typeface="Cambria"/>
                        </a:rPr>
                        <a:t>People of different cultures moving to the UK may bring different family types and create more diversity</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D0DEEF"/>
                    </a:solidFill>
                  </a:tcPr>
                </a:tc>
                <a:extLst>
                  <a:ext uri="{0D108BD9-81ED-4DB2-BD59-A6C34878D82A}">
                    <a16:rowId xmlns:a16="http://schemas.microsoft.com/office/drawing/2014/main" val="10008"/>
                  </a:ext>
                </a:extLst>
              </a:tr>
              <a:tr h="537126">
                <a:tc>
                  <a:txBody>
                    <a:bodyPr/>
                    <a:lstStyle/>
                    <a:p>
                      <a:pPr algn="l" defTabSz="914400"/>
                      <a:r>
                        <a:rPr sz="1000">
                          <a:latin typeface="Cambria"/>
                          <a:ea typeface="Cambria"/>
                          <a:cs typeface="Cambria"/>
                          <a:sym typeface="Cambria"/>
                        </a:rPr>
                        <a:t>8</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D0DEEF"/>
                    </a:solidFill>
                  </a:tcPr>
                </a:tc>
                <a:tc>
                  <a:txBody>
                    <a:bodyPr/>
                    <a:lstStyle/>
                    <a:p>
                      <a:pPr algn="l" defTabSz="914400"/>
                      <a:r>
                        <a:rPr sz="1000">
                          <a:latin typeface="Cambria"/>
                          <a:ea typeface="Cambria"/>
                          <a:cs typeface="Cambria"/>
                          <a:sym typeface="Cambria"/>
                        </a:rPr>
                        <a:t>Welfare</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D0DEEF"/>
                    </a:solidFill>
                  </a:tcPr>
                </a:tc>
                <a:tc>
                  <a:txBody>
                    <a:bodyPr/>
                    <a:lstStyle/>
                    <a:p>
                      <a:pPr algn="l" defTabSz="914400"/>
                      <a:r>
                        <a:rPr sz="1000">
                          <a:latin typeface="Cambria"/>
                          <a:ea typeface="Cambria"/>
                          <a:cs typeface="Cambria"/>
                          <a:sym typeface="Cambria"/>
                        </a:rPr>
                        <a:t>Provided by the government and fathers are required to pay child maintenance to support their children. This allows people to live in different family types</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D0DEEF"/>
                    </a:solidFill>
                  </a:tcPr>
                </a:tc>
                <a:extLst>
                  <a:ext uri="{0D108BD9-81ED-4DB2-BD59-A6C34878D82A}">
                    <a16:rowId xmlns:a16="http://schemas.microsoft.com/office/drawing/2014/main" val="10009"/>
                  </a:ext>
                </a:extLst>
              </a:tr>
              <a:tr h="537126">
                <a:tc>
                  <a:txBody>
                    <a:bodyPr/>
                    <a:lstStyle/>
                    <a:p>
                      <a:pPr algn="l" defTabSz="914400"/>
                      <a:r>
                        <a:rPr sz="1000">
                          <a:latin typeface="Cambria"/>
                          <a:ea typeface="Cambria"/>
                          <a:cs typeface="Cambria"/>
                          <a:sym typeface="Cambria"/>
                        </a:rPr>
                        <a:t>9</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D0DEEF"/>
                    </a:solidFill>
                  </a:tcPr>
                </a:tc>
                <a:tc>
                  <a:txBody>
                    <a:bodyPr/>
                    <a:lstStyle/>
                    <a:p>
                      <a:pPr algn="l" defTabSz="914400"/>
                      <a:r>
                        <a:rPr sz="1000">
                          <a:latin typeface="Cambria"/>
                          <a:ea typeface="Cambria"/>
                          <a:cs typeface="Cambria"/>
                          <a:sym typeface="Cambria"/>
                        </a:rPr>
                        <a:t>Changes on norms</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D0DEEF"/>
                    </a:solidFill>
                  </a:tcPr>
                </a:tc>
                <a:tc>
                  <a:txBody>
                    <a:bodyPr/>
                    <a:lstStyle/>
                    <a:p>
                      <a:pPr algn="l" defTabSz="914400"/>
                      <a:r>
                        <a:rPr sz="1000">
                          <a:latin typeface="Cambria"/>
                          <a:ea typeface="Cambria"/>
                          <a:cs typeface="Cambria"/>
                          <a:sym typeface="Cambria"/>
                        </a:rPr>
                        <a:t>People no longer believe that people should have set roles or that one family type os normal</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D0DEEF"/>
                    </a:solidFill>
                  </a:tcPr>
                </a:tc>
                <a:extLst>
                  <a:ext uri="{0D108BD9-81ED-4DB2-BD59-A6C34878D82A}">
                    <a16:rowId xmlns:a16="http://schemas.microsoft.com/office/drawing/2014/main" val="10010"/>
                  </a:ext>
                </a:extLst>
              </a:tr>
              <a:tr h="537126">
                <a:tc>
                  <a:txBody>
                    <a:bodyPr/>
                    <a:lstStyle/>
                    <a:p>
                      <a:pPr algn="l" defTabSz="914400"/>
                      <a:r>
                        <a:rPr sz="1000">
                          <a:latin typeface="Cambria"/>
                          <a:ea typeface="Cambria"/>
                          <a:cs typeface="Cambria"/>
                          <a:sym typeface="Cambria"/>
                        </a:rPr>
                        <a:t>10</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D0DEEF"/>
                    </a:solidFill>
                  </a:tcPr>
                </a:tc>
                <a:tc>
                  <a:txBody>
                    <a:bodyPr/>
                    <a:lstStyle/>
                    <a:p>
                      <a:pPr algn="l" defTabSz="914400"/>
                      <a:r>
                        <a:rPr sz="1000">
                          <a:latin typeface="Cambria"/>
                          <a:ea typeface="Cambria"/>
                          <a:cs typeface="Cambria"/>
                          <a:sym typeface="Cambria"/>
                        </a:rPr>
                        <a:t>Contraception</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D0DEEF"/>
                    </a:solidFill>
                  </a:tcPr>
                </a:tc>
                <a:tc>
                  <a:txBody>
                    <a:bodyPr/>
                    <a:lstStyle/>
                    <a:p>
                      <a:pPr algn="l" defTabSz="914400"/>
                      <a:r>
                        <a:rPr sz="1000">
                          <a:latin typeface="Cambria"/>
                          <a:ea typeface="Cambria"/>
                          <a:cs typeface="Cambria"/>
                          <a:sym typeface="Cambria"/>
                        </a:rPr>
                        <a:t>Contraception means that people can have sex without having children. This means different family types such as single people etc</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D0DEEF"/>
                    </a:solidFill>
                  </a:tcPr>
                </a:tc>
                <a:extLst>
                  <a:ext uri="{0D108BD9-81ED-4DB2-BD59-A6C34878D82A}">
                    <a16:rowId xmlns:a16="http://schemas.microsoft.com/office/drawing/2014/main" val="10011"/>
                  </a:ext>
                </a:extLst>
              </a:tr>
            </a:tbl>
          </a:graphicData>
        </a:graphic>
      </p:graphicFrame>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 name="TextBox 3"/>
          <p:cNvSpPr txBox="1"/>
          <p:nvPr/>
        </p:nvSpPr>
        <p:spPr>
          <a:xfrm>
            <a:off x="4442147" y="250519"/>
            <a:ext cx="15274240" cy="71627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91436" tIns="91436" rIns="91436" bIns="91436">
            <a:spAutoFit/>
          </a:bodyPr>
          <a:lstStyle>
            <a:lvl1pPr defTabSz="914400">
              <a:defRPr sz="3600" b="1">
                <a:solidFill>
                  <a:srgbClr val="000000"/>
                </a:solidFill>
                <a:latin typeface="Cambria"/>
                <a:ea typeface="Cambria"/>
                <a:cs typeface="Cambria"/>
                <a:sym typeface="Cambria"/>
              </a:defRPr>
            </a:lvl1pPr>
          </a:lstStyle>
          <a:p>
            <a:r>
              <a:t>Theories of the Family| Year 10 | Term 4</a:t>
            </a:r>
          </a:p>
        </p:txBody>
      </p:sp>
      <p:pic>
        <p:nvPicPr>
          <p:cNvPr id="183" name="Picture 2" descr="Picture 2"/>
          <p:cNvPicPr>
            <a:picLocks noChangeAspect="1"/>
          </p:cNvPicPr>
          <p:nvPr/>
        </p:nvPicPr>
        <p:blipFill>
          <a:blip r:embed="rId2"/>
          <a:stretch>
            <a:fillRect/>
          </a:stretch>
        </p:blipFill>
        <p:spPr>
          <a:xfrm>
            <a:off x="19532252" y="12587640"/>
            <a:ext cx="1572296" cy="971646"/>
          </a:xfrm>
          <a:prstGeom prst="rect">
            <a:avLst/>
          </a:prstGeom>
          <a:ln w="12700">
            <a:miter lim="400000"/>
          </a:ln>
        </p:spPr>
      </p:pic>
      <p:graphicFrame>
        <p:nvGraphicFramePr>
          <p:cNvPr id="184" name="Table 6"/>
          <p:cNvGraphicFramePr/>
          <p:nvPr/>
        </p:nvGraphicFramePr>
        <p:xfrm>
          <a:off x="299179" y="1745028"/>
          <a:ext cx="7174890" cy="6674848"/>
        </p:xfrm>
        <a:graphic>
          <a:graphicData uri="http://schemas.openxmlformats.org/drawingml/2006/table">
            <a:tbl>
              <a:tblPr firstRow="1" bandRow="1">
                <a:tableStyleId>{4C3C2611-4C71-4FC5-86AE-919BDF0F9419}</a:tableStyleId>
              </a:tblPr>
              <a:tblGrid>
                <a:gridCol w="908807">
                  <a:extLst>
                    <a:ext uri="{9D8B030D-6E8A-4147-A177-3AD203B41FA5}">
                      <a16:colId xmlns:a16="http://schemas.microsoft.com/office/drawing/2014/main" val="20000"/>
                    </a:ext>
                  </a:extLst>
                </a:gridCol>
                <a:gridCol w="1607756">
                  <a:extLst>
                    <a:ext uri="{9D8B030D-6E8A-4147-A177-3AD203B41FA5}">
                      <a16:colId xmlns:a16="http://schemas.microsoft.com/office/drawing/2014/main" val="20001"/>
                    </a:ext>
                  </a:extLst>
                </a:gridCol>
                <a:gridCol w="4658327">
                  <a:extLst>
                    <a:ext uri="{9D8B030D-6E8A-4147-A177-3AD203B41FA5}">
                      <a16:colId xmlns:a16="http://schemas.microsoft.com/office/drawing/2014/main" val="20002"/>
                    </a:ext>
                  </a:extLst>
                </a:gridCol>
              </a:tblGrid>
              <a:tr h="571814">
                <a:tc gridSpan="3">
                  <a:txBody>
                    <a:bodyPr/>
                    <a:lstStyle/>
                    <a:p>
                      <a:pPr defTabSz="1828800">
                        <a:defRPr b="0"/>
                      </a:pPr>
                      <a:r>
                        <a:rPr sz="1000" b="1">
                          <a:solidFill>
                            <a:srgbClr val="FFFFFF"/>
                          </a:solidFill>
                          <a:latin typeface="Cambria"/>
                          <a:ea typeface="Cambria"/>
                          <a:cs typeface="Cambria"/>
                          <a:sym typeface="Cambria"/>
                        </a:rPr>
                        <a:t>Sociologists</a:t>
                      </a:r>
                    </a:p>
                  </a:txBody>
                  <a:tcPr marL="45720" marR="45720" horzOverflow="overflow">
                    <a:lnL w="25400">
                      <a:solidFill>
                        <a:srgbClr val="FFFFFF"/>
                      </a:solidFill>
                    </a:lnL>
                    <a:lnR w="25400">
                      <a:solidFill>
                        <a:srgbClr val="FFFFFF"/>
                      </a:solidFill>
                    </a:lnR>
                    <a:lnT w="25400">
                      <a:solidFill>
                        <a:srgbClr val="FFFFFF"/>
                      </a:solidFill>
                    </a:lnT>
                    <a:lnB w="76200">
                      <a:solidFill>
                        <a:srgbClr val="FFFFFF"/>
                      </a:solidFill>
                    </a:lnB>
                    <a:solidFill>
                      <a:srgbClr val="ED7D3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571814">
                <a:tc>
                  <a:txBody>
                    <a:bodyPr/>
                    <a:lstStyle/>
                    <a:p>
                      <a:pPr algn="l" defTabSz="1828800"/>
                      <a:r>
                        <a:rPr sz="1000">
                          <a:latin typeface="Cambria"/>
                          <a:ea typeface="Cambria"/>
                          <a:cs typeface="Cambria"/>
                          <a:sym typeface="Cambria"/>
                        </a:rPr>
                        <a:t>1</a:t>
                      </a:r>
                    </a:p>
                  </a:txBody>
                  <a:tcPr marL="45720" marR="45720" horzOverflow="overflow">
                    <a:lnL w="25400">
                      <a:solidFill>
                        <a:srgbClr val="FFFFFF"/>
                      </a:solidFill>
                    </a:lnL>
                    <a:lnR w="25400">
                      <a:solidFill>
                        <a:srgbClr val="FFFFFF"/>
                      </a:solidFill>
                    </a:lnR>
                    <a:lnT w="762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Durkheim</a:t>
                      </a:r>
                    </a:p>
                  </a:txBody>
                  <a:tcPr marL="45720" marR="45720" horzOverflow="overflow">
                    <a:lnL w="25400">
                      <a:solidFill>
                        <a:srgbClr val="FFFFFF"/>
                      </a:solidFill>
                    </a:lnL>
                    <a:lnR w="25400">
                      <a:solidFill>
                        <a:srgbClr val="FFFFFF"/>
                      </a:solidFill>
                    </a:lnR>
                    <a:lnT w="762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Founder of Functionalism. Believed the clear family is the best family type</a:t>
                      </a:r>
                    </a:p>
                  </a:txBody>
                  <a:tcPr marL="45720" marR="45720" horzOverflow="overflow">
                    <a:lnL w="25400">
                      <a:solidFill>
                        <a:srgbClr val="FFFFFF"/>
                      </a:solidFill>
                    </a:lnL>
                    <a:lnR w="25400">
                      <a:solidFill>
                        <a:srgbClr val="FFFFFF"/>
                      </a:solidFill>
                    </a:lnR>
                    <a:lnT w="76200">
                      <a:solidFill>
                        <a:srgbClr val="FFFFFF"/>
                      </a:solidFill>
                    </a:lnT>
                    <a:lnB w="25400">
                      <a:solidFill>
                        <a:srgbClr val="FFFFFF"/>
                      </a:solidFill>
                    </a:lnB>
                    <a:solidFill>
                      <a:srgbClr val="F8D6CC"/>
                    </a:solidFill>
                  </a:tcPr>
                </a:tc>
                <a:extLst>
                  <a:ext uri="{0D108BD9-81ED-4DB2-BD59-A6C34878D82A}">
                    <a16:rowId xmlns:a16="http://schemas.microsoft.com/office/drawing/2014/main" val="10001"/>
                  </a:ext>
                </a:extLst>
              </a:tr>
              <a:tr h="818285">
                <a:tc>
                  <a:txBody>
                    <a:bodyPr/>
                    <a:lstStyle/>
                    <a:p>
                      <a:pPr algn="l" defTabSz="1828800"/>
                      <a:r>
                        <a:rPr sz="1000">
                          <a:latin typeface="Cambria"/>
                          <a:ea typeface="Cambria"/>
                          <a:cs typeface="Cambria"/>
                          <a:sym typeface="Cambria"/>
                        </a:rPr>
                        <a:t>2</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CECE7"/>
                    </a:solidFill>
                  </a:tcPr>
                </a:tc>
                <a:tc>
                  <a:txBody>
                    <a:bodyPr/>
                    <a:lstStyle/>
                    <a:p>
                      <a:pPr algn="l" defTabSz="1828800"/>
                      <a:r>
                        <a:rPr sz="1000">
                          <a:latin typeface="Cambria"/>
                          <a:ea typeface="Cambria"/>
                          <a:cs typeface="Cambria"/>
                          <a:sym typeface="Cambria"/>
                        </a:rPr>
                        <a:t>Murdock</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CECE7"/>
                    </a:solidFill>
                  </a:tcPr>
                </a:tc>
                <a:tc>
                  <a:txBody>
                    <a:bodyPr/>
                    <a:lstStyle/>
                    <a:p>
                      <a:pPr algn="l" defTabSz="1828800"/>
                      <a:r>
                        <a:rPr sz="1000">
                          <a:latin typeface="Cambria"/>
                          <a:ea typeface="Cambria"/>
                          <a:cs typeface="Cambria"/>
                          <a:sym typeface="Cambria"/>
                        </a:rPr>
                        <a:t>Believed the nuclear family has 4 functions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CECE7"/>
                    </a:solidFill>
                  </a:tcPr>
                </a:tc>
                <a:extLst>
                  <a:ext uri="{0D108BD9-81ED-4DB2-BD59-A6C34878D82A}">
                    <a16:rowId xmlns:a16="http://schemas.microsoft.com/office/drawing/2014/main" val="10002"/>
                  </a:ext>
                </a:extLst>
              </a:tr>
              <a:tr h="818285">
                <a:tc>
                  <a:txBody>
                    <a:bodyPr/>
                    <a:lstStyle/>
                    <a:p>
                      <a:pPr algn="l" defTabSz="1828800"/>
                      <a:r>
                        <a:rPr sz="1000">
                          <a:latin typeface="Cambria"/>
                          <a:ea typeface="Cambria"/>
                          <a:cs typeface="Cambria"/>
                          <a:sym typeface="Cambria"/>
                        </a:rPr>
                        <a:t>3</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Parsons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Warm bath theory</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extLst>
                  <a:ext uri="{0D108BD9-81ED-4DB2-BD59-A6C34878D82A}">
                    <a16:rowId xmlns:a16="http://schemas.microsoft.com/office/drawing/2014/main" val="10003"/>
                  </a:ext>
                </a:extLst>
              </a:tr>
              <a:tr h="818285">
                <a:tc>
                  <a:txBody>
                    <a:bodyPr/>
                    <a:lstStyle/>
                    <a:p>
                      <a:pPr algn="l" defTabSz="1828800"/>
                      <a:r>
                        <a:rPr sz="1000">
                          <a:latin typeface="Cambria"/>
                          <a:ea typeface="Cambria"/>
                          <a:cs typeface="Cambria"/>
                          <a:sym typeface="Cambria"/>
                        </a:rPr>
                        <a:t>4</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CECE7"/>
                    </a:solidFill>
                  </a:tcPr>
                </a:tc>
                <a:tc>
                  <a:txBody>
                    <a:bodyPr/>
                    <a:lstStyle/>
                    <a:p>
                      <a:pPr algn="l" defTabSz="1828800"/>
                      <a:r>
                        <a:rPr sz="1000">
                          <a:latin typeface="Cambria"/>
                          <a:ea typeface="Cambria"/>
                          <a:cs typeface="Cambria"/>
                          <a:sym typeface="Cambria"/>
                        </a:rPr>
                        <a:t>Marx</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CECE7"/>
                    </a:solidFill>
                  </a:tcPr>
                </a:tc>
                <a:tc>
                  <a:txBody>
                    <a:bodyPr/>
                    <a:lstStyle/>
                    <a:p>
                      <a:pPr algn="l" defTabSz="1828800"/>
                      <a:r>
                        <a:rPr sz="1000">
                          <a:latin typeface="Cambria"/>
                          <a:ea typeface="Cambria"/>
                          <a:cs typeface="Cambria"/>
                          <a:sym typeface="Cambria"/>
                        </a:rPr>
                        <a:t>Founder of Marxism</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CECE7"/>
                    </a:solidFill>
                  </a:tcPr>
                </a:tc>
                <a:extLst>
                  <a:ext uri="{0D108BD9-81ED-4DB2-BD59-A6C34878D82A}">
                    <a16:rowId xmlns:a16="http://schemas.microsoft.com/office/drawing/2014/main" val="10004"/>
                  </a:ext>
                </a:extLst>
              </a:tr>
              <a:tr h="615273">
                <a:tc>
                  <a:txBody>
                    <a:bodyPr/>
                    <a:lstStyle/>
                    <a:p>
                      <a:pPr algn="l" defTabSz="1828800"/>
                      <a:r>
                        <a:rPr sz="1000">
                          <a:latin typeface="Cambria"/>
                          <a:ea typeface="Cambria"/>
                          <a:cs typeface="Cambria"/>
                          <a:sym typeface="Cambria"/>
                        </a:rPr>
                        <a:t>5</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Zaretsky</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Marxist who believed that the nuclear family was a bad thing as it supports Capitalism in 4 ways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extLst>
                  <a:ext uri="{0D108BD9-81ED-4DB2-BD59-A6C34878D82A}">
                    <a16:rowId xmlns:a16="http://schemas.microsoft.com/office/drawing/2014/main" val="10005"/>
                  </a:ext>
                </a:extLst>
              </a:tr>
              <a:tr h="615273">
                <a:tc>
                  <a:txBody>
                    <a:bodyPr/>
                    <a:lstStyle/>
                    <a:p>
                      <a:pPr algn="l" defTabSz="1828800"/>
                      <a:r>
                        <a:rPr sz="1000">
                          <a:latin typeface="Cambria"/>
                          <a:ea typeface="Cambria"/>
                          <a:cs typeface="Cambria"/>
                          <a:sym typeface="Cambria"/>
                        </a:rPr>
                        <a:t>6</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Delphy and Leonard</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Radical Feminists who argue that the family helps to maintain men's’ power over women.</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extLst>
                  <a:ext uri="{0D108BD9-81ED-4DB2-BD59-A6C34878D82A}">
                    <a16:rowId xmlns:a16="http://schemas.microsoft.com/office/drawing/2014/main" val="10006"/>
                  </a:ext>
                </a:extLst>
              </a:tr>
              <a:tr h="615273">
                <a:tc>
                  <a:txBody>
                    <a:bodyPr/>
                    <a:lstStyle/>
                    <a:p>
                      <a:pPr algn="l" defTabSz="1828800"/>
                      <a:r>
                        <a:rPr sz="1000">
                          <a:latin typeface="Cambria"/>
                          <a:ea typeface="Cambria"/>
                          <a:cs typeface="Cambria"/>
                          <a:sym typeface="Cambria"/>
                        </a:rPr>
                        <a:t>7</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Oakley</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Suggests that from being children we are taught that men and women have different places in the world and that this pushes us in to our roles within the family</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extLst>
                  <a:ext uri="{0D108BD9-81ED-4DB2-BD59-A6C34878D82A}">
                    <a16:rowId xmlns:a16="http://schemas.microsoft.com/office/drawing/2014/main" val="10007"/>
                  </a:ext>
                </a:extLst>
              </a:tr>
              <a:tr h="615273">
                <a:tc>
                  <a:txBody>
                    <a:bodyPr/>
                    <a:lstStyle/>
                    <a:p>
                      <a:pPr algn="l" defTabSz="1828800"/>
                      <a:r>
                        <a:rPr sz="1000">
                          <a:latin typeface="Cambria"/>
                          <a:ea typeface="Cambria"/>
                          <a:cs typeface="Cambria"/>
                          <a:sym typeface="Cambria"/>
                        </a:rPr>
                        <a:t>8</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Walby</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Argued that domestic abuse is both the consequence and cause of women's inequality.</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extLst>
                  <a:ext uri="{0D108BD9-81ED-4DB2-BD59-A6C34878D82A}">
                    <a16:rowId xmlns:a16="http://schemas.microsoft.com/office/drawing/2014/main" val="10008"/>
                  </a:ext>
                </a:extLst>
              </a:tr>
              <a:tr h="615273">
                <a:tc>
                  <a:txBody>
                    <a:bodyPr/>
                    <a:lstStyle/>
                    <a:p>
                      <a:pPr algn="l" defTabSz="1828800"/>
                      <a:r>
                        <a:rPr sz="1000">
                          <a:latin typeface="Cambria"/>
                          <a:ea typeface="Cambria"/>
                          <a:cs typeface="Cambria"/>
                          <a:sym typeface="Cambria"/>
                        </a:rPr>
                        <a:t>9</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Jewson</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New Right- the nuclear family provides family values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extLst>
                  <a:ext uri="{0D108BD9-81ED-4DB2-BD59-A6C34878D82A}">
                    <a16:rowId xmlns:a16="http://schemas.microsoft.com/office/drawing/2014/main" val="10009"/>
                  </a:ext>
                </a:extLst>
              </a:tr>
            </a:tbl>
          </a:graphicData>
        </a:graphic>
      </p:graphicFrame>
      <p:graphicFrame>
        <p:nvGraphicFramePr>
          <p:cNvPr id="185" name="Table 9"/>
          <p:cNvGraphicFramePr/>
          <p:nvPr/>
        </p:nvGraphicFramePr>
        <p:xfrm>
          <a:off x="376733" y="8770543"/>
          <a:ext cx="7149491" cy="4703140"/>
        </p:xfrm>
        <a:graphic>
          <a:graphicData uri="http://schemas.openxmlformats.org/drawingml/2006/table">
            <a:tbl>
              <a:tblPr firstRow="1" bandRow="1">
                <a:tableStyleId>{4C3C2611-4C71-4FC5-86AE-919BDF0F9419}</a:tableStyleId>
              </a:tblPr>
              <a:tblGrid>
                <a:gridCol w="894938">
                  <a:extLst>
                    <a:ext uri="{9D8B030D-6E8A-4147-A177-3AD203B41FA5}">
                      <a16:colId xmlns:a16="http://schemas.microsoft.com/office/drawing/2014/main" val="20000"/>
                    </a:ext>
                  </a:extLst>
                </a:gridCol>
                <a:gridCol w="2242487">
                  <a:extLst>
                    <a:ext uri="{9D8B030D-6E8A-4147-A177-3AD203B41FA5}">
                      <a16:colId xmlns:a16="http://schemas.microsoft.com/office/drawing/2014/main" val="20001"/>
                    </a:ext>
                  </a:extLst>
                </a:gridCol>
                <a:gridCol w="4012066">
                  <a:extLst>
                    <a:ext uri="{9D8B030D-6E8A-4147-A177-3AD203B41FA5}">
                      <a16:colId xmlns:a16="http://schemas.microsoft.com/office/drawing/2014/main" val="20002"/>
                    </a:ext>
                  </a:extLst>
                </a:gridCol>
              </a:tblGrid>
              <a:tr h="492387">
                <a:tc gridSpan="3">
                  <a:txBody>
                    <a:bodyPr/>
                    <a:lstStyle/>
                    <a:p>
                      <a:pPr defTabSz="1828800">
                        <a:defRPr b="0"/>
                      </a:pPr>
                      <a:r>
                        <a:rPr sz="1000" b="1">
                          <a:solidFill>
                            <a:srgbClr val="FFFFFF"/>
                          </a:solidFill>
                          <a:latin typeface="Cambria"/>
                          <a:ea typeface="Cambria"/>
                          <a:cs typeface="Cambria"/>
                          <a:sym typeface="Cambria"/>
                        </a:rPr>
                        <a:t>Vocabulary</a:t>
                      </a:r>
                    </a:p>
                  </a:txBody>
                  <a:tcPr marL="45720" marR="45720" horzOverflow="overflow">
                    <a:lnL w="25400">
                      <a:solidFill>
                        <a:srgbClr val="FFFFFF"/>
                      </a:solidFill>
                    </a:lnL>
                    <a:lnR w="25400">
                      <a:solidFill>
                        <a:srgbClr val="FFFFFF"/>
                      </a:solidFill>
                    </a:lnR>
                    <a:lnT w="25400">
                      <a:solidFill>
                        <a:srgbClr val="FFFFFF"/>
                      </a:solidFill>
                    </a:lnT>
                    <a:lnB w="76200">
                      <a:solidFill>
                        <a:srgbClr val="FFFFFF"/>
                      </a:solidFill>
                    </a:lnB>
                    <a:solidFill>
                      <a:srgbClr val="70AD47"/>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92387">
                <a:tc>
                  <a:txBody>
                    <a:bodyPr/>
                    <a:lstStyle/>
                    <a:p>
                      <a:pPr algn="l" defTabSz="1828800"/>
                      <a:r>
                        <a:rPr sz="1000">
                          <a:latin typeface="Cambria"/>
                          <a:ea typeface="Cambria"/>
                          <a:cs typeface="Cambria"/>
                          <a:sym typeface="Cambria"/>
                        </a:rPr>
                        <a:t>1</a:t>
                      </a:r>
                    </a:p>
                  </a:txBody>
                  <a:tcPr marL="45720" marR="45720" horzOverflow="overflow">
                    <a:lnL w="25400">
                      <a:solidFill>
                        <a:srgbClr val="FFFFFF"/>
                      </a:solidFill>
                    </a:lnL>
                    <a:lnR w="25400">
                      <a:solidFill>
                        <a:srgbClr val="FFFFFF"/>
                      </a:solidFill>
                    </a:lnR>
                    <a:lnT w="762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Stabilisation of adult personalities</a:t>
                      </a:r>
                    </a:p>
                  </a:txBody>
                  <a:tcPr marL="45720" marR="45720" horzOverflow="overflow">
                    <a:lnL w="25400">
                      <a:solidFill>
                        <a:srgbClr val="FFFFFF"/>
                      </a:solidFill>
                    </a:lnL>
                    <a:lnR w="25400">
                      <a:solidFill>
                        <a:srgbClr val="FFFFFF"/>
                      </a:solidFill>
                    </a:lnR>
                    <a:lnT w="762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Functionalist idea that the nuclear family provides emotional support to its members so that they can function in society</a:t>
                      </a:r>
                    </a:p>
                  </a:txBody>
                  <a:tcPr marL="45720" marR="45720" horzOverflow="overflow">
                    <a:lnL w="25400">
                      <a:solidFill>
                        <a:srgbClr val="FFFFFF"/>
                      </a:solidFill>
                    </a:lnL>
                    <a:lnR w="25400">
                      <a:solidFill>
                        <a:srgbClr val="FFFFFF"/>
                      </a:solidFill>
                    </a:lnR>
                    <a:lnT w="76200">
                      <a:solidFill>
                        <a:srgbClr val="FFFFFF"/>
                      </a:solidFill>
                    </a:lnT>
                    <a:lnB w="25400">
                      <a:solidFill>
                        <a:srgbClr val="FFFFFF"/>
                      </a:solidFill>
                    </a:lnB>
                    <a:solidFill>
                      <a:srgbClr val="D4E2CE"/>
                    </a:solidFill>
                  </a:tcPr>
                </a:tc>
                <a:extLst>
                  <a:ext uri="{0D108BD9-81ED-4DB2-BD59-A6C34878D82A}">
                    <a16:rowId xmlns:a16="http://schemas.microsoft.com/office/drawing/2014/main" val="10001"/>
                  </a:ext>
                </a:extLst>
              </a:tr>
              <a:tr h="449939">
                <a:tc>
                  <a:txBody>
                    <a:bodyPr/>
                    <a:lstStyle/>
                    <a:p>
                      <a:pPr algn="l" defTabSz="1828800"/>
                      <a:r>
                        <a:rPr sz="1000">
                          <a:latin typeface="Cambria"/>
                          <a:ea typeface="Cambria"/>
                          <a:cs typeface="Cambria"/>
                          <a:sym typeface="Cambria"/>
                        </a:rPr>
                        <a:t>2</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Capitalism</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A model based on supply and demand. Based on profit</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extLst>
                  <a:ext uri="{0D108BD9-81ED-4DB2-BD59-A6C34878D82A}">
                    <a16:rowId xmlns:a16="http://schemas.microsoft.com/office/drawing/2014/main" val="10002"/>
                  </a:ext>
                </a:extLst>
              </a:tr>
              <a:tr h="449939">
                <a:tc>
                  <a:txBody>
                    <a:bodyPr/>
                    <a:lstStyle/>
                    <a:p>
                      <a:pPr algn="l" defTabSz="1828800"/>
                      <a:r>
                        <a:rPr sz="1000">
                          <a:latin typeface="Cambria"/>
                          <a:ea typeface="Cambria"/>
                          <a:cs typeface="Cambria"/>
                          <a:sym typeface="Cambria"/>
                        </a:rPr>
                        <a:t>3</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Bourgoisie </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The ruling class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extLst>
                  <a:ext uri="{0D108BD9-81ED-4DB2-BD59-A6C34878D82A}">
                    <a16:rowId xmlns:a16="http://schemas.microsoft.com/office/drawing/2014/main" val="10003"/>
                  </a:ext>
                </a:extLst>
              </a:tr>
              <a:tr h="704622">
                <a:tc>
                  <a:txBody>
                    <a:bodyPr/>
                    <a:lstStyle/>
                    <a:p>
                      <a:pPr algn="l" defTabSz="1828800"/>
                      <a:r>
                        <a:rPr sz="1000">
                          <a:latin typeface="Cambria"/>
                          <a:ea typeface="Cambria"/>
                          <a:cs typeface="Cambria"/>
                          <a:sym typeface="Cambria"/>
                        </a:rPr>
                        <a:t>4</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Proletariat</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The working class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extLst>
                  <a:ext uri="{0D108BD9-81ED-4DB2-BD59-A6C34878D82A}">
                    <a16:rowId xmlns:a16="http://schemas.microsoft.com/office/drawing/2014/main" val="10004"/>
                  </a:ext>
                </a:extLst>
              </a:tr>
              <a:tr h="449939">
                <a:tc>
                  <a:txBody>
                    <a:bodyPr/>
                    <a:lstStyle/>
                    <a:p>
                      <a:pPr algn="l" defTabSz="1828800"/>
                      <a:r>
                        <a:rPr sz="1000">
                          <a:latin typeface="Cambria"/>
                          <a:ea typeface="Cambria"/>
                          <a:cs typeface="Cambria"/>
                          <a:sym typeface="Cambria"/>
                        </a:rPr>
                        <a:t>5</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Communism</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A social system based on ‘equality’</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extLst>
                  <a:ext uri="{0D108BD9-81ED-4DB2-BD59-A6C34878D82A}">
                    <a16:rowId xmlns:a16="http://schemas.microsoft.com/office/drawing/2014/main" val="10005"/>
                  </a:ext>
                </a:extLst>
              </a:tr>
              <a:tr h="959305">
                <a:tc>
                  <a:txBody>
                    <a:bodyPr/>
                    <a:lstStyle/>
                    <a:p>
                      <a:pPr algn="l" defTabSz="1828800"/>
                      <a:r>
                        <a:rPr sz="1000">
                          <a:latin typeface="Cambria"/>
                          <a:ea typeface="Cambria"/>
                          <a:cs typeface="Cambria"/>
                          <a:sym typeface="Cambria"/>
                        </a:rPr>
                        <a:t>6</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Organic Analogy</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Functionalist idea that society can be compared to the human body with the organs being institutions. They all need to work together for society/the body to function.</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extLst>
                  <a:ext uri="{0D108BD9-81ED-4DB2-BD59-A6C34878D82A}">
                    <a16:rowId xmlns:a16="http://schemas.microsoft.com/office/drawing/2014/main" val="10006"/>
                  </a:ext>
                </a:extLst>
              </a:tr>
              <a:tr h="704622">
                <a:tc>
                  <a:txBody>
                    <a:bodyPr/>
                    <a:lstStyle/>
                    <a:p>
                      <a:pPr algn="l" defTabSz="1828800"/>
                      <a:r>
                        <a:rPr sz="1000">
                          <a:latin typeface="Cambria"/>
                          <a:ea typeface="Cambria"/>
                          <a:cs typeface="Cambria"/>
                          <a:sym typeface="Cambria"/>
                        </a:rPr>
                        <a:t>7</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Patriarchy</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The idea that society is run by, and for the benefit of men</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extLst>
                  <a:ext uri="{0D108BD9-81ED-4DB2-BD59-A6C34878D82A}">
                    <a16:rowId xmlns:a16="http://schemas.microsoft.com/office/drawing/2014/main" val="10007"/>
                  </a:ext>
                </a:extLst>
              </a:tr>
            </a:tbl>
          </a:graphicData>
        </a:graphic>
      </p:graphicFrame>
      <p:graphicFrame>
        <p:nvGraphicFramePr>
          <p:cNvPr id="186" name="Table 4"/>
          <p:cNvGraphicFramePr/>
          <p:nvPr/>
        </p:nvGraphicFramePr>
        <p:xfrm>
          <a:off x="7860005" y="9829407"/>
          <a:ext cx="8438522" cy="2585410"/>
        </p:xfrm>
        <a:graphic>
          <a:graphicData uri="http://schemas.openxmlformats.org/drawingml/2006/table">
            <a:tbl>
              <a:tblPr firstRow="1" bandRow="1">
                <a:tableStyleId>{4C3C2611-4C71-4FC5-86AE-919BDF0F9419}</a:tableStyleId>
              </a:tblPr>
              <a:tblGrid>
                <a:gridCol w="1036954">
                  <a:extLst>
                    <a:ext uri="{9D8B030D-6E8A-4147-A177-3AD203B41FA5}">
                      <a16:colId xmlns:a16="http://schemas.microsoft.com/office/drawing/2014/main" val="20000"/>
                    </a:ext>
                  </a:extLst>
                </a:gridCol>
                <a:gridCol w="1915417">
                  <a:extLst>
                    <a:ext uri="{9D8B030D-6E8A-4147-A177-3AD203B41FA5}">
                      <a16:colId xmlns:a16="http://schemas.microsoft.com/office/drawing/2014/main" val="20001"/>
                    </a:ext>
                  </a:extLst>
                </a:gridCol>
                <a:gridCol w="5486151">
                  <a:extLst>
                    <a:ext uri="{9D8B030D-6E8A-4147-A177-3AD203B41FA5}">
                      <a16:colId xmlns:a16="http://schemas.microsoft.com/office/drawing/2014/main" val="20002"/>
                    </a:ext>
                  </a:extLst>
                </a:gridCol>
              </a:tblGrid>
              <a:tr h="808893">
                <a:tc gridSpan="3">
                  <a:txBody>
                    <a:bodyPr/>
                    <a:lstStyle/>
                    <a:p>
                      <a:pPr defTabSz="914400">
                        <a:defRPr b="0"/>
                      </a:pPr>
                      <a:r>
                        <a:rPr sz="1000" b="1">
                          <a:solidFill>
                            <a:srgbClr val="FFFFFF"/>
                          </a:solidFill>
                          <a:latin typeface="Cambria"/>
                          <a:ea typeface="Cambria"/>
                          <a:cs typeface="Cambria"/>
                          <a:sym typeface="Cambria"/>
                        </a:rPr>
                        <a:t>New Right- the nuclear family is food as it provides family values</a:t>
                      </a:r>
                    </a:p>
                  </a:txBody>
                  <a:tcPr marL="45720" marR="45720" horzOverflow="overflow">
                    <a:lnL w="12700">
                      <a:solidFill>
                        <a:srgbClr val="FFFFFF"/>
                      </a:solidFill>
                    </a:lnL>
                    <a:lnR w="12700">
                      <a:solidFill>
                        <a:srgbClr val="FFFFFF"/>
                      </a:solidFill>
                    </a:lnR>
                    <a:lnT w="12700">
                      <a:solidFill>
                        <a:srgbClr val="FFFFFF"/>
                      </a:solidFill>
                    </a:lnT>
                    <a:lnB w="38100">
                      <a:solidFill>
                        <a:srgbClr val="FFFFFF"/>
                      </a:solidFill>
                    </a:lnB>
                    <a:solidFill>
                      <a:schemeClr val="accent2">
                        <a:lumOff val="-9921"/>
                      </a:schemeClr>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967624">
                <a:tc>
                  <a:txBody>
                    <a:bodyPr/>
                    <a:lstStyle/>
                    <a:p>
                      <a:pPr algn="l" defTabSz="914400"/>
                      <a:r>
                        <a:rPr sz="1000">
                          <a:latin typeface="Cambria"/>
                          <a:ea typeface="Cambria"/>
                          <a:cs typeface="Cambria"/>
                          <a:sym typeface="Cambria"/>
                        </a:rPr>
                        <a:t>1</a:t>
                      </a:r>
                    </a:p>
                  </a:txBody>
                  <a:tcPr marL="45720" marR="45720" horzOverflow="overflow">
                    <a:lnL w="12700">
                      <a:solidFill>
                        <a:srgbClr val="FFFFFF"/>
                      </a:solidFill>
                    </a:lnL>
                    <a:lnR w="12700">
                      <a:solidFill>
                        <a:srgbClr val="FFFFFF"/>
                      </a:solidFill>
                    </a:lnR>
                    <a:lnT w="38100">
                      <a:solidFill>
                        <a:srgbClr val="FFFFFF"/>
                      </a:solidFill>
                    </a:lnT>
                    <a:lnB w="12700">
                      <a:solidFill>
                        <a:srgbClr val="FFFFFF"/>
                      </a:solidFill>
                    </a:lnB>
                    <a:solidFill>
                      <a:schemeClr val="accent2">
                        <a:satOff val="-1285"/>
                        <a:lumOff val="25196"/>
                      </a:schemeClr>
                    </a:solidFill>
                  </a:tcPr>
                </a:tc>
                <a:tc>
                  <a:txBody>
                    <a:bodyPr/>
                    <a:lstStyle/>
                    <a:p>
                      <a:pPr algn="l" defTabSz="914400"/>
                      <a:r>
                        <a:rPr sz="1000">
                          <a:latin typeface="Cambria"/>
                          <a:ea typeface="Cambria"/>
                          <a:cs typeface="Cambria"/>
                          <a:sym typeface="Cambria"/>
                        </a:rPr>
                        <a:t>Provides socialisation and financial support</a:t>
                      </a:r>
                    </a:p>
                  </a:txBody>
                  <a:tcPr marL="45720" marR="45720" horzOverflow="overflow">
                    <a:lnL w="12700">
                      <a:solidFill>
                        <a:srgbClr val="FFFFFF"/>
                      </a:solidFill>
                    </a:lnL>
                    <a:lnR w="12700">
                      <a:solidFill>
                        <a:srgbClr val="FFFFFF"/>
                      </a:solidFill>
                    </a:lnR>
                    <a:lnT w="38100">
                      <a:solidFill>
                        <a:srgbClr val="FFFFFF"/>
                      </a:solidFill>
                    </a:lnT>
                    <a:lnB w="12700">
                      <a:solidFill>
                        <a:srgbClr val="FFFFFF"/>
                      </a:solidFill>
                    </a:lnB>
                    <a:solidFill>
                      <a:schemeClr val="accent2">
                        <a:satOff val="-1285"/>
                        <a:lumOff val="25196"/>
                      </a:schemeClr>
                    </a:solidFill>
                  </a:tcPr>
                </a:tc>
                <a:tc>
                  <a:txBody>
                    <a:bodyPr/>
                    <a:lstStyle/>
                    <a:p>
                      <a:pPr algn="l" defTabSz="914400"/>
                      <a:r>
                        <a:rPr sz="1000">
                          <a:latin typeface="Cambria"/>
                          <a:ea typeface="Cambria"/>
                          <a:cs typeface="Cambria"/>
                          <a:sym typeface="Cambria"/>
                        </a:rPr>
                        <a:t>Supporters of the family values believe that the woman should be the carer and nurturer within the family, while the man should be the breadwinner (the one who goes out and works) and protector.
</a:t>
                      </a:r>
                    </a:p>
                  </a:txBody>
                  <a:tcPr marL="45720" marR="45720" horzOverflow="overflow">
                    <a:lnL w="12700">
                      <a:solidFill>
                        <a:srgbClr val="FFFFFF"/>
                      </a:solidFill>
                    </a:lnL>
                    <a:lnR w="12700">
                      <a:solidFill>
                        <a:srgbClr val="FFFFFF"/>
                      </a:solidFill>
                    </a:lnR>
                    <a:lnT w="38100">
                      <a:solidFill>
                        <a:srgbClr val="FFFFFF"/>
                      </a:solidFill>
                    </a:lnT>
                    <a:lnB w="12700">
                      <a:solidFill>
                        <a:srgbClr val="FFFFFF"/>
                      </a:solidFill>
                    </a:lnB>
                    <a:solidFill>
                      <a:schemeClr val="accent2">
                        <a:satOff val="-1285"/>
                        <a:lumOff val="25196"/>
                      </a:schemeClr>
                    </a:solidFill>
                  </a:tcPr>
                </a:tc>
                <a:extLst>
                  <a:ext uri="{0D108BD9-81ED-4DB2-BD59-A6C34878D82A}">
                    <a16:rowId xmlns:a16="http://schemas.microsoft.com/office/drawing/2014/main" val="10001"/>
                  </a:ext>
                </a:extLst>
              </a:tr>
              <a:tr h="808893">
                <a:tc>
                  <a:txBody>
                    <a:bodyPr/>
                    <a:lstStyle/>
                    <a:p>
                      <a:pPr algn="l" defTabSz="914400"/>
                      <a:r>
                        <a:rPr sz="1000">
                          <a:latin typeface="Cambria"/>
                          <a:ea typeface="Cambria"/>
                          <a:cs typeface="Cambria"/>
                          <a:sym typeface="Cambria"/>
                        </a:rPr>
                        <a:t>2</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chemeClr val="accent2">
                        <a:satOff val="-1285"/>
                        <a:lumOff val="25196"/>
                      </a:schemeClr>
                    </a:solidFill>
                  </a:tcPr>
                </a:tc>
                <a:tc>
                  <a:txBody>
                    <a:bodyPr/>
                    <a:lstStyle/>
                    <a:p>
                      <a:pPr algn="l" defTabSz="914400"/>
                      <a:r>
                        <a:rPr sz="1000">
                          <a:latin typeface="Cambria"/>
                          <a:ea typeface="Cambria"/>
                          <a:cs typeface="Cambria"/>
                          <a:sym typeface="Cambria"/>
                        </a:rPr>
                        <a:t>Provides protection for the vulnerable</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chemeClr val="accent2">
                        <a:satOff val="-1285"/>
                        <a:lumOff val="25196"/>
                      </a:schemeClr>
                    </a:solidFill>
                  </a:tcPr>
                </a:tc>
                <a:tc>
                  <a:txBody>
                    <a:bodyPr/>
                    <a:lstStyle/>
                    <a:p>
                      <a:pPr algn="l" defTabSz="914400"/>
                      <a:r>
                        <a:rPr sz="1000">
                          <a:latin typeface="Cambria"/>
                          <a:ea typeface="Cambria"/>
                          <a:cs typeface="Cambria"/>
                          <a:sym typeface="Cambria"/>
                        </a:rPr>
                        <a:t>Family members have a duty to provide for each other and to look after older, sick, unemployed or homeless members of the family.</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chemeClr val="accent2">
                        <a:satOff val="-1285"/>
                        <a:lumOff val="25196"/>
                      </a:schemeClr>
                    </a:solidFill>
                  </a:tcPr>
                </a:tc>
                <a:extLst>
                  <a:ext uri="{0D108BD9-81ED-4DB2-BD59-A6C34878D82A}">
                    <a16:rowId xmlns:a16="http://schemas.microsoft.com/office/drawing/2014/main" val="10002"/>
                  </a:ext>
                </a:extLst>
              </a:tr>
            </a:tbl>
          </a:graphicData>
        </a:graphic>
      </p:graphicFrame>
      <p:graphicFrame>
        <p:nvGraphicFramePr>
          <p:cNvPr id="187" name="Table 4"/>
          <p:cNvGraphicFramePr/>
          <p:nvPr/>
        </p:nvGraphicFramePr>
        <p:xfrm>
          <a:off x="17354722" y="7801447"/>
          <a:ext cx="6827548" cy="3434735"/>
        </p:xfrm>
        <a:graphic>
          <a:graphicData uri="http://schemas.openxmlformats.org/drawingml/2006/table">
            <a:tbl>
              <a:tblPr firstRow="1" bandRow="1">
                <a:tableStyleId>{4C3C2611-4C71-4FC5-86AE-919BDF0F9419}</a:tableStyleId>
              </a:tblPr>
              <a:tblGrid>
                <a:gridCol w="838992">
                  <a:extLst>
                    <a:ext uri="{9D8B030D-6E8A-4147-A177-3AD203B41FA5}">
                      <a16:colId xmlns:a16="http://schemas.microsoft.com/office/drawing/2014/main" val="20000"/>
                    </a:ext>
                  </a:extLst>
                </a:gridCol>
                <a:gridCol w="1549750">
                  <a:extLst>
                    <a:ext uri="{9D8B030D-6E8A-4147-A177-3AD203B41FA5}">
                      <a16:colId xmlns:a16="http://schemas.microsoft.com/office/drawing/2014/main" val="20001"/>
                    </a:ext>
                  </a:extLst>
                </a:gridCol>
                <a:gridCol w="4438806">
                  <a:extLst>
                    <a:ext uri="{9D8B030D-6E8A-4147-A177-3AD203B41FA5}">
                      <a16:colId xmlns:a16="http://schemas.microsoft.com/office/drawing/2014/main" val="20002"/>
                    </a:ext>
                  </a:extLst>
                </a:gridCol>
              </a:tblGrid>
              <a:tr h="641235">
                <a:tc gridSpan="3">
                  <a:txBody>
                    <a:bodyPr/>
                    <a:lstStyle/>
                    <a:p>
                      <a:pPr defTabSz="914400">
                        <a:defRPr b="0"/>
                      </a:pPr>
                      <a:r>
                        <a:rPr sz="1000" b="1">
                          <a:solidFill>
                            <a:srgbClr val="FFFFFF"/>
                          </a:solidFill>
                          <a:latin typeface="Cambria"/>
                          <a:ea typeface="Cambria"/>
                          <a:cs typeface="Cambria"/>
                          <a:sym typeface="Cambria"/>
                        </a:rPr>
                        <a:t>Marxism - The nuclear family supports Capitalism</a:t>
                      </a:r>
                    </a:p>
                  </a:txBody>
                  <a:tcPr marL="45720" marR="45720" horzOverflow="overflow">
                    <a:lnL w="12700">
                      <a:solidFill>
                        <a:srgbClr val="FFFFFF"/>
                      </a:solidFill>
                    </a:lnL>
                    <a:lnR w="12700">
                      <a:solidFill>
                        <a:srgbClr val="FFFFFF"/>
                      </a:solidFill>
                    </a:lnR>
                    <a:lnT w="12700">
                      <a:solidFill>
                        <a:srgbClr val="FFFFFF"/>
                      </a:solidFill>
                    </a:lnT>
                    <a:lnB w="38100">
                      <a:solidFill>
                        <a:srgbClr val="FFFFFF"/>
                      </a:solidFill>
                    </a:lnB>
                    <a:solidFill>
                      <a:schemeClr val="accent6">
                        <a:lumOff val="9264"/>
                      </a:schemeClr>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767067">
                <a:tc>
                  <a:txBody>
                    <a:bodyPr/>
                    <a:lstStyle/>
                    <a:p>
                      <a:pPr algn="l" defTabSz="914400"/>
                      <a:r>
                        <a:rPr sz="1000">
                          <a:latin typeface="Cambria"/>
                          <a:ea typeface="Cambria"/>
                          <a:cs typeface="Cambria"/>
                          <a:sym typeface="Cambria"/>
                        </a:rPr>
                        <a:t>1</a:t>
                      </a:r>
                    </a:p>
                  </a:txBody>
                  <a:tcPr marL="45720" marR="45720" horzOverflow="overflow">
                    <a:lnL w="12700">
                      <a:solidFill>
                        <a:srgbClr val="FFFFFF"/>
                      </a:solidFill>
                    </a:lnL>
                    <a:lnR w="12700">
                      <a:solidFill>
                        <a:srgbClr val="FFFFFF"/>
                      </a:solidFill>
                    </a:lnR>
                    <a:lnT w="38100">
                      <a:solidFill>
                        <a:srgbClr val="FFFFFF"/>
                      </a:solidFill>
                    </a:lnT>
                    <a:lnB w="12700">
                      <a:solidFill>
                        <a:srgbClr val="FFFFFF"/>
                      </a:solidFill>
                    </a:lnB>
                    <a:solidFill>
                      <a:schemeClr val="accent6">
                        <a:lumOff val="18529"/>
                      </a:schemeClr>
                    </a:solidFill>
                  </a:tcPr>
                </a:tc>
                <a:tc>
                  <a:txBody>
                    <a:bodyPr/>
                    <a:lstStyle/>
                    <a:p>
                      <a:pPr algn="l" defTabSz="914400"/>
                      <a:r>
                        <a:rPr sz="1000">
                          <a:latin typeface="Cambria"/>
                          <a:ea typeface="Cambria"/>
                          <a:cs typeface="Cambria"/>
                          <a:sym typeface="Cambria"/>
                        </a:rPr>
                        <a:t>Emotional</a:t>
                      </a:r>
                    </a:p>
                  </a:txBody>
                  <a:tcPr marL="45720" marR="45720" horzOverflow="overflow">
                    <a:lnL w="12700">
                      <a:solidFill>
                        <a:srgbClr val="FFFFFF"/>
                      </a:solidFill>
                    </a:lnL>
                    <a:lnR w="12700">
                      <a:solidFill>
                        <a:srgbClr val="FFFFFF"/>
                      </a:solidFill>
                    </a:lnR>
                    <a:lnT w="38100">
                      <a:solidFill>
                        <a:srgbClr val="FFFFFF"/>
                      </a:solidFill>
                    </a:lnT>
                    <a:lnB w="12700">
                      <a:solidFill>
                        <a:srgbClr val="FFFFFF"/>
                      </a:solidFill>
                    </a:lnB>
                    <a:solidFill>
                      <a:schemeClr val="accent6">
                        <a:lumOff val="18529"/>
                      </a:schemeClr>
                    </a:solidFill>
                  </a:tcPr>
                </a:tc>
                <a:tc>
                  <a:txBody>
                    <a:bodyPr/>
                    <a:lstStyle/>
                    <a:p>
                      <a:pPr algn="l" defTabSz="914400"/>
                      <a:r>
                        <a:rPr sz="1000">
                          <a:latin typeface="Cambria"/>
                          <a:ea typeface="Cambria"/>
                          <a:cs typeface="Cambria"/>
                          <a:sym typeface="Cambria"/>
                        </a:rPr>
                        <a:t>The nuclear family is bad as it provides emotional support for workers. This means they can continue going to work and being exploited</a:t>
                      </a:r>
                    </a:p>
                  </a:txBody>
                  <a:tcPr marL="45720" marR="45720" horzOverflow="overflow">
                    <a:lnL w="12700">
                      <a:solidFill>
                        <a:srgbClr val="FFFFFF"/>
                      </a:solidFill>
                    </a:lnL>
                    <a:lnR w="12700">
                      <a:solidFill>
                        <a:srgbClr val="FFFFFF"/>
                      </a:solidFill>
                    </a:lnR>
                    <a:lnT w="38100">
                      <a:solidFill>
                        <a:srgbClr val="FFFFFF"/>
                      </a:solidFill>
                    </a:lnT>
                    <a:lnB w="12700">
                      <a:solidFill>
                        <a:srgbClr val="FFFFFF"/>
                      </a:solidFill>
                    </a:lnB>
                    <a:solidFill>
                      <a:schemeClr val="accent6">
                        <a:lumOff val="18529"/>
                      </a:schemeClr>
                    </a:solidFill>
                  </a:tcPr>
                </a:tc>
                <a:extLst>
                  <a:ext uri="{0D108BD9-81ED-4DB2-BD59-A6C34878D82A}">
                    <a16:rowId xmlns:a16="http://schemas.microsoft.com/office/drawing/2014/main" val="10001"/>
                  </a:ext>
                </a:extLst>
              </a:tr>
              <a:tr h="641235">
                <a:tc>
                  <a:txBody>
                    <a:bodyPr/>
                    <a:lstStyle/>
                    <a:p>
                      <a:pPr algn="l" defTabSz="914400"/>
                      <a:r>
                        <a:rPr sz="1000">
                          <a:latin typeface="Cambria"/>
                          <a:ea typeface="Cambria"/>
                          <a:cs typeface="Cambria"/>
                          <a:sym typeface="Cambria"/>
                        </a:rPr>
                        <a:t>2</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chemeClr val="accent6">
                        <a:lumOff val="18529"/>
                      </a:schemeClr>
                    </a:solidFill>
                  </a:tcPr>
                </a:tc>
                <a:tc>
                  <a:txBody>
                    <a:bodyPr/>
                    <a:lstStyle/>
                    <a:p>
                      <a:pPr algn="l" defTabSz="914400"/>
                      <a:r>
                        <a:rPr sz="1000">
                          <a:latin typeface="Cambria"/>
                          <a:ea typeface="Cambria"/>
                          <a:cs typeface="Cambria"/>
                          <a:sym typeface="Cambria"/>
                        </a:rPr>
                        <a:t>Reproduction</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chemeClr val="accent6">
                        <a:lumOff val="18529"/>
                      </a:schemeClr>
                    </a:solidFill>
                  </a:tcPr>
                </a:tc>
                <a:tc>
                  <a:txBody>
                    <a:bodyPr/>
                    <a:lstStyle/>
                    <a:p>
                      <a:pPr algn="l" defTabSz="914400"/>
                      <a:r>
                        <a:rPr sz="1000">
                          <a:latin typeface="Cambria"/>
                          <a:ea typeface="Cambria"/>
                          <a:cs typeface="Cambria"/>
                          <a:sym typeface="Cambria"/>
                        </a:rPr>
                        <a:t>The nuclear family simply creates more workers</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chemeClr val="accent6">
                        <a:lumOff val="18529"/>
                      </a:schemeClr>
                    </a:solidFill>
                  </a:tcPr>
                </a:tc>
                <a:extLst>
                  <a:ext uri="{0D108BD9-81ED-4DB2-BD59-A6C34878D82A}">
                    <a16:rowId xmlns:a16="http://schemas.microsoft.com/office/drawing/2014/main" val="10002"/>
                  </a:ext>
                </a:extLst>
              </a:tr>
              <a:tr h="641235">
                <a:tc>
                  <a:txBody>
                    <a:bodyPr/>
                    <a:lstStyle/>
                    <a:p>
                      <a:pPr algn="l" defTabSz="914400"/>
                      <a:r>
                        <a:rPr sz="1000">
                          <a:latin typeface="Cambria"/>
                          <a:ea typeface="Cambria"/>
                          <a:cs typeface="Cambria"/>
                          <a:sym typeface="Cambria"/>
                        </a:rPr>
                        <a:t>3</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chemeClr val="accent6">
                        <a:lumOff val="18529"/>
                      </a:schemeClr>
                    </a:solidFill>
                  </a:tcPr>
                </a:tc>
                <a:tc>
                  <a:txBody>
                    <a:bodyPr/>
                    <a:lstStyle/>
                    <a:p>
                      <a:pPr algn="l" defTabSz="914400"/>
                      <a:r>
                        <a:rPr sz="1000">
                          <a:latin typeface="Cambria"/>
                          <a:ea typeface="Cambria"/>
                          <a:cs typeface="Cambria"/>
                          <a:sym typeface="Cambria"/>
                        </a:rPr>
                        <a:t>Creates Consumers</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chemeClr val="accent6">
                        <a:lumOff val="18529"/>
                      </a:schemeClr>
                    </a:solidFill>
                  </a:tcPr>
                </a:tc>
                <a:tc>
                  <a:txBody>
                    <a:bodyPr/>
                    <a:lstStyle/>
                    <a:p>
                      <a:pPr algn="l" defTabSz="914400"/>
                      <a:r>
                        <a:rPr sz="1000">
                          <a:latin typeface="Cambria"/>
                          <a:ea typeface="Cambria"/>
                          <a:cs typeface="Cambria"/>
                          <a:sym typeface="Cambria"/>
                        </a:rPr>
                        <a:t>The nuclear family creates consumers who buy things and make more money for the rich</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chemeClr val="accent6">
                        <a:lumOff val="18529"/>
                      </a:schemeClr>
                    </a:solidFill>
                  </a:tcPr>
                </a:tc>
                <a:extLst>
                  <a:ext uri="{0D108BD9-81ED-4DB2-BD59-A6C34878D82A}">
                    <a16:rowId xmlns:a16="http://schemas.microsoft.com/office/drawing/2014/main" val="10003"/>
                  </a:ext>
                </a:extLst>
              </a:tr>
              <a:tr h="743963">
                <a:tc>
                  <a:txBody>
                    <a:bodyPr/>
                    <a:lstStyle/>
                    <a:p>
                      <a:pPr algn="l" defTabSz="914400"/>
                      <a:r>
                        <a:rPr sz="1000">
                          <a:latin typeface="Cambria"/>
                          <a:ea typeface="Cambria"/>
                          <a:cs typeface="Cambria"/>
                          <a:sym typeface="Cambria"/>
                        </a:rPr>
                        <a:t>4</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chemeClr val="accent6">
                        <a:lumOff val="18529"/>
                      </a:schemeClr>
                    </a:solidFill>
                  </a:tcPr>
                </a:tc>
                <a:tc>
                  <a:txBody>
                    <a:bodyPr/>
                    <a:lstStyle/>
                    <a:p>
                      <a:pPr algn="l" defTabSz="914400"/>
                      <a:r>
                        <a:rPr sz="1000">
                          <a:latin typeface="Cambria"/>
                          <a:ea typeface="Cambria"/>
                          <a:cs typeface="Cambria"/>
                          <a:sym typeface="Cambria"/>
                        </a:rPr>
                        <a:t>Socialisation</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chemeClr val="accent6">
                        <a:lumOff val="18529"/>
                      </a:schemeClr>
                    </a:solidFill>
                  </a:tcPr>
                </a:tc>
                <a:tc>
                  <a:txBody>
                    <a:bodyPr/>
                    <a:lstStyle/>
                    <a:p>
                      <a:pPr algn="l" defTabSz="914400"/>
                      <a:r>
                        <a:rPr sz="1000">
                          <a:latin typeface="Cambria"/>
                          <a:ea typeface="Cambria"/>
                          <a:cs typeface="Cambria"/>
                          <a:sym typeface="Cambria"/>
                        </a:rPr>
                        <a:t>The nuclear family socialises children to accept inequality and to be obedient workers</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chemeClr val="accent6">
                        <a:lumOff val="18529"/>
                      </a:schemeClr>
                    </a:solidFill>
                  </a:tcPr>
                </a:tc>
                <a:extLst>
                  <a:ext uri="{0D108BD9-81ED-4DB2-BD59-A6C34878D82A}">
                    <a16:rowId xmlns:a16="http://schemas.microsoft.com/office/drawing/2014/main" val="10004"/>
                  </a:ext>
                </a:extLst>
              </a:tr>
            </a:tbl>
          </a:graphicData>
        </a:graphic>
      </p:graphicFrame>
      <p:graphicFrame>
        <p:nvGraphicFramePr>
          <p:cNvPr id="188" name="Table 4"/>
          <p:cNvGraphicFramePr/>
          <p:nvPr/>
        </p:nvGraphicFramePr>
        <p:xfrm>
          <a:off x="17374251" y="2086490"/>
          <a:ext cx="6788489" cy="4044270"/>
        </p:xfrm>
        <a:graphic>
          <a:graphicData uri="http://schemas.openxmlformats.org/drawingml/2006/table">
            <a:tbl>
              <a:tblPr firstRow="1" bandRow="1">
                <a:tableStyleId>{4C3C2611-4C71-4FC5-86AE-919BDF0F9419}</a:tableStyleId>
              </a:tblPr>
              <a:tblGrid>
                <a:gridCol w="834192">
                  <a:extLst>
                    <a:ext uri="{9D8B030D-6E8A-4147-A177-3AD203B41FA5}">
                      <a16:colId xmlns:a16="http://schemas.microsoft.com/office/drawing/2014/main" val="20000"/>
                    </a:ext>
                  </a:extLst>
                </a:gridCol>
                <a:gridCol w="1540884">
                  <a:extLst>
                    <a:ext uri="{9D8B030D-6E8A-4147-A177-3AD203B41FA5}">
                      <a16:colId xmlns:a16="http://schemas.microsoft.com/office/drawing/2014/main" val="20001"/>
                    </a:ext>
                  </a:extLst>
                </a:gridCol>
                <a:gridCol w="4413413">
                  <a:extLst>
                    <a:ext uri="{9D8B030D-6E8A-4147-A177-3AD203B41FA5}">
                      <a16:colId xmlns:a16="http://schemas.microsoft.com/office/drawing/2014/main" val="20002"/>
                    </a:ext>
                  </a:extLst>
                </a:gridCol>
              </a:tblGrid>
              <a:tr h="620607">
                <a:tc gridSpan="3">
                  <a:txBody>
                    <a:bodyPr/>
                    <a:lstStyle/>
                    <a:p>
                      <a:pPr defTabSz="914400">
                        <a:defRPr b="0"/>
                      </a:pPr>
                      <a:r>
                        <a:rPr sz="1000" b="1">
                          <a:solidFill>
                            <a:srgbClr val="FFFFFF"/>
                          </a:solidFill>
                          <a:latin typeface="Cambria"/>
                          <a:ea typeface="Cambria"/>
                          <a:cs typeface="Cambria"/>
                          <a:sym typeface="Cambria"/>
                        </a:rPr>
                        <a:t>Functionalism: The nuclear family provides important functions </a:t>
                      </a:r>
                    </a:p>
                  </a:txBody>
                  <a:tcPr marL="45720" marR="45720" horzOverflow="overflow">
                    <a:lnL w="12700">
                      <a:solidFill>
                        <a:srgbClr val="FFFFFF"/>
                      </a:solidFill>
                    </a:lnL>
                    <a:lnR w="12700">
                      <a:solidFill>
                        <a:srgbClr val="FFFFFF"/>
                      </a:solidFill>
                    </a:lnR>
                    <a:lnT w="12700">
                      <a:solidFill>
                        <a:srgbClr val="FFFFFF"/>
                      </a:solidFill>
                    </a:lnT>
                    <a:lnB w="38100">
                      <a:solidFill>
                        <a:srgbClr val="FFFFFF"/>
                      </a:solidFill>
                    </a:lnB>
                    <a:solidFill>
                      <a:srgbClr val="5B9BD5"/>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742391">
                <a:tc>
                  <a:txBody>
                    <a:bodyPr/>
                    <a:lstStyle/>
                    <a:p>
                      <a:pPr algn="l" defTabSz="914400"/>
                      <a:r>
                        <a:rPr sz="1000">
                          <a:latin typeface="Cambria"/>
                          <a:ea typeface="Cambria"/>
                          <a:cs typeface="Cambria"/>
                          <a:sym typeface="Cambria"/>
                        </a:rPr>
                        <a:t>1</a:t>
                      </a:r>
                    </a:p>
                  </a:txBody>
                  <a:tcPr marL="45720" marR="45720" horzOverflow="overflow">
                    <a:lnL w="12700">
                      <a:solidFill>
                        <a:srgbClr val="FFFFFF"/>
                      </a:solidFill>
                    </a:lnL>
                    <a:lnR w="12700">
                      <a:solidFill>
                        <a:srgbClr val="FFFFFF"/>
                      </a:solidFill>
                    </a:lnR>
                    <a:lnT w="38100">
                      <a:solidFill>
                        <a:srgbClr val="FFFFFF"/>
                      </a:solidFill>
                    </a:lnT>
                    <a:lnB w="12700">
                      <a:solidFill>
                        <a:srgbClr val="FFFFFF"/>
                      </a:solidFill>
                    </a:lnB>
                    <a:solidFill>
                      <a:srgbClr val="D0DEEF"/>
                    </a:solidFill>
                  </a:tcPr>
                </a:tc>
                <a:tc>
                  <a:txBody>
                    <a:bodyPr/>
                    <a:lstStyle/>
                    <a:p>
                      <a:pPr algn="l" defTabSz="914400"/>
                      <a:r>
                        <a:rPr sz="1000">
                          <a:latin typeface="Cambria"/>
                          <a:ea typeface="Cambria"/>
                          <a:cs typeface="Cambria"/>
                          <a:sym typeface="Cambria"/>
                        </a:rPr>
                        <a:t>Function 1 - Reproduction</a:t>
                      </a:r>
                    </a:p>
                  </a:txBody>
                  <a:tcPr marL="45720" marR="45720" horzOverflow="overflow">
                    <a:lnL w="12700">
                      <a:solidFill>
                        <a:srgbClr val="FFFFFF"/>
                      </a:solidFill>
                    </a:lnL>
                    <a:lnR w="12700">
                      <a:solidFill>
                        <a:srgbClr val="FFFFFF"/>
                      </a:solidFill>
                    </a:lnR>
                    <a:lnT w="38100">
                      <a:solidFill>
                        <a:srgbClr val="FFFFFF"/>
                      </a:solidFill>
                    </a:lnT>
                    <a:lnB w="12700">
                      <a:solidFill>
                        <a:srgbClr val="FFFFFF"/>
                      </a:solidFill>
                    </a:lnB>
                    <a:solidFill>
                      <a:srgbClr val="D0DEEF"/>
                    </a:solidFill>
                  </a:tcPr>
                </a:tc>
                <a:tc>
                  <a:txBody>
                    <a:bodyPr/>
                    <a:lstStyle/>
                    <a:p>
                      <a:pPr algn="l" defTabSz="914400"/>
                      <a:r>
                        <a:rPr sz="1000">
                          <a:latin typeface="Cambria"/>
                          <a:ea typeface="Cambria"/>
                          <a:cs typeface="Cambria"/>
                          <a:sym typeface="Cambria"/>
                        </a:rPr>
                        <a:t>The nuclear family has an important role in this through procreation and childbearing</a:t>
                      </a:r>
                    </a:p>
                  </a:txBody>
                  <a:tcPr marL="45720" marR="45720" horzOverflow="overflow">
                    <a:lnL w="12700">
                      <a:solidFill>
                        <a:srgbClr val="FFFFFF"/>
                      </a:solidFill>
                    </a:lnL>
                    <a:lnR w="12700">
                      <a:solidFill>
                        <a:srgbClr val="FFFFFF"/>
                      </a:solidFill>
                    </a:lnR>
                    <a:lnT w="38100">
                      <a:solidFill>
                        <a:srgbClr val="FFFFFF"/>
                      </a:solidFill>
                    </a:lnT>
                    <a:lnB w="12700">
                      <a:solidFill>
                        <a:srgbClr val="FFFFFF"/>
                      </a:solidFill>
                    </a:lnB>
                    <a:solidFill>
                      <a:srgbClr val="D0DEEF"/>
                    </a:solidFill>
                  </a:tcPr>
                </a:tc>
                <a:extLst>
                  <a:ext uri="{0D108BD9-81ED-4DB2-BD59-A6C34878D82A}">
                    <a16:rowId xmlns:a16="http://schemas.microsoft.com/office/drawing/2014/main" val="10001"/>
                  </a:ext>
                </a:extLst>
              </a:tr>
              <a:tr h="620607">
                <a:tc>
                  <a:txBody>
                    <a:bodyPr/>
                    <a:lstStyle/>
                    <a:p>
                      <a:pPr algn="l" defTabSz="914400"/>
                      <a:r>
                        <a:rPr sz="1000">
                          <a:latin typeface="Cambria"/>
                          <a:ea typeface="Cambria"/>
                          <a:cs typeface="Cambria"/>
                          <a:sym typeface="Cambria"/>
                        </a:rPr>
                        <a:t>2</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E9EFF7"/>
                    </a:solidFill>
                  </a:tcPr>
                </a:tc>
                <a:tc>
                  <a:txBody>
                    <a:bodyPr/>
                    <a:lstStyle/>
                    <a:p>
                      <a:pPr algn="l" defTabSz="914400"/>
                      <a:r>
                        <a:rPr sz="1000">
                          <a:latin typeface="Cambria"/>
                          <a:ea typeface="Cambria"/>
                          <a:cs typeface="Cambria"/>
                          <a:sym typeface="Cambria"/>
                        </a:rPr>
                        <a:t>Function 2  -Socialisation</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E9EFF7"/>
                    </a:solidFill>
                  </a:tcPr>
                </a:tc>
                <a:tc>
                  <a:txBody>
                    <a:bodyPr/>
                    <a:lstStyle/>
                    <a:p>
                      <a:pPr algn="l" defTabSz="914400"/>
                      <a:r>
                        <a:rPr sz="1000">
                          <a:latin typeface="Cambria"/>
                          <a:ea typeface="Cambria"/>
                          <a:cs typeface="Cambria"/>
                          <a:sym typeface="Cambria"/>
                        </a:rPr>
                        <a:t>The nuclear family teaches us norms, values and culture</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E9EFF7"/>
                    </a:solidFill>
                  </a:tcPr>
                </a:tc>
                <a:extLst>
                  <a:ext uri="{0D108BD9-81ED-4DB2-BD59-A6C34878D82A}">
                    <a16:rowId xmlns:a16="http://schemas.microsoft.com/office/drawing/2014/main" val="10002"/>
                  </a:ext>
                </a:extLst>
              </a:tr>
              <a:tr h="620607">
                <a:tc>
                  <a:txBody>
                    <a:bodyPr/>
                    <a:lstStyle/>
                    <a:p>
                      <a:pPr algn="l" defTabSz="914400"/>
                      <a:r>
                        <a:rPr sz="1000">
                          <a:latin typeface="Cambria"/>
                          <a:ea typeface="Cambria"/>
                          <a:cs typeface="Cambria"/>
                          <a:sym typeface="Cambria"/>
                        </a:rPr>
                        <a:t>3</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D0DEEF"/>
                    </a:solidFill>
                  </a:tcPr>
                </a:tc>
                <a:tc>
                  <a:txBody>
                    <a:bodyPr/>
                    <a:lstStyle/>
                    <a:p>
                      <a:pPr algn="l" defTabSz="914400"/>
                      <a:r>
                        <a:rPr sz="1000">
                          <a:latin typeface="Cambria"/>
                          <a:ea typeface="Cambria"/>
                          <a:cs typeface="Cambria"/>
                          <a:sym typeface="Cambria"/>
                        </a:rPr>
                        <a:t>Function 3 - Expressive role</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D0DEEF"/>
                    </a:solidFill>
                  </a:tcPr>
                </a:tc>
                <a:tc>
                  <a:txBody>
                    <a:bodyPr/>
                    <a:lstStyle/>
                    <a:p>
                      <a:pPr algn="l" defTabSz="914400"/>
                      <a:r>
                        <a:rPr sz="1000">
                          <a:latin typeface="Cambria"/>
                          <a:ea typeface="Cambria"/>
                          <a:cs typeface="Cambria"/>
                          <a:sym typeface="Cambria"/>
                        </a:rPr>
                        <a:t>The nuclear family provides us with emotional and psychological support and comfort.</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D0DEEF"/>
                    </a:solidFill>
                  </a:tcPr>
                </a:tc>
                <a:extLst>
                  <a:ext uri="{0D108BD9-81ED-4DB2-BD59-A6C34878D82A}">
                    <a16:rowId xmlns:a16="http://schemas.microsoft.com/office/drawing/2014/main" val="10003"/>
                  </a:ext>
                </a:extLst>
              </a:tr>
              <a:tr h="720029">
                <a:tc>
                  <a:txBody>
                    <a:bodyPr/>
                    <a:lstStyle/>
                    <a:p>
                      <a:pPr algn="l" defTabSz="914400"/>
                      <a:r>
                        <a:rPr sz="1000">
                          <a:latin typeface="Cambria"/>
                          <a:ea typeface="Cambria"/>
                          <a:cs typeface="Cambria"/>
                          <a:sym typeface="Cambria"/>
                        </a:rPr>
                        <a:t>4</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E9EFF7"/>
                    </a:solidFill>
                  </a:tcPr>
                </a:tc>
                <a:tc>
                  <a:txBody>
                    <a:bodyPr/>
                    <a:lstStyle/>
                    <a:p>
                      <a:pPr algn="l" defTabSz="914400"/>
                      <a:r>
                        <a:rPr sz="1000">
                          <a:latin typeface="Cambria"/>
                          <a:ea typeface="Cambria"/>
                          <a:cs typeface="Cambria"/>
                          <a:sym typeface="Cambria"/>
                        </a:rPr>
                        <a:t>Function 4 - Economic</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E9EFF7"/>
                    </a:solidFill>
                  </a:tcPr>
                </a:tc>
                <a:tc>
                  <a:txBody>
                    <a:bodyPr/>
                    <a:lstStyle/>
                    <a:p>
                      <a:pPr algn="l" defTabSz="914400"/>
                      <a:r>
                        <a:rPr sz="1000">
                          <a:latin typeface="Cambria"/>
                          <a:ea typeface="Cambria"/>
                          <a:cs typeface="Cambria"/>
                          <a:sym typeface="Cambria"/>
                        </a:rPr>
                        <a:t>The nuclear family provides food and shelter for its members</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E9EFF7"/>
                    </a:solidFill>
                  </a:tcPr>
                </a:tc>
                <a:extLst>
                  <a:ext uri="{0D108BD9-81ED-4DB2-BD59-A6C34878D82A}">
                    <a16:rowId xmlns:a16="http://schemas.microsoft.com/office/drawing/2014/main" val="10004"/>
                  </a:ext>
                </a:extLst>
              </a:tr>
              <a:tr h="720029">
                <a:tc>
                  <a:txBody>
                    <a:bodyPr/>
                    <a:lstStyle/>
                    <a:p>
                      <a:pPr algn="l" defTabSz="914400"/>
                      <a:r>
                        <a:rPr sz="1000">
                          <a:latin typeface="Cambria"/>
                          <a:ea typeface="Cambria"/>
                          <a:cs typeface="Cambria"/>
                          <a:sym typeface="Cambria"/>
                        </a:rPr>
                        <a:t>5</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D0DEEF"/>
                    </a:solidFill>
                  </a:tcPr>
                </a:tc>
                <a:tc>
                  <a:txBody>
                    <a:bodyPr/>
                    <a:lstStyle/>
                    <a:p>
                      <a:pPr algn="l" defTabSz="914400"/>
                      <a:r>
                        <a:rPr sz="1000">
                          <a:latin typeface="Cambria"/>
                          <a:ea typeface="Cambria"/>
                          <a:cs typeface="Cambria"/>
                          <a:sym typeface="Cambria"/>
                        </a:rPr>
                        <a:t>Warm Bath Theory - Parsons</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D0DEEF"/>
                    </a:solidFill>
                  </a:tcPr>
                </a:tc>
                <a:tc>
                  <a:txBody>
                    <a:bodyPr/>
                    <a:lstStyle/>
                    <a:p>
                      <a:pPr algn="l" defTabSz="914400"/>
                      <a:r>
                        <a:rPr sz="1000">
                          <a:latin typeface="Cambria"/>
                          <a:ea typeface="Cambria"/>
                          <a:cs typeface="Cambria"/>
                          <a:sym typeface="Cambria"/>
                        </a:rPr>
                        <a:t>Family life provides adults with the release from the strains and stresses of everyday life – like a warm bath. </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D0DEEF"/>
                    </a:solidFill>
                  </a:tcPr>
                </a:tc>
                <a:extLst>
                  <a:ext uri="{0D108BD9-81ED-4DB2-BD59-A6C34878D82A}">
                    <a16:rowId xmlns:a16="http://schemas.microsoft.com/office/drawing/2014/main" val="10005"/>
                  </a:ext>
                </a:extLst>
              </a:tr>
            </a:tbl>
          </a:graphicData>
        </a:graphic>
      </p:graphicFrame>
      <p:graphicFrame>
        <p:nvGraphicFramePr>
          <p:cNvPr id="189" name="Table 7"/>
          <p:cNvGraphicFramePr/>
          <p:nvPr/>
        </p:nvGraphicFramePr>
        <p:xfrm>
          <a:off x="7974488" y="3594700"/>
          <a:ext cx="8435022" cy="4657759"/>
        </p:xfrm>
        <a:graphic>
          <a:graphicData uri="http://schemas.openxmlformats.org/drawingml/2006/table">
            <a:tbl>
              <a:tblPr firstRow="1" bandRow="1">
                <a:tableStyleId>{4C3C2611-4C71-4FC5-86AE-919BDF0F9419}</a:tableStyleId>
              </a:tblPr>
              <a:tblGrid>
                <a:gridCol w="1068423">
                  <a:extLst>
                    <a:ext uri="{9D8B030D-6E8A-4147-A177-3AD203B41FA5}">
                      <a16:colId xmlns:a16="http://schemas.microsoft.com/office/drawing/2014/main" val="20000"/>
                    </a:ext>
                  </a:extLst>
                </a:gridCol>
                <a:gridCol w="2576792">
                  <a:extLst>
                    <a:ext uri="{9D8B030D-6E8A-4147-A177-3AD203B41FA5}">
                      <a16:colId xmlns:a16="http://schemas.microsoft.com/office/drawing/2014/main" val="20001"/>
                    </a:ext>
                  </a:extLst>
                </a:gridCol>
                <a:gridCol w="4789807">
                  <a:extLst>
                    <a:ext uri="{9D8B030D-6E8A-4147-A177-3AD203B41FA5}">
                      <a16:colId xmlns:a16="http://schemas.microsoft.com/office/drawing/2014/main" val="20002"/>
                    </a:ext>
                  </a:extLst>
                </a:gridCol>
              </a:tblGrid>
              <a:tr h="653937">
                <a:tc gridSpan="3">
                  <a:txBody>
                    <a:bodyPr/>
                    <a:lstStyle/>
                    <a:p>
                      <a:pPr defTabSz="914400">
                        <a:defRPr b="0"/>
                      </a:pPr>
                      <a:r>
                        <a:rPr sz="1000" b="1">
                          <a:solidFill>
                            <a:srgbClr val="FFFFFF"/>
                          </a:solidFill>
                          <a:latin typeface="Cambria"/>
                          <a:ea typeface="Cambria"/>
                          <a:cs typeface="Cambria"/>
                          <a:sym typeface="Cambria"/>
                        </a:rPr>
                        <a:t>Feminism- the nuclear family is better for men than women</a:t>
                      </a:r>
                    </a:p>
                  </a:txBody>
                  <a:tcPr marL="45720" marR="45720" horzOverflow="overflow">
                    <a:lnL w="12700">
                      <a:solidFill>
                        <a:srgbClr val="FFFFFF"/>
                      </a:solidFill>
                    </a:lnL>
                    <a:lnR w="12700">
                      <a:solidFill>
                        <a:srgbClr val="FFFFFF"/>
                      </a:solidFill>
                    </a:lnR>
                    <a:lnT w="12700">
                      <a:solidFill>
                        <a:srgbClr val="FFFFFF"/>
                      </a:solidFill>
                    </a:lnT>
                    <a:lnB w="38100">
                      <a:solidFill>
                        <a:srgbClr val="FFFFFF"/>
                      </a:solidFill>
                    </a:lnB>
                    <a:solidFill>
                      <a:srgbClr val="FFC00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024090">
                <a:tc>
                  <a:txBody>
                    <a:bodyPr/>
                    <a:lstStyle/>
                    <a:p>
                      <a:pPr algn="l" defTabSz="914400"/>
                      <a:r>
                        <a:rPr sz="1000">
                          <a:latin typeface="Cambria"/>
                          <a:ea typeface="Cambria"/>
                          <a:cs typeface="Cambria"/>
                          <a:sym typeface="Cambria"/>
                        </a:rPr>
                        <a:t>1</a:t>
                      </a:r>
                    </a:p>
                  </a:txBody>
                  <a:tcPr marL="45720" marR="45720" horzOverflow="overflow">
                    <a:lnL w="12700">
                      <a:solidFill>
                        <a:srgbClr val="FFFFFF"/>
                      </a:solidFill>
                    </a:lnL>
                    <a:lnR w="12700">
                      <a:solidFill>
                        <a:srgbClr val="FFFFFF"/>
                      </a:solidFill>
                    </a:lnR>
                    <a:lnT w="38100">
                      <a:solidFill>
                        <a:srgbClr val="FFFFFF"/>
                      </a:solidFill>
                    </a:lnT>
                    <a:lnB w="12700">
                      <a:solidFill>
                        <a:srgbClr val="FFFFFF"/>
                      </a:solidFill>
                    </a:lnB>
                    <a:solidFill>
                      <a:srgbClr val="FFE8CA"/>
                    </a:solidFill>
                  </a:tcPr>
                </a:tc>
                <a:tc>
                  <a:txBody>
                    <a:bodyPr/>
                    <a:lstStyle/>
                    <a:p>
                      <a:pPr algn="l" defTabSz="914400"/>
                      <a:r>
                        <a:rPr sz="1000">
                          <a:latin typeface="Cambria"/>
                          <a:ea typeface="Cambria"/>
                          <a:cs typeface="Cambria"/>
                          <a:sym typeface="Cambria"/>
                        </a:rPr>
                        <a:t>Emotional support</a:t>
                      </a:r>
                    </a:p>
                  </a:txBody>
                  <a:tcPr marL="45720" marR="45720" horzOverflow="overflow">
                    <a:lnL w="12700">
                      <a:solidFill>
                        <a:srgbClr val="FFFFFF"/>
                      </a:solidFill>
                    </a:lnL>
                    <a:lnR w="12700">
                      <a:solidFill>
                        <a:srgbClr val="FFFFFF"/>
                      </a:solidFill>
                    </a:lnR>
                    <a:lnT w="38100">
                      <a:solidFill>
                        <a:srgbClr val="FFFFFF"/>
                      </a:solidFill>
                    </a:lnT>
                    <a:lnB w="12700">
                      <a:solidFill>
                        <a:srgbClr val="FFFFFF"/>
                      </a:solidFill>
                    </a:lnB>
                    <a:solidFill>
                      <a:srgbClr val="FFE8CA"/>
                    </a:solidFill>
                  </a:tcPr>
                </a:tc>
                <a:tc>
                  <a:txBody>
                    <a:bodyPr/>
                    <a:lstStyle/>
                    <a:p>
                      <a:pPr algn="l" defTabSz="914400"/>
                      <a:r>
                        <a:rPr sz="1000">
                          <a:latin typeface="Cambria"/>
                          <a:ea typeface="Cambria"/>
                          <a:cs typeface="Cambria"/>
                          <a:sym typeface="Cambria"/>
                        </a:rPr>
                        <a:t>The nuclear family means women provide emotional support to the members</a:t>
                      </a:r>
                    </a:p>
                  </a:txBody>
                  <a:tcPr marL="45720" marR="45720" horzOverflow="overflow">
                    <a:lnL w="12700">
                      <a:solidFill>
                        <a:srgbClr val="FFFFFF"/>
                      </a:solidFill>
                    </a:lnL>
                    <a:lnR w="12700">
                      <a:solidFill>
                        <a:srgbClr val="FFFFFF"/>
                      </a:solidFill>
                    </a:lnR>
                    <a:lnT w="38100">
                      <a:solidFill>
                        <a:srgbClr val="FFFFFF"/>
                      </a:solidFill>
                    </a:lnT>
                    <a:lnB w="12700">
                      <a:solidFill>
                        <a:srgbClr val="FFFFFF"/>
                      </a:solidFill>
                    </a:lnB>
                    <a:solidFill>
                      <a:srgbClr val="FFE8CA"/>
                    </a:solidFill>
                  </a:tcPr>
                </a:tc>
                <a:extLst>
                  <a:ext uri="{0D108BD9-81ED-4DB2-BD59-A6C34878D82A}">
                    <a16:rowId xmlns:a16="http://schemas.microsoft.com/office/drawing/2014/main" val="10001"/>
                  </a:ext>
                </a:extLst>
              </a:tr>
              <a:tr h="993244">
                <a:tc>
                  <a:txBody>
                    <a:bodyPr/>
                    <a:lstStyle/>
                    <a:p>
                      <a:pPr algn="l" defTabSz="914400"/>
                      <a:r>
                        <a:rPr sz="1000">
                          <a:latin typeface="Cambria"/>
                          <a:ea typeface="Cambria"/>
                          <a:cs typeface="Cambria"/>
                          <a:sym typeface="Cambria"/>
                        </a:rPr>
                        <a:t>2</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FFF4E6"/>
                    </a:solidFill>
                  </a:tcPr>
                </a:tc>
                <a:tc>
                  <a:txBody>
                    <a:bodyPr/>
                    <a:lstStyle/>
                    <a:p>
                      <a:pPr algn="l" defTabSz="914400"/>
                      <a:r>
                        <a:rPr sz="1000">
                          <a:latin typeface="Cambria"/>
                          <a:ea typeface="Cambria"/>
                          <a:cs typeface="Cambria"/>
                          <a:sym typeface="Cambria"/>
                        </a:rPr>
                        <a:t>Domestic Lasbour</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FFF4E6"/>
                    </a:solidFill>
                  </a:tcPr>
                </a:tc>
                <a:tc>
                  <a:txBody>
                    <a:bodyPr/>
                    <a:lstStyle/>
                    <a:p>
                      <a:pPr algn="l" defTabSz="914400"/>
                      <a:r>
                        <a:rPr sz="1000">
                          <a:latin typeface="Cambria"/>
                          <a:ea typeface="Cambria"/>
                          <a:cs typeface="Cambria"/>
                          <a:sym typeface="Cambria"/>
                        </a:rPr>
                        <a:t>In nuclear families women do the majority of housework and childcare allowing men freedom</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FFF4E6"/>
                    </a:solidFill>
                  </a:tcPr>
                </a:tc>
                <a:extLst>
                  <a:ext uri="{0D108BD9-81ED-4DB2-BD59-A6C34878D82A}">
                    <a16:rowId xmlns:a16="http://schemas.microsoft.com/office/drawing/2014/main" val="10002"/>
                  </a:ext>
                </a:extLst>
              </a:tr>
              <a:tr h="993244">
                <a:tc>
                  <a:txBody>
                    <a:bodyPr/>
                    <a:lstStyle/>
                    <a:p>
                      <a:pPr algn="l" defTabSz="914400"/>
                      <a:r>
                        <a:rPr sz="1000">
                          <a:latin typeface="Cambria"/>
                          <a:ea typeface="Cambria"/>
                          <a:cs typeface="Cambria"/>
                          <a:sym typeface="Cambria"/>
                        </a:rPr>
                        <a:t>3</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FFE8CA"/>
                    </a:solidFill>
                  </a:tcPr>
                </a:tc>
                <a:tc>
                  <a:txBody>
                    <a:bodyPr/>
                    <a:lstStyle/>
                    <a:p>
                      <a:pPr algn="l" defTabSz="914400"/>
                      <a:r>
                        <a:rPr sz="1000">
                          <a:latin typeface="Cambria"/>
                          <a:ea typeface="Cambria"/>
                          <a:cs typeface="Cambria"/>
                          <a:sym typeface="Cambria"/>
                        </a:rPr>
                        <a:t>Power</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FFE8CA"/>
                    </a:solidFill>
                  </a:tcPr>
                </a:tc>
                <a:tc>
                  <a:txBody>
                    <a:bodyPr/>
                    <a:lstStyle/>
                    <a:p>
                      <a:pPr algn="l" defTabSz="914400"/>
                      <a:r>
                        <a:rPr sz="1000">
                          <a:latin typeface="Cambria"/>
                          <a:ea typeface="Cambria"/>
                          <a:cs typeface="Cambria"/>
                          <a:sym typeface="Cambria"/>
                        </a:rPr>
                        <a:t>In nuclear families men have the power to make significant decisions</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FFE8CA"/>
                    </a:solidFill>
                  </a:tcPr>
                </a:tc>
                <a:extLst>
                  <a:ext uri="{0D108BD9-81ED-4DB2-BD59-A6C34878D82A}">
                    <a16:rowId xmlns:a16="http://schemas.microsoft.com/office/drawing/2014/main" val="10003"/>
                  </a:ext>
                </a:extLst>
              </a:tr>
              <a:tr h="993244">
                <a:tc>
                  <a:txBody>
                    <a:bodyPr/>
                    <a:lstStyle/>
                    <a:p>
                      <a:pPr algn="l" defTabSz="914400"/>
                      <a:r>
                        <a:rPr sz="1000">
                          <a:latin typeface="Cambria"/>
                          <a:ea typeface="Cambria"/>
                          <a:cs typeface="Cambria"/>
                          <a:sym typeface="Cambria"/>
                        </a:rPr>
                        <a:t>4</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FFE8CA"/>
                    </a:solidFill>
                  </a:tcPr>
                </a:tc>
                <a:tc>
                  <a:txBody>
                    <a:bodyPr/>
                    <a:lstStyle/>
                    <a:p>
                      <a:pPr algn="l" defTabSz="914400"/>
                      <a:r>
                        <a:rPr sz="1000">
                          <a:latin typeface="Cambria"/>
                          <a:ea typeface="Cambria"/>
                          <a:cs typeface="Cambria"/>
                          <a:sym typeface="Cambria"/>
                        </a:rPr>
                        <a:t>Social contro</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FFE8CA"/>
                    </a:solidFill>
                  </a:tcPr>
                </a:tc>
                <a:tc>
                  <a:txBody>
                    <a:bodyPr/>
                    <a:lstStyle/>
                    <a:p>
                      <a:pPr algn="l" defTabSz="914400"/>
                      <a:r>
                        <a:rPr sz="1000">
                          <a:latin typeface="Cambria"/>
                          <a:ea typeface="Cambria"/>
                          <a:cs typeface="Cambria"/>
                          <a:sym typeface="Cambria"/>
                        </a:rPr>
                        <a:t>Girls and women are pushed in to certain roles by the nuclear family which allows them to be controlled</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FFE8CA"/>
                    </a:solidFill>
                  </a:tcPr>
                </a:tc>
                <a:extLst>
                  <a:ext uri="{0D108BD9-81ED-4DB2-BD59-A6C34878D82A}">
                    <a16:rowId xmlns:a16="http://schemas.microsoft.com/office/drawing/2014/main" val="10004"/>
                  </a:ext>
                </a:extLst>
              </a:tr>
            </a:tbl>
          </a:graphicData>
        </a:graphic>
      </p:graphicFrame>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TextBox 3"/>
          <p:cNvSpPr txBox="1"/>
          <p:nvPr/>
        </p:nvSpPr>
        <p:spPr>
          <a:xfrm>
            <a:off x="4442147" y="250519"/>
            <a:ext cx="15274240" cy="71627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91436" tIns="91436" rIns="91436" bIns="91436">
            <a:spAutoFit/>
          </a:bodyPr>
          <a:lstStyle>
            <a:lvl1pPr defTabSz="914400">
              <a:defRPr sz="3600" b="1">
                <a:solidFill>
                  <a:srgbClr val="000000"/>
                </a:solidFill>
                <a:latin typeface="Cambria"/>
                <a:ea typeface="Cambria"/>
                <a:cs typeface="Cambria"/>
                <a:sym typeface="Cambria"/>
              </a:defRPr>
            </a:lvl1pPr>
          </a:lstStyle>
          <a:p>
            <a:r>
              <a:t>Theories of Education| Year 10 | Term 5</a:t>
            </a:r>
          </a:p>
        </p:txBody>
      </p:sp>
      <p:pic>
        <p:nvPicPr>
          <p:cNvPr id="192" name="Picture 2" descr="Picture 2"/>
          <p:cNvPicPr>
            <a:picLocks noChangeAspect="1"/>
          </p:cNvPicPr>
          <p:nvPr/>
        </p:nvPicPr>
        <p:blipFill>
          <a:blip r:embed="rId2"/>
          <a:stretch>
            <a:fillRect/>
          </a:stretch>
        </p:blipFill>
        <p:spPr>
          <a:xfrm>
            <a:off x="19532252" y="12587640"/>
            <a:ext cx="1572296" cy="971646"/>
          </a:xfrm>
          <a:prstGeom prst="rect">
            <a:avLst/>
          </a:prstGeom>
          <a:ln w="12700">
            <a:miter lim="400000"/>
          </a:ln>
        </p:spPr>
      </p:pic>
      <p:graphicFrame>
        <p:nvGraphicFramePr>
          <p:cNvPr id="193" name="Table 6"/>
          <p:cNvGraphicFramePr/>
          <p:nvPr/>
        </p:nvGraphicFramePr>
        <p:xfrm>
          <a:off x="8116788" y="1190532"/>
          <a:ext cx="7360308" cy="9317740"/>
        </p:xfrm>
        <a:graphic>
          <a:graphicData uri="http://schemas.openxmlformats.org/drawingml/2006/table">
            <a:tbl>
              <a:tblPr firstRow="1" bandRow="1">
                <a:tableStyleId>{4C3C2611-4C71-4FC5-86AE-919BDF0F9419}</a:tableStyleId>
              </a:tblPr>
              <a:tblGrid>
                <a:gridCol w="932293">
                  <a:extLst>
                    <a:ext uri="{9D8B030D-6E8A-4147-A177-3AD203B41FA5}">
                      <a16:colId xmlns:a16="http://schemas.microsoft.com/office/drawing/2014/main" val="20000"/>
                    </a:ext>
                  </a:extLst>
                </a:gridCol>
                <a:gridCol w="1649305">
                  <a:extLst>
                    <a:ext uri="{9D8B030D-6E8A-4147-A177-3AD203B41FA5}">
                      <a16:colId xmlns:a16="http://schemas.microsoft.com/office/drawing/2014/main" val="20001"/>
                    </a:ext>
                  </a:extLst>
                </a:gridCol>
                <a:gridCol w="4778710">
                  <a:extLst>
                    <a:ext uri="{9D8B030D-6E8A-4147-A177-3AD203B41FA5}">
                      <a16:colId xmlns:a16="http://schemas.microsoft.com/office/drawing/2014/main" val="20002"/>
                    </a:ext>
                  </a:extLst>
                </a:gridCol>
              </a:tblGrid>
              <a:tr h="571814">
                <a:tc gridSpan="3">
                  <a:txBody>
                    <a:bodyPr/>
                    <a:lstStyle/>
                    <a:p>
                      <a:pPr defTabSz="1828800">
                        <a:defRPr b="0"/>
                      </a:pPr>
                      <a:r>
                        <a:rPr sz="1000" b="1">
                          <a:solidFill>
                            <a:srgbClr val="FFFFFF"/>
                          </a:solidFill>
                          <a:latin typeface="Cambria"/>
                          <a:ea typeface="Cambria"/>
                          <a:cs typeface="Cambria"/>
                          <a:sym typeface="Cambria"/>
                        </a:rPr>
                        <a:t>Sociologists</a:t>
                      </a:r>
                    </a:p>
                  </a:txBody>
                  <a:tcPr marL="45720" marR="45720" horzOverflow="overflow">
                    <a:lnL w="25400">
                      <a:solidFill>
                        <a:srgbClr val="FFFFFF"/>
                      </a:solidFill>
                    </a:lnL>
                    <a:lnR w="25400">
                      <a:solidFill>
                        <a:srgbClr val="FFFFFF"/>
                      </a:solidFill>
                    </a:lnR>
                    <a:lnT w="25400">
                      <a:solidFill>
                        <a:srgbClr val="FFFFFF"/>
                      </a:solidFill>
                    </a:lnT>
                    <a:lnB w="76200">
                      <a:solidFill>
                        <a:srgbClr val="FFFFFF"/>
                      </a:solidFill>
                    </a:lnB>
                    <a:solidFill>
                      <a:srgbClr val="ED7D3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571814">
                <a:tc>
                  <a:txBody>
                    <a:bodyPr/>
                    <a:lstStyle/>
                    <a:p>
                      <a:pPr algn="l" defTabSz="1828800"/>
                      <a:r>
                        <a:rPr sz="1000">
                          <a:latin typeface="Cambria"/>
                          <a:ea typeface="Cambria"/>
                          <a:cs typeface="Cambria"/>
                          <a:sym typeface="Cambria"/>
                        </a:rPr>
                        <a:t>1</a:t>
                      </a:r>
                    </a:p>
                  </a:txBody>
                  <a:tcPr marL="45720" marR="45720" horzOverflow="overflow">
                    <a:lnL w="25400">
                      <a:solidFill>
                        <a:srgbClr val="FFFFFF"/>
                      </a:solidFill>
                    </a:lnL>
                    <a:lnR w="25400">
                      <a:solidFill>
                        <a:srgbClr val="FFFFFF"/>
                      </a:solidFill>
                    </a:lnR>
                    <a:lnT w="762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Durkheim</a:t>
                      </a:r>
                    </a:p>
                  </a:txBody>
                  <a:tcPr marL="45720" marR="45720" horzOverflow="overflow">
                    <a:lnL w="25400">
                      <a:solidFill>
                        <a:srgbClr val="FFFFFF"/>
                      </a:solidFill>
                    </a:lnL>
                    <a:lnR w="25400">
                      <a:solidFill>
                        <a:srgbClr val="FFFFFF"/>
                      </a:solidFill>
                    </a:lnR>
                    <a:lnT w="762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Functionalist who believed that education was important for society to function correctly as it provides secondary socialisation. Schools are like society in miniature</a:t>
                      </a:r>
                    </a:p>
                  </a:txBody>
                  <a:tcPr marL="45720" marR="45720" horzOverflow="overflow">
                    <a:lnL w="25400">
                      <a:solidFill>
                        <a:srgbClr val="FFFFFF"/>
                      </a:solidFill>
                    </a:lnL>
                    <a:lnR w="25400">
                      <a:solidFill>
                        <a:srgbClr val="FFFFFF"/>
                      </a:solidFill>
                    </a:lnR>
                    <a:lnT w="76200">
                      <a:solidFill>
                        <a:srgbClr val="FFFFFF"/>
                      </a:solidFill>
                    </a:lnT>
                    <a:lnB w="25400">
                      <a:solidFill>
                        <a:srgbClr val="FFFFFF"/>
                      </a:solidFill>
                    </a:lnB>
                    <a:solidFill>
                      <a:srgbClr val="F8D6CC"/>
                    </a:solidFill>
                  </a:tcPr>
                </a:tc>
                <a:extLst>
                  <a:ext uri="{0D108BD9-81ED-4DB2-BD59-A6C34878D82A}">
                    <a16:rowId xmlns:a16="http://schemas.microsoft.com/office/drawing/2014/main" val="10001"/>
                  </a:ext>
                </a:extLst>
              </a:tr>
              <a:tr h="818285">
                <a:tc>
                  <a:txBody>
                    <a:bodyPr/>
                    <a:lstStyle/>
                    <a:p>
                      <a:pPr algn="l" defTabSz="1828800"/>
                      <a:r>
                        <a:rPr sz="1000">
                          <a:latin typeface="Cambria"/>
                          <a:ea typeface="Cambria"/>
                          <a:cs typeface="Cambria"/>
                          <a:sym typeface="Cambria"/>
                        </a:rPr>
                        <a:t>2</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CECE7"/>
                    </a:solidFill>
                  </a:tcPr>
                </a:tc>
                <a:tc>
                  <a:txBody>
                    <a:bodyPr/>
                    <a:lstStyle/>
                    <a:p>
                      <a:pPr algn="l" defTabSz="1828800"/>
                      <a:r>
                        <a:rPr sz="1000">
                          <a:latin typeface="Cambria"/>
                          <a:ea typeface="Cambria"/>
                          <a:cs typeface="Cambria"/>
                          <a:sym typeface="Cambria"/>
                        </a:rPr>
                        <a:t>Parsons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CECE7"/>
                    </a:solidFill>
                  </a:tcPr>
                </a:tc>
                <a:tc>
                  <a:txBody>
                    <a:bodyPr/>
                    <a:lstStyle/>
                    <a:p>
                      <a:pPr algn="l" defTabSz="1828800"/>
                      <a:r>
                        <a:rPr sz="1000">
                          <a:latin typeface="Cambria"/>
                          <a:ea typeface="Cambria"/>
                          <a:cs typeface="Cambria"/>
                          <a:sym typeface="Cambria"/>
                        </a:rPr>
                        <a:t>Functionalist whom  believed that education is meritocratic and provides role allocation based o how hard you work</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CECE7"/>
                    </a:solidFill>
                  </a:tcPr>
                </a:tc>
                <a:extLst>
                  <a:ext uri="{0D108BD9-81ED-4DB2-BD59-A6C34878D82A}">
                    <a16:rowId xmlns:a16="http://schemas.microsoft.com/office/drawing/2014/main" val="10002"/>
                  </a:ext>
                </a:extLst>
              </a:tr>
              <a:tr h="818285">
                <a:tc>
                  <a:txBody>
                    <a:bodyPr/>
                    <a:lstStyle/>
                    <a:p>
                      <a:pPr algn="l" defTabSz="1828800"/>
                      <a:r>
                        <a:rPr sz="1000">
                          <a:latin typeface="Cambria"/>
                          <a:ea typeface="Cambria"/>
                          <a:cs typeface="Cambria"/>
                          <a:sym typeface="Cambria"/>
                        </a:rPr>
                        <a:t>3</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Davis and Moore</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Functionalists who believed you got a job depending on how hard you work at school</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extLst>
                  <a:ext uri="{0D108BD9-81ED-4DB2-BD59-A6C34878D82A}">
                    <a16:rowId xmlns:a16="http://schemas.microsoft.com/office/drawing/2014/main" val="10003"/>
                  </a:ext>
                </a:extLst>
              </a:tr>
              <a:tr h="818285">
                <a:tc>
                  <a:txBody>
                    <a:bodyPr/>
                    <a:lstStyle/>
                    <a:p>
                      <a:pPr algn="l" defTabSz="1828800"/>
                      <a:r>
                        <a:rPr sz="1000">
                          <a:latin typeface="Cambria"/>
                          <a:ea typeface="Cambria"/>
                          <a:cs typeface="Cambria"/>
                          <a:sym typeface="Cambria"/>
                        </a:rPr>
                        <a:t>4</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CECE7"/>
                    </a:solidFill>
                  </a:tcPr>
                </a:tc>
                <a:tc>
                  <a:txBody>
                    <a:bodyPr/>
                    <a:lstStyle/>
                    <a:p>
                      <a:pPr algn="l" defTabSz="1828800"/>
                      <a:r>
                        <a:rPr sz="1000">
                          <a:latin typeface="Cambria"/>
                          <a:ea typeface="Cambria"/>
                          <a:cs typeface="Cambria"/>
                          <a:sym typeface="Cambria"/>
                        </a:rPr>
                        <a:t>Bowles and Gintis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CECE7"/>
                    </a:solidFill>
                  </a:tcPr>
                </a:tc>
                <a:tc>
                  <a:txBody>
                    <a:bodyPr/>
                    <a:lstStyle/>
                    <a:p>
                      <a:pPr algn="l" defTabSz="1828800"/>
                      <a:r>
                        <a:rPr sz="1000">
                          <a:latin typeface="Cambria"/>
                          <a:ea typeface="Cambria"/>
                          <a:cs typeface="Cambria"/>
                          <a:sym typeface="Cambria"/>
                        </a:rPr>
                        <a:t>Marxists- education reproduces and obedient workforce. Schools are run like businesses to prepare children for work</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CECE7"/>
                    </a:solidFill>
                  </a:tcPr>
                </a:tc>
                <a:extLst>
                  <a:ext uri="{0D108BD9-81ED-4DB2-BD59-A6C34878D82A}">
                    <a16:rowId xmlns:a16="http://schemas.microsoft.com/office/drawing/2014/main" val="10004"/>
                  </a:ext>
                </a:extLst>
              </a:tr>
              <a:tr h="475573">
                <a:tc>
                  <a:txBody>
                    <a:bodyPr/>
                    <a:lstStyle/>
                    <a:p>
                      <a:pPr algn="l" defTabSz="1828800"/>
                      <a:r>
                        <a:rPr sz="1000">
                          <a:latin typeface="Cambria"/>
                          <a:ea typeface="Cambria"/>
                          <a:cs typeface="Cambria"/>
                          <a:sym typeface="Cambria"/>
                        </a:rPr>
                        <a:t>5</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Francis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Feminist - found that boys dominate the classroom and get more teacher attention . </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extLst>
                  <a:ext uri="{0D108BD9-81ED-4DB2-BD59-A6C34878D82A}">
                    <a16:rowId xmlns:a16="http://schemas.microsoft.com/office/drawing/2014/main" val="10005"/>
                  </a:ext>
                </a:extLst>
              </a:tr>
              <a:tr h="615868">
                <a:tc>
                  <a:txBody>
                    <a:bodyPr/>
                    <a:lstStyle/>
                    <a:p>
                      <a:pPr algn="l" defTabSz="1828800"/>
                      <a:r>
                        <a:rPr sz="1000">
                          <a:latin typeface="Cambria"/>
                          <a:ea typeface="Cambria"/>
                          <a:cs typeface="Cambria"/>
                          <a:sym typeface="Cambria"/>
                        </a:rPr>
                        <a:t>6</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Lees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Found that there is a double standard of morality. Behaviour that is acceptable for boys is not for girls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extLst>
                  <a:ext uri="{0D108BD9-81ED-4DB2-BD59-A6C34878D82A}">
                    <a16:rowId xmlns:a16="http://schemas.microsoft.com/office/drawing/2014/main" val="10006"/>
                  </a:ext>
                </a:extLst>
              </a:tr>
              <a:tr h="488273">
                <a:tc>
                  <a:txBody>
                    <a:bodyPr/>
                    <a:lstStyle/>
                    <a:p>
                      <a:pPr algn="l" defTabSz="1828800"/>
                      <a:r>
                        <a:rPr sz="1000">
                          <a:latin typeface="Cambria"/>
                          <a:ea typeface="Cambria"/>
                          <a:cs typeface="Cambria"/>
                          <a:sym typeface="Cambria"/>
                        </a:rPr>
                        <a:t>7</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Ray Rist</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Found that teachers label students within the first 8 days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extLst>
                  <a:ext uri="{0D108BD9-81ED-4DB2-BD59-A6C34878D82A}">
                    <a16:rowId xmlns:a16="http://schemas.microsoft.com/office/drawing/2014/main" val="10007"/>
                  </a:ext>
                </a:extLst>
              </a:tr>
              <a:tr h="605748">
                <a:tc>
                  <a:txBody>
                    <a:bodyPr/>
                    <a:lstStyle/>
                    <a:p>
                      <a:pPr algn="l" defTabSz="1828800"/>
                      <a:r>
                        <a:rPr sz="1000">
                          <a:latin typeface="Cambria"/>
                          <a:ea typeface="Cambria"/>
                          <a:cs typeface="Cambria"/>
                          <a:sym typeface="Cambria"/>
                        </a:rPr>
                        <a:t>8</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Hargreaves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Found that teachers made quick judgements about their teachers based on certain characteristics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extLst>
                  <a:ext uri="{0D108BD9-81ED-4DB2-BD59-A6C34878D82A}">
                    <a16:rowId xmlns:a16="http://schemas.microsoft.com/office/drawing/2014/main" val="10008"/>
                  </a:ext>
                </a:extLst>
              </a:tr>
              <a:tr h="1409817">
                <a:tc>
                  <a:txBody>
                    <a:bodyPr/>
                    <a:lstStyle/>
                    <a:p>
                      <a:pPr algn="l" defTabSz="1828800"/>
                      <a:r>
                        <a:rPr sz="1000">
                          <a:latin typeface="Cambria"/>
                          <a:ea typeface="Cambria"/>
                          <a:cs typeface="Cambria"/>
                          <a:sym typeface="Cambria"/>
                        </a:rPr>
                        <a:t>9</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Becker</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Agreed with this idea and found that teachers have an idea of what the ‘ideal pupil’ is like and label students according to how closely they resemble this idea
</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extLst>
                  <a:ext uri="{0D108BD9-81ED-4DB2-BD59-A6C34878D82A}">
                    <a16:rowId xmlns:a16="http://schemas.microsoft.com/office/drawing/2014/main" val="10009"/>
                  </a:ext>
                </a:extLst>
              </a:tr>
              <a:tr h="1409817">
                <a:tc>
                  <a:txBody>
                    <a:bodyPr/>
                    <a:lstStyle/>
                    <a:p>
                      <a:pPr algn="l" defTabSz="1828800"/>
                      <a:r>
                        <a:rPr sz="1000">
                          <a:latin typeface="Cambria"/>
                          <a:ea typeface="Cambria"/>
                          <a:cs typeface="Cambria"/>
                          <a:sym typeface="Cambria"/>
                        </a:rPr>
                        <a:t>10</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Ball</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Studied a school where students were placed in 3 groups. He found that students in the top band did well and were well-behaved and hard working. Those in the bottom band were lazy and soon fell behind</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extLst>
                  <a:ext uri="{0D108BD9-81ED-4DB2-BD59-A6C34878D82A}">
                    <a16:rowId xmlns:a16="http://schemas.microsoft.com/office/drawing/2014/main" val="10010"/>
                  </a:ext>
                </a:extLst>
              </a:tr>
              <a:tr h="714161">
                <a:tc>
                  <a:txBody>
                    <a:bodyPr/>
                    <a:lstStyle/>
                    <a:p>
                      <a:pPr algn="l" defTabSz="1828800"/>
                      <a:r>
                        <a:rPr sz="1000">
                          <a:latin typeface="Cambria"/>
                          <a:ea typeface="Cambria"/>
                          <a:cs typeface="Cambria"/>
                          <a:sym typeface="Cambria"/>
                        </a:rPr>
                        <a:t>11</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Willis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Found an anti-school subculture in a school he studied in 1977.  He followed a group of 12 boys in yr 10 who called themselves ‘the lads’.  They deliberately missed lessons, messed about and were only interested in having a ‘laff’ as they called it. </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extLst>
                  <a:ext uri="{0D108BD9-81ED-4DB2-BD59-A6C34878D82A}">
                    <a16:rowId xmlns:a16="http://schemas.microsoft.com/office/drawing/2014/main" val="10011"/>
                  </a:ext>
                </a:extLst>
              </a:tr>
            </a:tbl>
          </a:graphicData>
        </a:graphic>
      </p:graphicFrame>
      <p:graphicFrame>
        <p:nvGraphicFramePr>
          <p:cNvPr id="194" name="Table 9"/>
          <p:cNvGraphicFramePr/>
          <p:nvPr/>
        </p:nvGraphicFramePr>
        <p:xfrm>
          <a:off x="427533" y="1233490"/>
          <a:ext cx="7149491" cy="7521628"/>
        </p:xfrm>
        <a:graphic>
          <a:graphicData uri="http://schemas.openxmlformats.org/drawingml/2006/table">
            <a:tbl>
              <a:tblPr firstRow="1" bandRow="1">
                <a:tableStyleId>{4C3C2611-4C71-4FC5-86AE-919BDF0F9419}</a:tableStyleId>
              </a:tblPr>
              <a:tblGrid>
                <a:gridCol w="894938">
                  <a:extLst>
                    <a:ext uri="{9D8B030D-6E8A-4147-A177-3AD203B41FA5}">
                      <a16:colId xmlns:a16="http://schemas.microsoft.com/office/drawing/2014/main" val="20000"/>
                    </a:ext>
                  </a:extLst>
                </a:gridCol>
                <a:gridCol w="2242487">
                  <a:extLst>
                    <a:ext uri="{9D8B030D-6E8A-4147-A177-3AD203B41FA5}">
                      <a16:colId xmlns:a16="http://schemas.microsoft.com/office/drawing/2014/main" val="20001"/>
                    </a:ext>
                  </a:extLst>
                </a:gridCol>
                <a:gridCol w="4012066">
                  <a:extLst>
                    <a:ext uri="{9D8B030D-6E8A-4147-A177-3AD203B41FA5}">
                      <a16:colId xmlns:a16="http://schemas.microsoft.com/office/drawing/2014/main" val="20002"/>
                    </a:ext>
                  </a:extLst>
                </a:gridCol>
              </a:tblGrid>
              <a:tr h="492387">
                <a:tc gridSpan="3">
                  <a:txBody>
                    <a:bodyPr/>
                    <a:lstStyle/>
                    <a:p>
                      <a:pPr defTabSz="1828800">
                        <a:defRPr b="0"/>
                      </a:pPr>
                      <a:r>
                        <a:rPr sz="1000" b="1">
                          <a:solidFill>
                            <a:srgbClr val="FFFFFF"/>
                          </a:solidFill>
                          <a:latin typeface="Cambria"/>
                          <a:ea typeface="Cambria"/>
                          <a:cs typeface="Cambria"/>
                          <a:sym typeface="Cambria"/>
                        </a:rPr>
                        <a:t>Vocabulary</a:t>
                      </a:r>
                    </a:p>
                  </a:txBody>
                  <a:tcPr marL="45720" marR="45720" horzOverflow="overflow">
                    <a:lnL w="25400">
                      <a:solidFill>
                        <a:srgbClr val="FFFFFF"/>
                      </a:solidFill>
                    </a:lnL>
                    <a:lnR w="25400">
                      <a:solidFill>
                        <a:srgbClr val="FFFFFF"/>
                      </a:solidFill>
                    </a:lnR>
                    <a:lnT w="25400">
                      <a:solidFill>
                        <a:srgbClr val="FFFFFF"/>
                      </a:solidFill>
                    </a:lnT>
                    <a:lnB w="76200">
                      <a:solidFill>
                        <a:srgbClr val="FFFFFF"/>
                      </a:solidFill>
                    </a:lnB>
                    <a:solidFill>
                      <a:srgbClr val="70AD47"/>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92387">
                <a:tc>
                  <a:txBody>
                    <a:bodyPr/>
                    <a:lstStyle/>
                    <a:p>
                      <a:pPr algn="l" defTabSz="1828800"/>
                      <a:r>
                        <a:rPr sz="1000">
                          <a:latin typeface="Cambria"/>
                          <a:ea typeface="Cambria"/>
                          <a:cs typeface="Cambria"/>
                          <a:sym typeface="Cambria"/>
                        </a:rPr>
                        <a:t>1</a:t>
                      </a:r>
                    </a:p>
                  </a:txBody>
                  <a:tcPr marL="45720" marR="45720" horzOverflow="overflow">
                    <a:lnL w="25400">
                      <a:solidFill>
                        <a:srgbClr val="FFFFFF"/>
                      </a:solidFill>
                    </a:lnL>
                    <a:lnR w="25400">
                      <a:solidFill>
                        <a:srgbClr val="FFFFFF"/>
                      </a:solidFill>
                    </a:lnR>
                    <a:lnT w="762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Secondary socialisation</a:t>
                      </a:r>
                    </a:p>
                  </a:txBody>
                  <a:tcPr marL="45720" marR="45720" horzOverflow="overflow">
                    <a:lnL w="25400">
                      <a:solidFill>
                        <a:srgbClr val="FFFFFF"/>
                      </a:solidFill>
                    </a:lnL>
                    <a:lnR w="25400">
                      <a:solidFill>
                        <a:srgbClr val="FFFFFF"/>
                      </a:solidFill>
                    </a:lnR>
                    <a:lnT w="762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Passing on universalistic norms and values</a:t>
                      </a:r>
                    </a:p>
                  </a:txBody>
                  <a:tcPr marL="45720" marR="45720" horzOverflow="overflow">
                    <a:lnL w="25400">
                      <a:solidFill>
                        <a:srgbClr val="FFFFFF"/>
                      </a:solidFill>
                    </a:lnL>
                    <a:lnR w="25400">
                      <a:solidFill>
                        <a:srgbClr val="FFFFFF"/>
                      </a:solidFill>
                    </a:lnR>
                    <a:lnT w="76200">
                      <a:solidFill>
                        <a:srgbClr val="FFFFFF"/>
                      </a:solidFill>
                    </a:lnT>
                    <a:lnB w="25400">
                      <a:solidFill>
                        <a:srgbClr val="FFFFFF"/>
                      </a:solidFill>
                    </a:lnB>
                    <a:solidFill>
                      <a:srgbClr val="D4E2CE"/>
                    </a:solidFill>
                  </a:tcPr>
                </a:tc>
                <a:extLst>
                  <a:ext uri="{0D108BD9-81ED-4DB2-BD59-A6C34878D82A}">
                    <a16:rowId xmlns:a16="http://schemas.microsoft.com/office/drawing/2014/main" val="10001"/>
                  </a:ext>
                </a:extLst>
              </a:tr>
              <a:tr h="449939">
                <a:tc>
                  <a:txBody>
                    <a:bodyPr/>
                    <a:lstStyle/>
                    <a:p>
                      <a:pPr algn="l" defTabSz="1828800"/>
                      <a:r>
                        <a:rPr sz="1000">
                          <a:latin typeface="Cambria"/>
                          <a:ea typeface="Cambria"/>
                          <a:cs typeface="Cambria"/>
                          <a:sym typeface="Cambria"/>
                        </a:rPr>
                        <a:t>2</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Universalistic norms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Beliefs and behaviours that everyone agrees on- eating with a knife and fork</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extLst>
                  <a:ext uri="{0D108BD9-81ED-4DB2-BD59-A6C34878D82A}">
                    <a16:rowId xmlns:a16="http://schemas.microsoft.com/office/drawing/2014/main" val="10002"/>
                  </a:ext>
                </a:extLst>
              </a:tr>
              <a:tr h="449939">
                <a:tc>
                  <a:txBody>
                    <a:bodyPr/>
                    <a:lstStyle/>
                    <a:p>
                      <a:pPr algn="l" defTabSz="1828800"/>
                      <a:r>
                        <a:rPr sz="1000">
                          <a:latin typeface="Cambria"/>
                          <a:ea typeface="Cambria"/>
                          <a:cs typeface="Cambria"/>
                          <a:sym typeface="Cambria"/>
                        </a:rPr>
                        <a:t>3</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Meritocracy</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The idea that you are rewarded based on your talents and how hard you work</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extLst>
                  <a:ext uri="{0D108BD9-81ED-4DB2-BD59-A6C34878D82A}">
                    <a16:rowId xmlns:a16="http://schemas.microsoft.com/office/drawing/2014/main" val="10003"/>
                  </a:ext>
                </a:extLst>
              </a:tr>
              <a:tr h="704622">
                <a:tc>
                  <a:txBody>
                    <a:bodyPr/>
                    <a:lstStyle/>
                    <a:p>
                      <a:pPr algn="l" defTabSz="1828800"/>
                      <a:r>
                        <a:rPr sz="1000">
                          <a:latin typeface="Cambria"/>
                          <a:ea typeface="Cambria"/>
                          <a:cs typeface="Cambria"/>
                          <a:sym typeface="Cambria"/>
                        </a:rPr>
                        <a:t>4</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Role allocation</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Functionalist idea that the education system pushes you in to a certain job</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extLst>
                  <a:ext uri="{0D108BD9-81ED-4DB2-BD59-A6C34878D82A}">
                    <a16:rowId xmlns:a16="http://schemas.microsoft.com/office/drawing/2014/main" val="10004"/>
                  </a:ext>
                </a:extLst>
              </a:tr>
              <a:tr h="449939">
                <a:tc>
                  <a:txBody>
                    <a:bodyPr/>
                    <a:lstStyle/>
                    <a:p>
                      <a:pPr algn="l" defTabSz="1828800"/>
                      <a:r>
                        <a:rPr sz="1000">
                          <a:latin typeface="Cambria"/>
                          <a:ea typeface="Cambria"/>
                          <a:cs typeface="Cambria"/>
                          <a:sym typeface="Cambria"/>
                        </a:rPr>
                        <a:t>5</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Social solidarity</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The Functionalist idea that society gets on as everyone shares the same norms and values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extLst>
                  <a:ext uri="{0D108BD9-81ED-4DB2-BD59-A6C34878D82A}">
                    <a16:rowId xmlns:a16="http://schemas.microsoft.com/office/drawing/2014/main" val="10005"/>
                  </a:ext>
                </a:extLst>
              </a:tr>
              <a:tr h="959305">
                <a:tc>
                  <a:txBody>
                    <a:bodyPr/>
                    <a:lstStyle/>
                    <a:p>
                      <a:pPr algn="l" defTabSz="1828800"/>
                      <a:r>
                        <a:rPr sz="1000">
                          <a:latin typeface="Cambria"/>
                          <a:ea typeface="Cambria"/>
                          <a:cs typeface="Cambria"/>
                          <a:sym typeface="Cambria"/>
                        </a:rPr>
                        <a:t>6</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Hidden curriculum</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The idea that schools teach norms and values . This is not done overtly but is done through how schools are run. Functionalists believe universalistic values are taught, Marxists believe Capitalist values are taught</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extLst>
                  <a:ext uri="{0D108BD9-81ED-4DB2-BD59-A6C34878D82A}">
                    <a16:rowId xmlns:a16="http://schemas.microsoft.com/office/drawing/2014/main" val="10006"/>
                  </a:ext>
                </a:extLst>
              </a:tr>
              <a:tr h="704622">
                <a:tc>
                  <a:txBody>
                    <a:bodyPr/>
                    <a:lstStyle/>
                    <a:p>
                      <a:pPr algn="l" defTabSz="1828800"/>
                      <a:r>
                        <a:rPr sz="1000">
                          <a:latin typeface="Cambria"/>
                          <a:ea typeface="Cambria"/>
                          <a:cs typeface="Cambria"/>
                          <a:sym typeface="Cambria"/>
                        </a:rPr>
                        <a:t>7</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Correspondance Theory</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The idea that schools are run like workplaces to prepare young people to be obedient workers. </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extLst>
                  <a:ext uri="{0D108BD9-81ED-4DB2-BD59-A6C34878D82A}">
                    <a16:rowId xmlns:a16="http://schemas.microsoft.com/office/drawing/2014/main" val="10007"/>
                  </a:ext>
                </a:extLst>
              </a:tr>
              <a:tr h="704622">
                <a:tc>
                  <a:txBody>
                    <a:bodyPr/>
                    <a:lstStyle/>
                    <a:p>
                      <a:pPr algn="l" defTabSz="1828800"/>
                      <a:r>
                        <a:rPr sz="1000">
                          <a:latin typeface="Cambria"/>
                          <a:ea typeface="Cambria"/>
                          <a:cs typeface="Cambria"/>
                          <a:sym typeface="Cambria"/>
                        </a:rPr>
                        <a:t>8</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Labelling</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When we interact with others we begin to judge or label them. This means we classify them as ‘funny’, ‘clever’ or ‘boring’ for example</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extLst>
                  <a:ext uri="{0D108BD9-81ED-4DB2-BD59-A6C34878D82A}">
                    <a16:rowId xmlns:a16="http://schemas.microsoft.com/office/drawing/2014/main" val="10008"/>
                  </a:ext>
                </a:extLst>
              </a:tr>
              <a:tr h="704622">
                <a:tc>
                  <a:txBody>
                    <a:bodyPr/>
                    <a:lstStyle/>
                    <a:p>
                      <a:pPr algn="l" defTabSz="1828800"/>
                      <a:r>
                        <a:rPr sz="1000">
                          <a:latin typeface="Cambria"/>
                          <a:ea typeface="Cambria"/>
                          <a:cs typeface="Cambria"/>
                          <a:sym typeface="Cambria"/>
                        </a:rPr>
                        <a:t>9</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Self-fulfilling prophecy</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When someone lives up to their label</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extLst>
                  <a:ext uri="{0D108BD9-81ED-4DB2-BD59-A6C34878D82A}">
                    <a16:rowId xmlns:a16="http://schemas.microsoft.com/office/drawing/2014/main" val="10009"/>
                  </a:ext>
                </a:extLst>
              </a:tr>
              <a:tr h="704622">
                <a:tc>
                  <a:txBody>
                    <a:bodyPr/>
                    <a:lstStyle/>
                    <a:p>
                      <a:pPr algn="l" defTabSz="1828800"/>
                      <a:r>
                        <a:rPr sz="1000">
                          <a:latin typeface="Cambria"/>
                          <a:ea typeface="Cambria"/>
                          <a:cs typeface="Cambria"/>
                          <a:sym typeface="Cambria"/>
                        </a:rPr>
                        <a:t>10</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Streaming</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Where students  are separated into different ability groups and are then taught in these separate groups for all or some of their subjects.
</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extLst>
                  <a:ext uri="{0D108BD9-81ED-4DB2-BD59-A6C34878D82A}">
                    <a16:rowId xmlns:a16="http://schemas.microsoft.com/office/drawing/2014/main" val="10010"/>
                  </a:ext>
                </a:extLst>
              </a:tr>
              <a:tr h="704622">
                <a:tc>
                  <a:txBody>
                    <a:bodyPr/>
                    <a:lstStyle/>
                    <a:p>
                      <a:pPr algn="l" defTabSz="1828800"/>
                      <a:r>
                        <a:rPr sz="1000">
                          <a:latin typeface="Cambria"/>
                          <a:ea typeface="Cambria"/>
                          <a:cs typeface="Cambria"/>
                          <a:sym typeface="Cambria"/>
                        </a:rPr>
                        <a:t>11</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Anti-school subculture</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A group of students who are against school following being negatively labelled</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extLst>
                  <a:ext uri="{0D108BD9-81ED-4DB2-BD59-A6C34878D82A}">
                    <a16:rowId xmlns:a16="http://schemas.microsoft.com/office/drawing/2014/main" val="10011"/>
                  </a:ext>
                </a:extLst>
              </a:tr>
            </a:tbl>
          </a:graphicData>
        </a:graphic>
      </p:graphicFrame>
      <p:graphicFrame>
        <p:nvGraphicFramePr>
          <p:cNvPr id="195" name="Table 4"/>
          <p:cNvGraphicFramePr/>
          <p:nvPr/>
        </p:nvGraphicFramePr>
        <p:xfrm>
          <a:off x="15767872" y="1238017"/>
          <a:ext cx="8438522" cy="2585410"/>
        </p:xfrm>
        <a:graphic>
          <a:graphicData uri="http://schemas.openxmlformats.org/drawingml/2006/table">
            <a:tbl>
              <a:tblPr firstRow="1" bandRow="1">
                <a:tableStyleId>{4C3C2611-4C71-4FC5-86AE-919BDF0F9419}</a:tableStyleId>
              </a:tblPr>
              <a:tblGrid>
                <a:gridCol w="1036954">
                  <a:extLst>
                    <a:ext uri="{9D8B030D-6E8A-4147-A177-3AD203B41FA5}">
                      <a16:colId xmlns:a16="http://schemas.microsoft.com/office/drawing/2014/main" val="20000"/>
                    </a:ext>
                  </a:extLst>
                </a:gridCol>
                <a:gridCol w="1915417">
                  <a:extLst>
                    <a:ext uri="{9D8B030D-6E8A-4147-A177-3AD203B41FA5}">
                      <a16:colId xmlns:a16="http://schemas.microsoft.com/office/drawing/2014/main" val="20001"/>
                    </a:ext>
                  </a:extLst>
                </a:gridCol>
                <a:gridCol w="5486151">
                  <a:extLst>
                    <a:ext uri="{9D8B030D-6E8A-4147-A177-3AD203B41FA5}">
                      <a16:colId xmlns:a16="http://schemas.microsoft.com/office/drawing/2014/main" val="20002"/>
                    </a:ext>
                  </a:extLst>
                </a:gridCol>
              </a:tblGrid>
              <a:tr h="808893">
                <a:tc gridSpan="3">
                  <a:txBody>
                    <a:bodyPr/>
                    <a:lstStyle/>
                    <a:p>
                      <a:pPr defTabSz="914400">
                        <a:defRPr b="0"/>
                      </a:pPr>
                      <a:r>
                        <a:rPr sz="1000" b="1">
                          <a:solidFill>
                            <a:srgbClr val="FFFFFF"/>
                          </a:solidFill>
                          <a:latin typeface="Cambria"/>
                          <a:ea typeface="Cambria"/>
                          <a:cs typeface="Cambria"/>
                          <a:sym typeface="Cambria"/>
                        </a:rPr>
                        <a:t>Labelling Theory- Teacher label students which impacts on attainment</a:t>
                      </a:r>
                    </a:p>
                  </a:txBody>
                  <a:tcPr marL="45720" marR="45720" horzOverflow="overflow">
                    <a:lnL w="12700">
                      <a:solidFill>
                        <a:srgbClr val="FFFFFF"/>
                      </a:solidFill>
                    </a:lnL>
                    <a:lnR w="12700">
                      <a:solidFill>
                        <a:srgbClr val="FFFFFF"/>
                      </a:solidFill>
                    </a:lnR>
                    <a:lnT w="12700">
                      <a:solidFill>
                        <a:srgbClr val="FFFFFF"/>
                      </a:solidFill>
                    </a:lnT>
                    <a:lnB w="38100">
                      <a:solidFill>
                        <a:srgbClr val="FFFFFF"/>
                      </a:solidFill>
                    </a:lnB>
                    <a:solidFill>
                      <a:schemeClr val="accent2">
                        <a:lumOff val="-9921"/>
                      </a:schemeClr>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967624">
                <a:tc>
                  <a:txBody>
                    <a:bodyPr/>
                    <a:lstStyle/>
                    <a:p>
                      <a:pPr algn="l" defTabSz="914400"/>
                      <a:r>
                        <a:rPr sz="1000">
                          <a:latin typeface="Cambria"/>
                          <a:ea typeface="Cambria"/>
                          <a:cs typeface="Cambria"/>
                          <a:sym typeface="Cambria"/>
                        </a:rPr>
                        <a:t>1</a:t>
                      </a:r>
                    </a:p>
                  </a:txBody>
                  <a:tcPr marL="45720" marR="45720" horzOverflow="overflow">
                    <a:lnL w="12700">
                      <a:solidFill>
                        <a:srgbClr val="FFFFFF"/>
                      </a:solidFill>
                    </a:lnL>
                    <a:lnR w="12700">
                      <a:solidFill>
                        <a:srgbClr val="FFFFFF"/>
                      </a:solidFill>
                    </a:lnR>
                    <a:lnT w="38100">
                      <a:solidFill>
                        <a:srgbClr val="FFFFFF"/>
                      </a:solidFill>
                    </a:lnT>
                    <a:lnB w="12700">
                      <a:solidFill>
                        <a:srgbClr val="FFFFFF"/>
                      </a:solidFill>
                    </a:lnB>
                    <a:solidFill>
                      <a:schemeClr val="accent2">
                        <a:satOff val="-1285"/>
                        <a:lumOff val="25196"/>
                      </a:schemeClr>
                    </a:solidFill>
                  </a:tcPr>
                </a:tc>
                <a:tc>
                  <a:txBody>
                    <a:bodyPr/>
                    <a:lstStyle/>
                    <a:p>
                      <a:pPr algn="l" defTabSz="914400"/>
                      <a:r>
                        <a:rPr sz="1000">
                          <a:latin typeface="Cambria"/>
                          <a:ea typeface="Cambria"/>
                          <a:cs typeface="Cambria"/>
                          <a:sym typeface="Cambria"/>
                        </a:rPr>
                        <a:t>Labeling</a:t>
                      </a:r>
                    </a:p>
                  </a:txBody>
                  <a:tcPr marL="45720" marR="45720" horzOverflow="overflow">
                    <a:lnL w="12700">
                      <a:solidFill>
                        <a:srgbClr val="FFFFFF"/>
                      </a:solidFill>
                    </a:lnL>
                    <a:lnR w="12700">
                      <a:solidFill>
                        <a:srgbClr val="FFFFFF"/>
                      </a:solidFill>
                    </a:lnR>
                    <a:lnT w="38100">
                      <a:solidFill>
                        <a:srgbClr val="FFFFFF"/>
                      </a:solidFill>
                    </a:lnT>
                    <a:lnB w="12700">
                      <a:solidFill>
                        <a:srgbClr val="FFFFFF"/>
                      </a:solidFill>
                    </a:lnB>
                    <a:solidFill>
                      <a:schemeClr val="accent2">
                        <a:satOff val="-1285"/>
                        <a:lumOff val="25196"/>
                      </a:schemeClr>
                    </a:solidFill>
                  </a:tcPr>
                </a:tc>
                <a:tc>
                  <a:txBody>
                    <a:bodyPr/>
                    <a:lstStyle/>
                    <a:p>
                      <a:pPr algn="l" defTabSz="914400"/>
                      <a:r>
                        <a:rPr sz="1000">
                          <a:latin typeface="Cambria"/>
                          <a:ea typeface="Cambria"/>
                          <a:cs typeface="Cambria"/>
                          <a:sym typeface="Cambria"/>
                        </a:rPr>
                        <a:t>R=Teachers make judgements about their students ability based on appearance, perceived class etc</a:t>
                      </a:r>
                    </a:p>
                  </a:txBody>
                  <a:tcPr marL="45720" marR="45720" horzOverflow="overflow">
                    <a:lnL w="12700">
                      <a:solidFill>
                        <a:srgbClr val="FFFFFF"/>
                      </a:solidFill>
                    </a:lnL>
                    <a:lnR w="12700">
                      <a:solidFill>
                        <a:srgbClr val="FFFFFF"/>
                      </a:solidFill>
                    </a:lnR>
                    <a:lnT w="38100">
                      <a:solidFill>
                        <a:srgbClr val="FFFFFF"/>
                      </a:solidFill>
                    </a:lnT>
                    <a:lnB w="12700">
                      <a:solidFill>
                        <a:srgbClr val="FFFFFF"/>
                      </a:solidFill>
                    </a:lnB>
                    <a:solidFill>
                      <a:schemeClr val="accent2">
                        <a:satOff val="-1285"/>
                        <a:lumOff val="25196"/>
                      </a:schemeClr>
                    </a:solidFill>
                  </a:tcPr>
                </a:tc>
                <a:extLst>
                  <a:ext uri="{0D108BD9-81ED-4DB2-BD59-A6C34878D82A}">
                    <a16:rowId xmlns:a16="http://schemas.microsoft.com/office/drawing/2014/main" val="10001"/>
                  </a:ext>
                </a:extLst>
              </a:tr>
              <a:tr h="808893">
                <a:tc>
                  <a:txBody>
                    <a:bodyPr/>
                    <a:lstStyle/>
                    <a:p>
                      <a:pPr algn="l" defTabSz="914400"/>
                      <a:r>
                        <a:rPr sz="1000">
                          <a:latin typeface="Cambria"/>
                          <a:ea typeface="Cambria"/>
                          <a:cs typeface="Cambria"/>
                          <a:sym typeface="Cambria"/>
                        </a:rPr>
                        <a:t>2</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chemeClr val="accent2">
                        <a:satOff val="-1285"/>
                        <a:lumOff val="25196"/>
                      </a:schemeClr>
                    </a:solidFill>
                  </a:tcPr>
                </a:tc>
                <a:tc>
                  <a:txBody>
                    <a:bodyPr/>
                    <a:lstStyle/>
                    <a:p>
                      <a:pPr algn="l" defTabSz="914400"/>
                      <a:r>
                        <a:rPr sz="1000">
                          <a:latin typeface="Cambria"/>
                          <a:ea typeface="Cambria"/>
                          <a:cs typeface="Cambria"/>
                          <a:sym typeface="Cambria"/>
                        </a:rPr>
                        <a:t>Self-fulfilling prophecy</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chemeClr val="accent2">
                        <a:satOff val="-1285"/>
                        <a:lumOff val="25196"/>
                      </a:schemeClr>
                    </a:solidFill>
                  </a:tcPr>
                </a:tc>
                <a:tc>
                  <a:txBody>
                    <a:bodyPr/>
                    <a:lstStyle/>
                    <a:p>
                      <a:pPr algn="l" defTabSz="914400"/>
                      <a:r>
                        <a:rPr sz="1000">
                          <a:latin typeface="Cambria"/>
                          <a:ea typeface="Cambria"/>
                          <a:cs typeface="Cambria"/>
                          <a:sym typeface="Cambria"/>
                        </a:rPr>
                        <a:t>Where students live up to their label</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chemeClr val="accent2">
                        <a:satOff val="-1285"/>
                        <a:lumOff val="25196"/>
                      </a:schemeClr>
                    </a:solidFill>
                  </a:tcPr>
                </a:tc>
                <a:extLst>
                  <a:ext uri="{0D108BD9-81ED-4DB2-BD59-A6C34878D82A}">
                    <a16:rowId xmlns:a16="http://schemas.microsoft.com/office/drawing/2014/main" val="10002"/>
                  </a:ext>
                </a:extLst>
              </a:tr>
            </a:tbl>
          </a:graphicData>
        </a:graphic>
      </p:graphicFrame>
      <p:graphicFrame>
        <p:nvGraphicFramePr>
          <p:cNvPr id="196" name="Table 4"/>
          <p:cNvGraphicFramePr/>
          <p:nvPr/>
        </p:nvGraphicFramePr>
        <p:xfrm>
          <a:off x="15803437" y="7183939"/>
          <a:ext cx="8367391" cy="2049537"/>
        </p:xfrm>
        <a:graphic>
          <a:graphicData uri="http://schemas.openxmlformats.org/drawingml/2006/table">
            <a:tbl>
              <a:tblPr firstRow="1" bandRow="1">
                <a:tableStyleId>{4C3C2611-4C71-4FC5-86AE-919BDF0F9419}</a:tableStyleId>
              </a:tblPr>
              <a:tblGrid>
                <a:gridCol w="1028213">
                  <a:extLst>
                    <a:ext uri="{9D8B030D-6E8A-4147-A177-3AD203B41FA5}">
                      <a16:colId xmlns:a16="http://schemas.microsoft.com/office/drawing/2014/main" val="20000"/>
                    </a:ext>
                  </a:extLst>
                </a:gridCol>
                <a:gridCol w="1899271">
                  <a:extLst>
                    <a:ext uri="{9D8B030D-6E8A-4147-A177-3AD203B41FA5}">
                      <a16:colId xmlns:a16="http://schemas.microsoft.com/office/drawing/2014/main" val="20001"/>
                    </a:ext>
                  </a:extLst>
                </a:gridCol>
                <a:gridCol w="5439907">
                  <a:extLst>
                    <a:ext uri="{9D8B030D-6E8A-4147-A177-3AD203B41FA5}">
                      <a16:colId xmlns:a16="http://schemas.microsoft.com/office/drawing/2014/main" val="20002"/>
                    </a:ext>
                  </a:extLst>
                </a:gridCol>
              </a:tblGrid>
              <a:tr h="641235">
                <a:tc gridSpan="3">
                  <a:txBody>
                    <a:bodyPr/>
                    <a:lstStyle/>
                    <a:p>
                      <a:pPr defTabSz="914400">
                        <a:defRPr b="0"/>
                      </a:pPr>
                      <a:r>
                        <a:rPr sz="1000" b="1">
                          <a:solidFill>
                            <a:srgbClr val="FFFFFF"/>
                          </a:solidFill>
                          <a:latin typeface="Cambria"/>
                          <a:ea typeface="Cambria"/>
                          <a:cs typeface="Cambria"/>
                          <a:sym typeface="Cambria"/>
                        </a:rPr>
                        <a:t>Marxism  - schools support Capitalism</a:t>
                      </a:r>
                    </a:p>
                  </a:txBody>
                  <a:tcPr marL="45720" marR="45720" horzOverflow="overflow">
                    <a:lnL w="12700">
                      <a:solidFill>
                        <a:srgbClr val="FFFFFF"/>
                      </a:solidFill>
                    </a:lnL>
                    <a:lnR w="12700">
                      <a:solidFill>
                        <a:srgbClr val="FFFFFF"/>
                      </a:solidFill>
                    </a:lnR>
                    <a:lnT w="12700">
                      <a:solidFill>
                        <a:srgbClr val="FFFFFF"/>
                      </a:solidFill>
                    </a:lnT>
                    <a:lnB w="38100">
                      <a:solidFill>
                        <a:srgbClr val="FFFFFF"/>
                      </a:solidFill>
                    </a:lnB>
                    <a:solidFill>
                      <a:schemeClr val="accent6">
                        <a:lumOff val="9264"/>
                      </a:schemeClr>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767067">
                <a:tc>
                  <a:txBody>
                    <a:bodyPr/>
                    <a:lstStyle/>
                    <a:p>
                      <a:pPr algn="l" defTabSz="914400"/>
                      <a:r>
                        <a:rPr sz="1000">
                          <a:latin typeface="Cambria"/>
                          <a:ea typeface="Cambria"/>
                          <a:cs typeface="Cambria"/>
                          <a:sym typeface="Cambria"/>
                        </a:rPr>
                        <a:t>1</a:t>
                      </a:r>
                    </a:p>
                  </a:txBody>
                  <a:tcPr marL="45720" marR="45720" horzOverflow="overflow">
                    <a:lnL w="12700">
                      <a:solidFill>
                        <a:srgbClr val="FFFFFF"/>
                      </a:solidFill>
                    </a:lnL>
                    <a:lnR w="12700">
                      <a:solidFill>
                        <a:srgbClr val="FFFFFF"/>
                      </a:solidFill>
                    </a:lnR>
                    <a:lnT w="38100">
                      <a:solidFill>
                        <a:srgbClr val="FFFFFF"/>
                      </a:solidFill>
                    </a:lnT>
                    <a:lnB w="12700">
                      <a:solidFill>
                        <a:srgbClr val="FFFFFF"/>
                      </a:solidFill>
                    </a:lnB>
                    <a:solidFill>
                      <a:schemeClr val="accent6">
                        <a:lumOff val="18529"/>
                      </a:schemeClr>
                    </a:solidFill>
                  </a:tcPr>
                </a:tc>
                <a:tc>
                  <a:txBody>
                    <a:bodyPr/>
                    <a:lstStyle/>
                    <a:p>
                      <a:pPr algn="l" defTabSz="914400"/>
                      <a:r>
                        <a:rPr sz="1000">
                          <a:latin typeface="Cambria"/>
                          <a:ea typeface="Cambria"/>
                          <a:cs typeface="Cambria"/>
                          <a:sym typeface="Cambria"/>
                        </a:rPr>
                        <a:t>Correspondance Theory</a:t>
                      </a:r>
                    </a:p>
                  </a:txBody>
                  <a:tcPr marL="45720" marR="45720" horzOverflow="overflow">
                    <a:lnL w="12700">
                      <a:solidFill>
                        <a:srgbClr val="FFFFFF"/>
                      </a:solidFill>
                    </a:lnL>
                    <a:lnR w="12700">
                      <a:solidFill>
                        <a:srgbClr val="FFFFFF"/>
                      </a:solidFill>
                    </a:lnR>
                    <a:lnT w="38100">
                      <a:solidFill>
                        <a:srgbClr val="FFFFFF"/>
                      </a:solidFill>
                    </a:lnT>
                    <a:lnB w="12700">
                      <a:solidFill>
                        <a:srgbClr val="FFFFFF"/>
                      </a:solidFill>
                    </a:lnB>
                    <a:solidFill>
                      <a:schemeClr val="accent6">
                        <a:lumOff val="18529"/>
                      </a:schemeClr>
                    </a:solidFill>
                  </a:tcPr>
                </a:tc>
                <a:tc>
                  <a:txBody>
                    <a:bodyPr/>
                    <a:lstStyle/>
                    <a:p>
                      <a:pPr algn="l" defTabSz="914400"/>
                      <a:r>
                        <a:rPr sz="1000">
                          <a:latin typeface="Cambria"/>
                          <a:ea typeface="Cambria"/>
                          <a:cs typeface="Cambria"/>
                          <a:sym typeface="Cambria"/>
                        </a:rPr>
                        <a:t>Schools are run like workplaces to train children to be obedient workers- teachers as bosses, deadlines etc</a:t>
                      </a:r>
                    </a:p>
                  </a:txBody>
                  <a:tcPr marL="45720" marR="45720" horzOverflow="overflow">
                    <a:lnL w="12700">
                      <a:solidFill>
                        <a:srgbClr val="FFFFFF"/>
                      </a:solidFill>
                    </a:lnL>
                    <a:lnR w="12700">
                      <a:solidFill>
                        <a:srgbClr val="FFFFFF"/>
                      </a:solidFill>
                    </a:lnR>
                    <a:lnT w="38100">
                      <a:solidFill>
                        <a:srgbClr val="FFFFFF"/>
                      </a:solidFill>
                    </a:lnT>
                    <a:lnB w="12700">
                      <a:solidFill>
                        <a:srgbClr val="FFFFFF"/>
                      </a:solidFill>
                    </a:lnB>
                    <a:solidFill>
                      <a:schemeClr val="accent6">
                        <a:lumOff val="18529"/>
                      </a:schemeClr>
                    </a:solidFill>
                  </a:tcPr>
                </a:tc>
                <a:extLst>
                  <a:ext uri="{0D108BD9-81ED-4DB2-BD59-A6C34878D82A}">
                    <a16:rowId xmlns:a16="http://schemas.microsoft.com/office/drawing/2014/main" val="10001"/>
                  </a:ext>
                </a:extLst>
              </a:tr>
              <a:tr h="641235">
                <a:tc>
                  <a:txBody>
                    <a:bodyPr/>
                    <a:lstStyle/>
                    <a:p>
                      <a:pPr algn="l" defTabSz="914400"/>
                      <a:r>
                        <a:rPr sz="1000">
                          <a:latin typeface="Cambria"/>
                          <a:ea typeface="Cambria"/>
                          <a:cs typeface="Cambria"/>
                          <a:sym typeface="Cambria"/>
                        </a:rPr>
                        <a:t>2</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chemeClr val="accent6">
                        <a:lumOff val="18529"/>
                      </a:schemeClr>
                    </a:solidFill>
                  </a:tcPr>
                </a:tc>
                <a:tc>
                  <a:txBody>
                    <a:bodyPr/>
                    <a:lstStyle/>
                    <a:p>
                      <a:pPr algn="l" defTabSz="914400"/>
                      <a:r>
                        <a:rPr sz="1000">
                          <a:latin typeface="Cambria"/>
                          <a:ea typeface="Cambria"/>
                          <a:cs typeface="Cambria"/>
                          <a:sym typeface="Cambria"/>
                        </a:rPr>
                        <a:t>Hidden Curriculum</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chemeClr val="accent6">
                        <a:lumOff val="18529"/>
                      </a:schemeClr>
                    </a:solidFill>
                  </a:tcPr>
                </a:tc>
                <a:tc>
                  <a:txBody>
                    <a:bodyPr/>
                    <a:lstStyle/>
                    <a:p>
                      <a:pPr algn="l" defTabSz="914400"/>
                      <a:r>
                        <a:rPr sz="1000">
                          <a:latin typeface="Cambria"/>
                          <a:ea typeface="Cambria"/>
                          <a:cs typeface="Cambria"/>
                          <a:sym typeface="Cambria"/>
                        </a:rPr>
                        <a:t>This is used to secretly teach children Capitalist values such as that it is ok to work for minimum wage etc</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chemeClr val="accent6">
                        <a:lumOff val="18529"/>
                      </a:schemeClr>
                    </a:solidFill>
                  </a:tcPr>
                </a:tc>
                <a:extLst>
                  <a:ext uri="{0D108BD9-81ED-4DB2-BD59-A6C34878D82A}">
                    <a16:rowId xmlns:a16="http://schemas.microsoft.com/office/drawing/2014/main" val="10002"/>
                  </a:ext>
                </a:extLst>
              </a:tr>
            </a:tbl>
          </a:graphicData>
        </a:graphic>
      </p:graphicFrame>
      <p:graphicFrame>
        <p:nvGraphicFramePr>
          <p:cNvPr id="197" name="Table 4"/>
          <p:cNvGraphicFramePr/>
          <p:nvPr/>
        </p:nvGraphicFramePr>
        <p:xfrm>
          <a:off x="15809787" y="4606382"/>
          <a:ext cx="8354691" cy="1983605"/>
        </p:xfrm>
        <a:graphic>
          <a:graphicData uri="http://schemas.openxmlformats.org/drawingml/2006/table">
            <a:tbl>
              <a:tblPr firstRow="1" bandRow="1">
                <a:tableStyleId>{4C3C2611-4C71-4FC5-86AE-919BDF0F9419}</a:tableStyleId>
              </a:tblPr>
              <a:tblGrid>
                <a:gridCol w="1026653">
                  <a:extLst>
                    <a:ext uri="{9D8B030D-6E8A-4147-A177-3AD203B41FA5}">
                      <a16:colId xmlns:a16="http://schemas.microsoft.com/office/drawing/2014/main" val="20000"/>
                    </a:ext>
                  </a:extLst>
                </a:gridCol>
                <a:gridCol w="1896388">
                  <a:extLst>
                    <a:ext uri="{9D8B030D-6E8A-4147-A177-3AD203B41FA5}">
                      <a16:colId xmlns:a16="http://schemas.microsoft.com/office/drawing/2014/main" val="20001"/>
                    </a:ext>
                  </a:extLst>
                </a:gridCol>
                <a:gridCol w="5431650">
                  <a:extLst>
                    <a:ext uri="{9D8B030D-6E8A-4147-A177-3AD203B41FA5}">
                      <a16:colId xmlns:a16="http://schemas.microsoft.com/office/drawing/2014/main" val="20002"/>
                    </a:ext>
                  </a:extLst>
                </a:gridCol>
              </a:tblGrid>
              <a:tr h="620607">
                <a:tc gridSpan="3">
                  <a:txBody>
                    <a:bodyPr/>
                    <a:lstStyle/>
                    <a:p>
                      <a:pPr defTabSz="914400">
                        <a:defRPr b="0"/>
                      </a:pPr>
                      <a:r>
                        <a:rPr sz="1000" b="1">
                          <a:solidFill>
                            <a:srgbClr val="FFFFFF"/>
                          </a:solidFill>
                          <a:latin typeface="Cambria"/>
                          <a:ea typeface="Cambria"/>
                          <a:cs typeface="Cambria"/>
                          <a:sym typeface="Cambria"/>
                        </a:rPr>
                        <a:t>Functionalism - schools provide a function for society</a:t>
                      </a:r>
                    </a:p>
                  </a:txBody>
                  <a:tcPr marL="45720" marR="45720" horzOverflow="overflow">
                    <a:lnL w="12700">
                      <a:solidFill>
                        <a:srgbClr val="FFFFFF"/>
                      </a:solidFill>
                    </a:lnL>
                    <a:lnR w="12700">
                      <a:solidFill>
                        <a:srgbClr val="FFFFFF"/>
                      </a:solidFill>
                    </a:lnR>
                    <a:lnT w="12700">
                      <a:solidFill>
                        <a:srgbClr val="FFFFFF"/>
                      </a:solidFill>
                    </a:lnT>
                    <a:lnB w="38100">
                      <a:solidFill>
                        <a:srgbClr val="FFFFFF"/>
                      </a:solidFill>
                    </a:lnB>
                    <a:solidFill>
                      <a:srgbClr val="5B9BD5"/>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742391">
                <a:tc>
                  <a:txBody>
                    <a:bodyPr/>
                    <a:lstStyle/>
                    <a:p>
                      <a:pPr algn="l" defTabSz="914400"/>
                      <a:r>
                        <a:rPr sz="1000">
                          <a:latin typeface="Cambria"/>
                          <a:ea typeface="Cambria"/>
                          <a:cs typeface="Cambria"/>
                          <a:sym typeface="Cambria"/>
                        </a:rPr>
                        <a:t>1</a:t>
                      </a:r>
                    </a:p>
                  </a:txBody>
                  <a:tcPr marL="45720" marR="45720" horzOverflow="overflow">
                    <a:lnL w="12700">
                      <a:solidFill>
                        <a:srgbClr val="FFFFFF"/>
                      </a:solidFill>
                    </a:lnL>
                    <a:lnR w="12700">
                      <a:solidFill>
                        <a:srgbClr val="FFFFFF"/>
                      </a:solidFill>
                    </a:lnR>
                    <a:lnT w="38100">
                      <a:solidFill>
                        <a:srgbClr val="FFFFFF"/>
                      </a:solidFill>
                    </a:lnT>
                    <a:lnB w="12700">
                      <a:solidFill>
                        <a:srgbClr val="FFFFFF"/>
                      </a:solidFill>
                    </a:lnB>
                    <a:solidFill>
                      <a:srgbClr val="D0DEEF"/>
                    </a:solidFill>
                  </a:tcPr>
                </a:tc>
                <a:tc>
                  <a:txBody>
                    <a:bodyPr/>
                    <a:lstStyle/>
                    <a:p>
                      <a:pPr algn="l" defTabSz="914400"/>
                      <a:r>
                        <a:rPr sz="1000">
                          <a:latin typeface="Cambria"/>
                          <a:ea typeface="Cambria"/>
                          <a:cs typeface="Cambria"/>
                          <a:sym typeface="Cambria"/>
                        </a:rPr>
                        <a:t>Secondary socialisation</a:t>
                      </a:r>
                    </a:p>
                  </a:txBody>
                  <a:tcPr marL="45720" marR="45720" horzOverflow="overflow">
                    <a:lnL w="12700">
                      <a:solidFill>
                        <a:srgbClr val="FFFFFF"/>
                      </a:solidFill>
                    </a:lnL>
                    <a:lnR w="12700">
                      <a:solidFill>
                        <a:srgbClr val="FFFFFF"/>
                      </a:solidFill>
                    </a:lnR>
                    <a:lnT w="38100">
                      <a:solidFill>
                        <a:srgbClr val="FFFFFF"/>
                      </a:solidFill>
                    </a:lnT>
                    <a:lnB w="12700">
                      <a:solidFill>
                        <a:srgbClr val="FFFFFF"/>
                      </a:solidFill>
                    </a:lnB>
                    <a:solidFill>
                      <a:srgbClr val="D0DEEF"/>
                    </a:solidFill>
                  </a:tcPr>
                </a:tc>
                <a:tc>
                  <a:txBody>
                    <a:bodyPr/>
                    <a:lstStyle/>
                    <a:p>
                      <a:pPr algn="l" defTabSz="914400"/>
                      <a:r>
                        <a:rPr sz="1000">
                          <a:latin typeface="Cambria"/>
                          <a:ea typeface="Cambria"/>
                          <a:cs typeface="Cambria"/>
                          <a:sym typeface="Cambria"/>
                        </a:rPr>
                        <a:t>Schools teach universalistic norms and values. Thisis done through the hidden curriculum</a:t>
                      </a:r>
                    </a:p>
                  </a:txBody>
                  <a:tcPr marL="45720" marR="45720" horzOverflow="overflow">
                    <a:lnL w="12700">
                      <a:solidFill>
                        <a:srgbClr val="FFFFFF"/>
                      </a:solidFill>
                    </a:lnL>
                    <a:lnR w="12700">
                      <a:solidFill>
                        <a:srgbClr val="FFFFFF"/>
                      </a:solidFill>
                    </a:lnR>
                    <a:lnT w="38100">
                      <a:solidFill>
                        <a:srgbClr val="FFFFFF"/>
                      </a:solidFill>
                    </a:lnT>
                    <a:lnB w="12700">
                      <a:solidFill>
                        <a:srgbClr val="FFFFFF"/>
                      </a:solidFill>
                    </a:lnB>
                    <a:solidFill>
                      <a:srgbClr val="D0DEEF"/>
                    </a:solidFill>
                  </a:tcPr>
                </a:tc>
                <a:extLst>
                  <a:ext uri="{0D108BD9-81ED-4DB2-BD59-A6C34878D82A}">
                    <a16:rowId xmlns:a16="http://schemas.microsoft.com/office/drawing/2014/main" val="10001"/>
                  </a:ext>
                </a:extLst>
              </a:tr>
              <a:tr h="620607">
                <a:tc>
                  <a:txBody>
                    <a:bodyPr/>
                    <a:lstStyle/>
                    <a:p>
                      <a:pPr algn="l" defTabSz="914400"/>
                      <a:r>
                        <a:rPr sz="1000">
                          <a:latin typeface="Cambria"/>
                          <a:ea typeface="Cambria"/>
                          <a:cs typeface="Cambria"/>
                          <a:sym typeface="Cambria"/>
                        </a:rPr>
                        <a:t>2</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E9EFF7"/>
                    </a:solidFill>
                  </a:tcPr>
                </a:tc>
                <a:tc>
                  <a:txBody>
                    <a:bodyPr/>
                    <a:lstStyle/>
                    <a:p>
                      <a:pPr algn="l" defTabSz="914400"/>
                      <a:r>
                        <a:rPr sz="1000">
                          <a:latin typeface="Cambria"/>
                          <a:ea typeface="Cambria"/>
                          <a:cs typeface="Cambria"/>
                          <a:sym typeface="Cambria"/>
                        </a:rPr>
                        <a:t>Role allocation</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E9EFF7"/>
                    </a:solidFill>
                  </a:tcPr>
                </a:tc>
                <a:tc>
                  <a:txBody>
                    <a:bodyPr/>
                    <a:lstStyle/>
                    <a:p>
                      <a:pPr algn="l" defTabSz="914400"/>
                      <a:r>
                        <a:rPr sz="1000">
                          <a:latin typeface="Cambria"/>
                          <a:ea typeface="Cambria"/>
                          <a:cs typeface="Cambria"/>
                          <a:sym typeface="Cambria"/>
                        </a:rPr>
                        <a:t>Schools prepare students for particular jobs based on meritocracy</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E9EFF7"/>
                    </a:solidFill>
                  </a:tcPr>
                </a:tc>
                <a:extLst>
                  <a:ext uri="{0D108BD9-81ED-4DB2-BD59-A6C34878D82A}">
                    <a16:rowId xmlns:a16="http://schemas.microsoft.com/office/drawing/2014/main" val="10002"/>
                  </a:ext>
                </a:extLst>
              </a:tr>
            </a:tbl>
          </a:graphicData>
        </a:graphic>
      </p:graphicFrame>
      <p:graphicFrame>
        <p:nvGraphicFramePr>
          <p:cNvPr id="198" name="Table 7"/>
          <p:cNvGraphicFramePr/>
          <p:nvPr/>
        </p:nvGraphicFramePr>
        <p:xfrm>
          <a:off x="15805566" y="9578099"/>
          <a:ext cx="8363133" cy="2671271"/>
        </p:xfrm>
        <a:graphic>
          <a:graphicData uri="http://schemas.openxmlformats.org/drawingml/2006/table">
            <a:tbl>
              <a:tblPr firstRow="1" bandRow="1">
                <a:tableStyleId>{4C3C2611-4C71-4FC5-86AE-919BDF0F9419}</a:tableStyleId>
              </a:tblPr>
              <a:tblGrid>
                <a:gridCol w="1059317">
                  <a:extLst>
                    <a:ext uri="{9D8B030D-6E8A-4147-A177-3AD203B41FA5}">
                      <a16:colId xmlns:a16="http://schemas.microsoft.com/office/drawing/2014/main" val="20000"/>
                    </a:ext>
                  </a:extLst>
                </a:gridCol>
                <a:gridCol w="2554831">
                  <a:extLst>
                    <a:ext uri="{9D8B030D-6E8A-4147-A177-3AD203B41FA5}">
                      <a16:colId xmlns:a16="http://schemas.microsoft.com/office/drawing/2014/main" val="20001"/>
                    </a:ext>
                  </a:extLst>
                </a:gridCol>
                <a:gridCol w="4748985">
                  <a:extLst>
                    <a:ext uri="{9D8B030D-6E8A-4147-A177-3AD203B41FA5}">
                      <a16:colId xmlns:a16="http://schemas.microsoft.com/office/drawing/2014/main" val="20002"/>
                    </a:ext>
                  </a:extLst>
                </a:gridCol>
              </a:tblGrid>
              <a:tr h="653937">
                <a:tc gridSpan="3">
                  <a:txBody>
                    <a:bodyPr/>
                    <a:lstStyle/>
                    <a:p>
                      <a:pPr defTabSz="914400">
                        <a:defRPr b="0"/>
                      </a:pPr>
                      <a:r>
                        <a:rPr sz="1000" b="1">
                          <a:solidFill>
                            <a:srgbClr val="FFFFFF"/>
                          </a:solidFill>
                          <a:latin typeface="Cambria"/>
                          <a:ea typeface="Cambria"/>
                          <a:cs typeface="Cambria"/>
                          <a:sym typeface="Cambria"/>
                        </a:rPr>
                        <a:t>Feminism- Even though girls outperform boys, things could still be better</a:t>
                      </a:r>
                    </a:p>
                  </a:txBody>
                  <a:tcPr marL="45720" marR="45720" horzOverflow="overflow">
                    <a:lnL w="12700">
                      <a:solidFill>
                        <a:srgbClr val="FFFFFF"/>
                      </a:solidFill>
                    </a:lnL>
                    <a:lnR w="12700">
                      <a:solidFill>
                        <a:srgbClr val="FFFFFF"/>
                      </a:solidFill>
                    </a:lnR>
                    <a:lnT w="12700">
                      <a:solidFill>
                        <a:srgbClr val="FFFFFF"/>
                      </a:solidFill>
                    </a:lnT>
                    <a:lnB w="38100">
                      <a:solidFill>
                        <a:srgbClr val="FFFFFF"/>
                      </a:solidFill>
                    </a:lnB>
                    <a:solidFill>
                      <a:srgbClr val="FFC00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024090">
                <a:tc>
                  <a:txBody>
                    <a:bodyPr/>
                    <a:lstStyle/>
                    <a:p>
                      <a:pPr algn="l" defTabSz="914400"/>
                      <a:r>
                        <a:rPr sz="1000">
                          <a:latin typeface="Cambria"/>
                          <a:ea typeface="Cambria"/>
                          <a:cs typeface="Cambria"/>
                          <a:sym typeface="Cambria"/>
                        </a:rPr>
                        <a:t>1</a:t>
                      </a:r>
                    </a:p>
                  </a:txBody>
                  <a:tcPr marL="45720" marR="45720" horzOverflow="overflow">
                    <a:lnL w="12700">
                      <a:solidFill>
                        <a:srgbClr val="FFFFFF"/>
                      </a:solidFill>
                    </a:lnL>
                    <a:lnR w="12700">
                      <a:solidFill>
                        <a:srgbClr val="FFFFFF"/>
                      </a:solidFill>
                    </a:lnR>
                    <a:lnT w="38100">
                      <a:solidFill>
                        <a:srgbClr val="FFFFFF"/>
                      </a:solidFill>
                    </a:lnT>
                    <a:lnB w="12700">
                      <a:solidFill>
                        <a:srgbClr val="FFFFFF"/>
                      </a:solidFill>
                    </a:lnB>
                    <a:solidFill>
                      <a:srgbClr val="FFE8CA"/>
                    </a:solidFill>
                  </a:tcPr>
                </a:tc>
                <a:tc>
                  <a:txBody>
                    <a:bodyPr/>
                    <a:lstStyle/>
                    <a:p>
                      <a:pPr algn="l" defTabSz="914400"/>
                      <a:r>
                        <a:rPr sz="1000">
                          <a:latin typeface="Cambria"/>
                          <a:ea typeface="Cambria"/>
                          <a:cs typeface="Cambria"/>
                          <a:sym typeface="Cambria"/>
                        </a:rPr>
                        <a:t>Hidden curriculum</a:t>
                      </a:r>
                    </a:p>
                  </a:txBody>
                  <a:tcPr marL="45720" marR="45720" horzOverflow="overflow">
                    <a:lnL w="12700">
                      <a:solidFill>
                        <a:srgbClr val="FFFFFF"/>
                      </a:solidFill>
                    </a:lnL>
                    <a:lnR w="12700">
                      <a:solidFill>
                        <a:srgbClr val="FFFFFF"/>
                      </a:solidFill>
                    </a:lnR>
                    <a:lnT w="38100">
                      <a:solidFill>
                        <a:srgbClr val="FFFFFF"/>
                      </a:solidFill>
                    </a:lnT>
                    <a:lnB w="12700">
                      <a:solidFill>
                        <a:srgbClr val="FFFFFF"/>
                      </a:solidFill>
                    </a:lnB>
                    <a:solidFill>
                      <a:srgbClr val="FFE8CA"/>
                    </a:solidFill>
                  </a:tcPr>
                </a:tc>
                <a:tc>
                  <a:txBody>
                    <a:bodyPr/>
                    <a:lstStyle/>
                    <a:p>
                      <a:pPr algn="l" defTabSz="914400"/>
                      <a:r>
                        <a:rPr sz="1000">
                          <a:latin typeface="Cambria"/>
                          <a:ea typeface="Cambria"/>
                          <a:cs typeface="Cambria"/>
                          <a:sym typeface="Cambria"/>
                        </a:rPr>
                        <a:t>Teaches girls that they should behave a certain way- dress codes, subject choices etc make girls conform to gender roles</a:t>
                      </a:r>
                    </a:p>
                  </a:txBody>
                  <a:tcPr marL="45720" marR="45720" horzOverflow="overflow">
                    <a:lnL w="12700">
                      <a:solidFill>
                        <a:srgbClr val="FFFFFF"/>
                      </a:solidFill>
                    </a:lnL>
                    <a:lnR w="12700">
                      <a:solidFill>
                        <a:srgbClr val="FFFFFF"/>
                      </a:solidFill>
                    </a:lnR>
                    <a:lnT w="38100">
                      <a:solidFill>
                        <a:srgbClr val="FFFFFF"/>
                      </a:solidFill>
                    </a:lnT>
                    <a:lnB w="12700">
                      <a:solidFill>
                        <a:srgbClr val="FFFFFF"/>
                      </a:solidFill>
                    </a:lnB>
                    <a:solidFill>
                      <a:srgbClr val="FFE8CA"/>
                    </a:solidFill>
                  </a:tcPr>
                </a:tc>
                <a:extLst>
                  <a:ext uri="{0D108BD9-81ED-4DB2-BD59-A6C34878D82A}">
                    <a16:rowId xmlns:a16="http://schemas.microsoft.com/office/drawing/2014/main" val="10001"/>
                  </a:ext>
                </a:extLst>
              </a:tr>
              <a:tr h="993244">
                <a:tc>
                  <a:txBody>
                    <a:bodyPr/>
                    <a:lstStyle/>
                    <a:p>
                      <a:pPr algn="l" defTabSz="914400"/>
                      <a:r>
                        <a:rPr sz="1000">
                          <a:latin typeface="Cambria"/>
                          <a:ea typeface="Cambria"/>
                          <a:cs typeface="Cambria"/>
                          <a:sym typeface="Cambria"/>
                        </a:rPr>
                        <a:t>2</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FFF4E6"/>
                    </a:solidFill>
                  </a:tcPr>
                </a:tc>
                <a:tc>
                  <a:txBody>
                    <a:bodyPr/>
                    <a:lstStyle/>
                    <a:p>
                      <a:pPr algn="l" defTabSz="914400"/>
                      <a:r>
                        <a:rPr sz="1000">
                          <a:latin typeface="Cambria"/>
                          <a:ea typeface="Cambria"/>
                          <a:cs typeface="Cambria"/>
                          <a:sym typeface="Cambria"/>
                        </a:rPr>
                        <a:t>Social control</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FFF4E6"/>
                    </a:solidFill>
                  </a:tcPr>
                </a:tc>
                <a:tc>
                  <a:txBody>
                    <a:bodyPr/>
                    <a:lstStyle/>
                    <a:p>
                      <a:pPr algn="l" defTabSz="914400"/>
                      <a:r>
                        <a:rPr sz="1000">
                          <a:latin typeface="Cambria"/>
                          <a:ea typeface="Cambria"/>
                          <a:cs typeface="Cambria"/>
                          <a:sym typeface="Cambria"/>
                        </a:rPr>
                        <a:t>Girls are more likely to have their behaviour controlled in school- for example, there are more restrictions on how girls dress.</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FFF4E6"/>
                    </a:solidFill>
                  </a:tcPr>
                </a:tc>
                <a:extLst>
                  <a:ext uri="{0D108BD9-81ED-4DB2-BD59-A6C34878D82A}">
                    <a16:rowId xmlns:a16="http://schemas.microsoft.com/office/drawing/2014/main" val="10002"/>
                  </a:ext>
                </a:extLst>
              </a:tr>
            </a:tbl>
          </a:graphicData>
        </a:graphic>
      </p:graphicFrame>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 name="TextBox 3"/>
          <p:cNvSpPr txBox="1"/>
          <p:nvPr/>
        </p:nvSpPr>
        <p:spPr>
          <a:xfrm>
            <a:off x="4442147" y="250519"/>
            <a:ext cx="15274240" cy="71627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91436" tIns="91436" rIns="91436" bIns="91436">
            <a:spAutoFit/>
          </a:bodyPr>
          <a:lstStyle>
            <a:lvl1pPr defTabSz="914400">
              <a:defRPr sz="3600" b="1">
                <a:solidFill>
                  <a:srgbClr val="000000"/>
                </a:solidFill>
                <a:latin typeface="Cambria"/>
                <a:ea typeface="Cambria"/>
                <a:cs typeface="Cambria"/>
                <a:sym typeface="Cambria"/>
              </a:defRPr>
            </a:lvl1pPr>
          </a:lstStyle>
          <a:p>
            <a:r>
              <a:t>Differential Educational Attainment| Year 10 | Term 6</a:t>
            </a:r>
          </a:p>
        </p:txBody>
      </p:sp>
      <p:pic>
        <p:nvPicPr>
          <p:cNvPr id="201" name="Picture 2" descr="Picture 2"/>
          <p:cNvPicPr>
            <a:picLocks noChangeAspect="1"/>
          </p:cNvPicPr>
          <p:nvPr/>
        </p:nvPicPr>
        <p:blipFill>
          <a:blip r:embed="rId2"/>
          <a:stretch>
            <a:fillRect/>
          </a:stretch>
        </p:blipFill>
        <p:spPr>
          <a:xfrm>
            <a:off x="19532252" y="12587640"/>
            <a:ext cx="1572296" cy="971646"/>
          </a:xfrm>
          <a:prstGeom prst="rect">
            <a:avLst/>
          </a:prstGeom>
          <a:ln w="12700">
            <a:miter lim="400000"/>
          </a:ln>
        </p:spPr>
      </p:pic>
      <p:graphicFrame>
        <p:nvGraphicFramePr>
          <p:cNvPr id="202" name="Table 6"/>
          <p:cNvGraphicFramePr/>
          <p:nvPr/>
        </p:nvGraphicFramePr>
        <p:xfrm>
          <a:off x="16955988" y="1139732"/>
          <a:ext cx="7360308" cy="4100382"/>
        </p:xfrm>
        <a:graphic>
          <a:graphicData uri="http://schemas.openxmlformats.org/drawingml/2006/table">
            <a:tbl>
              <a:tblPr firstRow="1" bandRow="1">
                <a:tableStyleId>{4C3C2611-4C71-4FC5-86AE-919BDF0F9419}</a:tableStyleId>
              </a:tblPr>
              <a:tblGrid>
                <a:gridCol w="932293">
                  <a:extLst>
                    <a:ext uri="{9D8B030D-6E8A-4147-A177-3AD203B41FA5}">
                      <a16:colId xmlns:a16="http://schemas.microsoft.com/office/drawing/2014/main" val="20000"/>
                    </a:ext>
                  </a:extLst>
                </a:gridCol>
                <a:gridCol w="1649305">
                  <a:extLst>
                    <a:ext uri="{9D8B030D-6E8A-4147-A177-3AD203B41FA5}">
                      <a16:colId xmlns:a16="http://schemas.microsoft.com/office/drawing/2014/main" val="20001"/>
                    </a:ext>
                  </a:extLst>
                </a:gridCol>
                <a:gridCol w="4778710">
                  <a:extLst>
                    <a:ext uri="{9D8B030D-6E8A-4147-A177-3AD203B41FA5}">
                      <a16:colId xmlns:a16="http://schemas.microsoft.com/office/drawing/2014/main" val="20002"/>
                    </a:ext>
                  </a:extLst>
                </a:gridCol>
              </a:tblGrid>
              <a:tr h="571814">
                <a:tc gridSpan="3">
                  <a:txBody>
                    <a:bodyPr/>
                    <a:lstStyle/>
                    <a:p>
                      <a:pPr defTabSz="1828800">
                        <a:defRPr b="0"/>
                      </a:pPr>
                      <a:r>
                        <a:rPr sz="1000" b="1">
                          <a:solidFill>
                            <a:srgbClr val="FFFFFF"/>
                          </a:solidFill>
                          <a:latin typeface="Cambria"/>
                          <a:ea typeface="Cambria"/>
                          <a:cs typeface="Cambria"/>
                          <a:sym typeface="Cambria"/>
                        </a:rPr>
                        <a:t>Gender- Why do girls outperform boys?</a:t>
                      </a:r>
                    </a:p>
                  </a:txBody>
                  <a:tcPr marL="45720" marR="45720" horzOverflow="overflow">
                    <a:lnL w="25400">
                      <a:solidFill>
                        <a:srgbClr val="FFFFFF"/>
                      </a:solidFill>
                    </a:lnL>
                    <a:lnR w="25400">
                      <a:solidFill>
                        <a:srgbClr val="FFFFFF"/>
                      </a:solidFill>
                    </a:lnR>
                    <a:lnT w="25400">
                      <a:solidFill>
                        <a:srgbClr val="FFFFFF"/>
                      </a:solidFill>
                    </a:lnT>
                    <a:lnB w="76200">
                      <a:solidFill>
                        <a:srgbClr val="FFFFFF"/>
                      </a:solidFill>
                    </a:lnB>
                    <a:solidFill>
                      <a:schemeClr val="accent6"/>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571814">
                <a:tc>
                  <a:txBody>
                    <a:bodyPr/>
                    <a:lstStyle/>
                    <a:p>
                      <a:pPr algn="l" defTabSz="1828800"/>
                      <a:r>
                        <a:rPr sz="1000">
                          <a:latin typeface="Cambria"/>
                          <a:ea typeface="Cambria"/>
                          <a:cs typeface="Cambria"/>
                          <a:sym typeface="Cambria"/>
                        </a:rPr>
                        <a:t>1</a:t>
                      </a:r>
                    </a:p>
                  </a:txBody>
                  <a:tcPr marL="45720" marR="45720" horzOverflow="overflow">
                    <a:lnL w="25400">
                      <a:solidFill>
                        <a:srgbClr val="FFFFFF"/>
                      </a:solidFill>
                    </a:lnL>
                    <a:lnR w="25400">
                      <a:solidFill>
                        <a:srgbClr val="FFFFFF"/>
                      </a:solidFill>
                    </a:lnR>
                    <a:lnT w="76200">
                      <a:solidFill>
                        <a:srgbClr val="FFFFFF"/>
                      </a:solidFill>
                    </a:lnT>
                    <a:lnB w="25400">
                      <a:solidFill>
                        <a:srgbClr val="FFFFFF"/>
                      </a:solidFill>
                    </a:lnB>
                    <a:solidFill>
                      <a:schemeClr val="accent6">
                        <a:lumOff val="18529"/>
                      </a:schemeClr>
                    </a:solidFill>
                  </a:tcPr>
                </a:tc>
                <a:tc>
                  <a:txBody>
                    <a:bodyPr/>
                    <a:lstStyle/>
                    <a:p>
                      <a:pPr algn="l" defTabSz="1828800"/>
                      <a:r>
                        <a:rPr sz="1000">
                          <a:latin typeface="Cambria"/>
                          <a:ea typeface="Cambria"/>
                          <a:cs typeface="Cambria"/>
                          <a:sym typeface="Cambria"/>
                        </a:rPr>
                        <a:t>Changes in employment</a:t>
                      </a:r>
                    </a:p>
                  </a:txBody>
                  <a:tcPr marL="45720" marR="45720" horzOverflow="overflow">
                    <a:lnL w="25400">
                      <a:solidFill>
                        <a:srgbClr val="FFFFFF"/>
                      </a:solidFill>
                    </a:lnL>
                    <a:lnR w="25400">
                      <a:solidFill>
                        <a:srgbClr val="FFFFFF"/>
                      </a:solidFill>
                    </a:lnR>
                    <a:lnT w="76200">
                      <a:solidFill>
                        <a:srgbClr val="FFFFFF"/>
                      </a:solidFill>
                    </a:lnT>
                    <a:lnB w="25400">
                      <a:solidFill>
                        <a:srgbClr val="FFFFFF"/>
                      </a:solidFill>
                    </a:lnB>
                    <a:solidFill>
                      <a:schemeClr val="accent6">
                        <a:lumOff val="18529"/>
                      </a:schemeClr>
                    </a:solidFill>
                  </a:tcPr>
                </a:tc>
                <a:tc>
                  <a:txBody>
                    <a:bodyPr/>
                    <a:lstStyle/>
                    <a:p>
                      <a:pPr algn="l" defTabSz="1828800"/>
                      <a:r>
                        <a:rPr sz="1000">
                          <a:latin typeface="Cambria"/>
                          <a:ea typeface="Cambria"/>
                          <a:cs typeface="Cambria"/>
                          <a:sym typeface="Cambria"/>
                        </a:rPr>
                        <a:t>Feminisation of the labour market means there are more jobs available for girls so they try harder to achieve the grades these jobs require - mac an Ghaill</a:t>
                      </a:r>
                    </a:p>
                  </a:txBody>
                  <a:tcPr marL="45720" marR="45720" horzOverflow="overflow">
                    <a:lnL w="25400">
                      <a:solidFill>
                        <a:srgbClr val="FFFFFF"/>
                      </a:solidFill>
                    </a:lnL>
                    <a:lnR w="25400">
                      <a:solidFill>
                        <a:srgbClr val="FFFFFF"/>
                      </a:solidFill>
                    </a:lnR>
                    <a:lnT w="76200">
                      <a:solidFill>
                        <a:srgbClr val="FFFFFF"/>
                      </a:solidFill>
                    </a:lnT>
                    <a:lnB w="25400">
                      <a:solidFill>
                        <a:srgbClr val="FFFFFF"/>
                      </a:solidFill>
                    </a:lnB>
                    <a:solidFill>
                      <a:schemeClr val="accent6">
                        <a:lumOff val="18529"/>
                      </a:schemeClr>
                    </a:solidFill>
                  </a:tcPr>
                </a:tc>
                <a:extLst>
                  <a:ext uri="{0D108BD9-81ED-4DB2-BD59-A6C34878D82A}">
                    <a16:rowId xmlns:a16="http://schemas.microsoft.com/office/drawing/2014/main" val="10001"/>
                  </a:ext>
                </a:extLst>
              </a:tr>
              <a:tr h="818285">
                <a:tc>
                  <a:txBody>
                    <a:bodyPr/>
                    <a:lstStyle/>
                    <a:p>
                      <a:pPr algn="l" defTabSz="1828800"/>
                      <a:r>
                        <a:rPr sz="1000">
                          <a:latin typeface="Cambria"/>
                          <a:ea typeface="Cambria"/>
                          <a:cs typeface="Cambria"/>
                          <a:sym typeface="Cambria"/>
                        </a:rPr>
                        <a:t>2</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chemeClr val="accent6">
                        <a:lumOff val="18529"/>
                      </a:schemeClr>
                    </a:solidFill>
                  </a:tcPr>
                </a:tc>
                <a:tc>
                  <a:txBody>
                    <a:bodyPr/>
                    <a:lstStyle/>
                    <a:p>
                      <a:pPr algn="l" defTabSz="1828800"/>
                      <a:r>
                        <a:rPr sz="1000">
                          <a:latin typeface="Cambria"/>
                          <a:ea typeface="Cambria"/>
                          <a:cs typeface="Cambria"/>
                          <a:sym typeface="Cambria"/>
                        </a:rPr>
                        <a:t>Changes to norms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chemeClr val="accent6">
                        <a:lumOff val="18529"/>
                      </a:schemeClr>
                    </a:solidFill>
                  </a:tcPr>
                </a:tc>
                <a:tc>
                  <a:txBody>
                    <a:bodyPr/>
                    <a:lstStyle/>
                    <a:p>
                      <a:pPr algn="l" defTabSz="1828800"/>
                      <a:r>
                        <a:rPr sz="1000">
                          <a:latin typeface="Cambria"/>
                          <a:ea typeface="Cambria"/>
                          <a:cs typeface="Cambria"/>
                          <a:sym typeface="Cambria"/>
                        </a:rPr>
                        <a:t>Girls now expect to work as well as care for a family- Sue Sharpe</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chemeClr val="accent6">
                        <a:lumOff val="18529"/>
                      </a:schemeClr>
                    </a:solidFill>
                  </a:tcPr>
                </a:tc>
                <a:extLst>
                  <a:ext uri="{0D108BD9-81ED-4DB2-BD59-A6C34878D82A}">
                    <a16:rowId xmlns:a16="http://schemas.microsoft.com/office/drawing/2014/main" val="10002"/>
                  </a:ext>
                </a:extLst>
              </a:tr>
              <a:tr h="818285">
                <a:tc>
                  <a:txBody>
                    <a:bodyPr/>
                    <a:lstStyle/>
                    <a:p>
                      <a:pPr algn="l" defTabSz="1828800"/>
                      <a:r>
                        <a:rPr sz="1000">
                          <a:latin typeface="Cambria"/>
                          <a:ea typeface="Cambria"/>
                          <a:cs typeface="Cambria"/>
                          <a:sym typeface="Cambria"/>
                        </a:rPr>
                        <a:t>3</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chemeClr val="accent6">
                        <a:lumOff val="18529"/>
                      </a:schemeClr>
                    </a:solidFill>
                  </a:tcPr>
                </a:tc>
                <a:tc>
                  <a:txBody>
                    <a:bodyPr/>
                    <a:lstStyle/>
                    <a:p>
                      <a:pPr algn="l" defTabSz="1828800"/>
                      <a:r>
                        <a:rPr sz="1000">
                          <a:latin typeface="Cambria"/>
                          <a:ea typeface="Cambria"/>
                          <a:cs typeface="Cambria"/>
                          <a:sym typeface="Cambria"/>
                        </a:rPr>
                        <a:t>Changes in law</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chemeClr val="accent6">
                        <a:lumOff val="18529"/>
                      </a:schemeClr>
                    </a:solidFill>
                  </a:tcPr>
                </a:tc>
                <a:tc>
                  <a:txBody>
                    <a:bodyPr/>
                    <a:lstStyle/>
                    <a:p>
                      <a:pPr algn="l" defTabSz="1828800"/>
                      <a:r>
                        <a:rPr sz="1000">
                          <a:latin typeface="Cambria"/>
                          <a:ea typeface="Cambria"/>
                          <a:cs typeface="Cambria"/>
                          <a:sym typeface="Cambria"/>
                        </a:rPr>
                        <a:t>The National Curriculum means that both genders are taught the same subjects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chemeClr val="accent6">
                        <a:lumOff val="18529"/>
                      </a:schemeClr>
                    </a:solidFill>
                  </a:tcPr>
                </a:tc>
                <a:extLst>
                  <a:ext uri="{0D108BD9-81ED-4DB2-BD59-A6C34878D82A}">
                    <a16:rowId xmlns:a16="http://schemas.microsoft.com/office/drawing/2014/main" val="10003"/>
                  </a:ext>
                </a:extLst>
              </a:tr>
              <a:tr h="818285">
                <a:tc>
                  <a:txBody>
                    <a:bodyPr/>
                    <a:lstStyle/>
                    <a:p>
                      <a:pPr algn="l" defTabSz="1828800"/>
                      <a:r>
                        <a:rPr sz="1000">
                          <a:latin typeface="Cambria"/>
                          <a:ea typeface="Cambria"/>
                          <a:cs typeface="Cambria"/>
                          <a:sym typeface="Cambria"/>
                        </a:rPr>
                        <a:t>4</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chemeClr val="accent6">
                        <a:lumOff val="18529"/>
                      </a:schemeClr>
                    </a:solidFill>
                  </a:tcPr>
                </a:tc>
                <a:tc>
                  <a:txBody>
                    <a:bodyPr/>
                    <a:lstStyle/>
                    <a:p>
                      <a:pPr algn="l" defTabSz="1828800"/>
                      <a:r>
                        <a:rPr sz="1000">
                          <a:latin typeface="Cambria"/>
                          <a:ea typeface="Cambria"/>
                          <a:cs typeface="Cambria"/>
                          <a:sym typeface="Cambria"/>
                        </a:rPr>
                        <a:t>Laddish subcultures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chemeClr val="accent6">
                        <a:lumOff val="18529"/>
                      </a:schemeClr>
                    </a:solidFill>
                  </a:tcPr>
                </a:tc>
                <a:tc>
                  <a:txBody>
                    <a:bodyPr/>
                    <a:lstStyle/>
                    <a:p>
                      <a:pPr algn="l" defTabSz="1828800"/>
                      <a:r>
                        <a:rPr sz="1000">
                          <a:latin typeface="Cambria"/>
                          <a:ea typeface="Cambria"/>
                          <a:cs typeface="Cambria"/>
                          <a:sym typeface="Cambria"/>
                        </a:rPr>
                        <a:t>Boys are more likely to form anti-school subcultures which means they do less well in school</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chemeClr val="accent6">
                        <a:lumOff val="18529"/>
                      </a:schemeClr>
                    </a:solidFill>
                  </a:tcPr>
                </a:tc>
                <a:extLst>
                  <a:ext uri="{0D108BD9-81ED-4DB2-BD59-A6C34878D82A}">
                    <a16:rowId xmlns:a16="http://schemas.microsoft.com/office/drawing/2014/main" val="10004"/>
                  </a:ext>
                </a:extLst>
              </a:tr>
              <a:tr h="501899">
                <a:tc>
                  <a:txBody>
                    <a:bodyPr/>
                    <a:lstStyle/>
                    <a:p>
                      <a:pPr algn="l" defTabSz="1828800"/>
                      <a:r>
                        <a:rPr sz="1000">
                          <a:latin typeface="Cambria"/>
                          <a:ea typeface="Cambria"/>
                          <a:cs typeface="Cambria"/>
                          <a:sym typeface="Cambria"/>
                        </a:rPr>
                        <a:t>5</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chemeClr val="accent6">
                        <a:lumOff val="18529"/>
                      </a:schemeClr>
                    </a:solidFill>
                  </a:tcPr>
                </a:tc>
                <a:tc>
                  <a:txBody>
                    <a:bodyPr/>
                    <a:lstStyle/>
                    <a:p>
                      <a:pPr algn="l" defTabSz="1828800"/>
                      <a:r>
                        <a:rPr sz="1000">
                          <a:latin typeface="Cambria"/>
                          <a:ea typeface="Cambria"/>
                          <a:cs typeface="Cambria"/>
                          <a:sym typeface="Cambria"/>
                        </a:rPr>
                        <a:t>Feminisation in schools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chemeClr val="accent6">
                        <a:lumOff val="18529"/>
                      </a:schemeClr>
                    </a:solidFill>
                  </a:tcPr>
                </a:tc>
                <a:tc>
                  <a:txBody>
                    <a:bodyPr/>
                    <a:lstStyle/>
                    <a:p>
                      <a:pPr algn="l" defTabSz="1828800"/>
                      <a:r>
                        <a:rPr sz="1000">
                          <a:latin typeface="Cambria"/>
                          <a:ea typeface="Cambria"/>
                          <a:cs typeface="Cambria"/>
                          <a:sym typeface="Cambria"/>
                        </a:rPr>
                        <a:t>Schools are seen as female spaces with more female teachers etc who act as role models and encourage girls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chemeClr val="accent6">
                        <a:lumOff val="18529"/>
                      </a:schemeClr>
                    </a:solidFill>
                  </a:tcPr>
                </a:tc>
                <a:extLst>
                  <a:ext uri="{0D108BD9-81ED-4DB2-BD59-A6C34878D82A}">
                    <a16:rowId xmlns:a16="http://schemas.microsoft.com/office/drawing/2014/main" val="10005"/>
                  </a:ext>
                </a:extLst>
              </a:tr>
            </a:tbl>
          </a:graphicData>
        </a:graphic>
      </p:graphicFrame>
      <p:graphicFrame>
        <p:nvGraphicFramePr>
          <p:cNvPr id="203" name="Table 8"/>
          <p:cNvGraphicFramePr/>
          <p:nvPr/>
        </p:nvGraphicFramePr>
        <p:xfrm>
          <a:off x="7497884" y="1127075"/>
          <a:ext cx="8588978" cy="3957078"/>
        </p:xfrm>
        <a:graphic>
          <a:graphicData uri="http://schemas.openxmlformats.org/drawingml/2006/table">
            <a:tbl>
              <a:tblPr firstRow="1" bandRow="1">
                <a:tableStyleId>{4C3C2611-4C71-4FC5-86AE-919BDF0F9419}</a:tableStyleId>
              </a:tblPr>
              <a:tblGrid>
                <a:gridCol w="1087925">
                  <a:extLst>
                    <a:ext uri="{9D8B030D-6E8A-4147-A177-3AD203B41FA5}">
                      <a16:colId xmlns:a16="http://schemas.microsoft.com/office/drawing/2014/main" val="20000"/>
                    </a:ext>
                  </a:extLst>
                </a:gridCol>
                <a:gridCol w="2623824">
                  <a:extLst>
                    <a:ext uri="{9D8B030D-6E8A-4147-A177-3AD203B41FA5}">
                      <a16:colId xmlns:a16="http://schemas.microsoft.com/office/drawing/2014/main" val="20001"/>
                    </a:ext>
                  </a:extLst>
                </a:gridCol>
                <a:gridCol w="4877229">
                  <a:extLst>
                    <a:ext uri="{9D8B030D-6E8A-4147-A177-3AD203B41FA5}">
                      <a16:colId xmlns:a16="http://schemas.microsoft.com/office/drawing/2014/main" val="20002"/>
                    </a:ext>
                  </a:extLst>
                </a:gridCol>
              </a:tblGrid>
              <a:tr h="626767">
                <a:tc gridSpan="3">
                  <a:txBody>
                    <a:bodyPr/>
                    <a:lstStyle/>
                    <a:p>
                      <a:pPr defTabSz="1828800">
                        <a:defRPr b="0"/>
                      </a:pPr>
                      <a:r>
                        <a:rPr sz="1000" b="1">
                          <a:solidFill>
                            <a:srgbClr val="FFFFFF"/>
                          </a:solidFill>
                          <a:latin typeface="Cambria"/>
                          <a:ea typeface="Cambria"/>
                          <a:cs typeface="Cambria"/>
                          <a:sym typeface="Cambria"/>
                        </a:rPr>
                        <a:t>Attainment themes</a:t>
                      </a:r>
                    </a:p>
                  </a:txBody>
                  <a:tcPr marL="45720" marR="45720" horzOverflow="overflow">
                    <a:lnL w="25400">
                      <a:solidFill>
                        <a:srgbClr val="FFFFFF"/>
                      </a:solidFill>
                    </a:lnL>
                    <a:lnR w="25400">
                      <a:solidFill>
                        <a:srgbClr val="FFFFFF"/>
                      </a:solidFill>
                    </a:lnR>
                    <a:lnT w="25400">
                      <a:solidFill>
                        <a:srgbClr val="FFFFFF"/>
                      </a:solidFill>
                    </a:lnT>
                    <a:lnB w="76200">
                      <a:solidFill>
                        <a:srgbClr val="FFFFFF"/>
                      </a:solidFill>
                    </a:lnB>
                    <a:solidFill>
                      <a:srgbClr val="A5A5A5"/>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950956">
                <a:tc>
                  <a:txBody>
                    <a:bodyPr/>
                    <a:lstStyle/>
                    <a:p>
                      <a:pPr algn="l" defTabSz="1828800"/>
                      <a:r>
                        <a:rPr sz="1000">
                          <a:latin typeface="Cambria"/>
                          <a:ea typeface="Cambria"/>
                          <a:cs typeface="Cambria"/>
                          <a:sym typeface="Cambria"/>
                        </a:rPr>
                        <a:t>1</a:t>
                      </a:r>
                    </a:p>
                  </a:txBody>
                  <a:tcPr marL="45720" marR="45720" horzOverflow="overflow">
                    <a:lnL w="25400">
                      <a:solidFill>
                        <a:srgbClr val="FFFFFF"/>
                      </a:solidFill>
                    </a:lnL>
                    <a:lnR w="25400">
                      <a:solidFill>
                        <a:srgbClr val="FFFFFF"/>
                      </a:solidFill>
                    </a:lnR>
                    <a:lnT w="76200">
                      <a:solidFill>
                        <a:srgbClr val="FFFFFF"/>
                      </a:solidFill>
                    </a:lnT>
                    <a:lnB w="25400">
                      <a:solidFill>
                        <a:srgbClr val="FFFFFF"/>
                      </a:solidFill>
                    </a:lnB>
                    <a:solidFill>
                      <a:srgbClr val="E0E0E0"/>
                    </a:solidFill>
                  </a:tcPr>
                </a:tc>
                <a:tc>
                  <a:txBody>
                    <a:bodyPr/>
                    <a:lstStyle/>
                    <a:p>
                      <a:pPr algn="l" defTabSz="1828800"/>
                      <a:r>
                        <a:rPr sz="1000">
                          <a:latin typeface="Cambria"/>
                          <a:ea typeface="Cambria"/>
                          <a:cs typeface="Cambria"/>
                          <a:sym typeface="Cambria"/>
                        </a:rPr>
                        <a:t>Gender</a:t>
                      </a:r>
                    </a:p>
                  </a:txBody>
                  <a:tcPr marL="45720" marR="45720" horzOverflow="overflow">
                    <a:lnL w="25400">
                      <a:solidFill>
                        <a:srgbClr val="FFFFFF"/>
                      </a:solidFill>
                    </a:lnL>
                    <a:lnR w="25400">
                      <a:solidFill>
                        <a:srgbClr val="FFFFFF"/>
                      </a:solidFill>
                    </a:lnR>
                    <a:lnT w="76200">
                      <a:solidFill>
                        <a:srgbClr val="FFFFFF"/>
                      </a:solidFill>
                    </a:lnT>
                    <a:lnB w="25400">
                      <a:solidFill>
                        <a:srgbClr val="FFFFFF"/>
                      </a:solidFill>
                    </a:lnB>
                    <a:solidFill>
                      <a:srgbClr val="E0E0E0"/>
                    </a:solidFill>
                  </a:tcPr>
                </a:tc>
                <a:tc>
                  <a:txBody>
                    <a:bodyPr/>
                    <a:lstStyle/>
                    <a:p>
                      <a:pPr algn="l" defTabSz="1828800"/>
                      <a:r>
                        <a:rPr sz="1000">
                          <a:latin typeface="Cambria"/>
                          <a:ea typeface="Cambria"/>
                          <a:cs typeface="Cambria"/>
                          <a:sym typeface="Cambria"/>
                        </a:rPr>
                        <a:t>During the 1990s, girls overtook boys in all areas and at all levels in the education system.</a:t>
                      </a:r>
                    </a:p>
                  </a:txBody>
                  <a:tcPr marL="45720" marR="45720" horzOverflow="overflow">
                    <a:lnL w="25400">
                      <a:solidFill>
                        <a:srgbClr val="FFFFFF"/>
                      </a:solidFill>
                    </a:lnL>
                    <a:lnR w="25400">
                      <a:solidFill>
                        <a:srgbClr val="FFFFFF"/>
                      </a:solidFill>
                    </a:lnR>
                    <a:lnT w="76200">
                      <a:solidFill>
                        <a:srgbClr val="FFFFFF"/>
                      </a:solidFill>
                    </a:lnT>
                    <a:lnB w="25400">
                      <a:solidFill>
                        <a:srgbClr val="FFFFFF"/>
                      </a:solidFill>
                    </a:lnB>
                    <a:solidFill>
                      <a:srgbClr val="E0E0E0"/>
                    </a:solidFill>
                  </a:tcPr>
                </a:tc>
                <a:extLst>
                  <a:ext uri="{0D108BD9-81ED-4DB2-BD59-A6C34878D82A}">
                    <a16:rowId xmlns:a16="http://schemas.microsoft.com/office/drawing/2014/main" val="10001"/>
                  </a:ext>
                </a:extLst>
              </a:tr>
              <a:tr h="1221115">
                <a:tc>
                  <a:txBody>
                    <a:bodyPr/>
                    <a:lstStyle/>
                    <a:p>
                      <a:pPr algn="l" defTabSz="1828800"/>
                      <a:r>
                        <a:rPr sz="1000">
                          <a:latin typeface="Cambria"/>
                          <a:ea typeface="Cambria"/>
                          <a:cs typeface="Cambria"/>
                          <a:sym typeface="Cambria"/>
                        </a:rPr>
                        <a:t>2</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0F0F0"/>
                    </a:solidFill>
                  </a:tcPr>
                </a:tc>
                <a:tc>
                  <a:txBody>
                    <a:bodyPr/>
                    <a:lstStyle/>
                    <a:p>
                      <a:pPr algn="l" defTabSz="1828800"/>
                      <a:r>
                        <a:rPr sz="1000">
                          <a:latin typeface="Cambria"/>
                          <a:ea typeface="Cambria"/>
                          <a:cs typeface="Cambria"/>
                          <a:sym typeface="Cambria"/>
                        </a:rPr>
                        <a:t>Class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0F0F0"/>
                    </a:solidFill>
                  </a:tcPr>
                </a:tc>
                <a:tc>
                  <a:txBody>
                    <a:bodyPr/>
                    <a:lstStyle/>
                    <a:p>
                      <a:pPr algn="l" defTabSz="1828800"/>
                      <a:r>
                        <a:rPr sz="1000">
                          <a:latin typeface="Cambria"/>
                          <a:ea typeface="Cambria"/>
                          <a:cs typeface="Cambria"/>
                          <a:sym typeface="Cambria"/>
                        </a:rPr>
                        <a:t> A government report in 2014 revealed that social class was the biggest factor affecting how children do at school</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0F0F0"/>
                    </a:solidFill>
                  </a:tcPr>
                </a:tc>
                <a:extLst>
                  <a:ext uri="{0D108BD9-81ED-4DB2-BD59-A6C34878D82A}">
                    <a16:rowId xmlns:a16="http://schemas.microsoft.com/office/drawing/2014/main" val="10002"/>
                  </a:ext>
                </a:extLst>
              </a:tr>
              <a:tr h="896925">
                <a:tc>
                  <a:txBody>
                    <a:bodyPr/>
                    <a:lstStyle/>
                    <a:p>
                      <a:pPr algn="l" defTabSz="1828800"/>
                      <a:r>
                        <a:rPr sz="1000">
                          <a:latin typeface="Cambria"/>
                          <a:ea typeface="Cambria"/>
                          <a:cs typeface="Cambria"/>
                          <a:sym typeface="Cambria"/>
                        </a:rPr>
                        <a:t>3</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0E0E0"/>
                    </a:solidFill>
                  </a:tcPr>
                </a:tc>
                <a:tc>
                  <a:txBody>
                    <a:bodyPr/>
                    <a:lstStyle/>
                    <a:p>
                      <a:pPr algn="l" defTabSz="1828800"/>
                      <a:r>
                        <a:rPr sz="1000">
                          <a:latin typeface="Cambria"/>
                          <a:ea typeface="Cambria"/>
                          <a:cs typeface="Cambria"/>
                          <a:sym typeface="Cambria"/>
                        </a:rPr>
                        <a:t>Ethnicity</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0E0E0"/>
                    </a:solidFill>
                  </a:tcPr>
                </a:tc>
                <a:tc>
                  <a:txBody>
                    <a:bodyPr/>
                    <a:lstStyle/>
                    <a:p>
                      <a:pPr algn="l" defTabSz="1828800"/>
                      <a:r>
                        <a:rPr sz="1000">
                          <a:latin typeface="Cambria"/>
                          <a:ea typeface="Cambria"/>
                          <a:cs typeface="Cambria"/>
                          <a:sym typeface="Cambria"/>
                        </a:rPr>
                        <a:t>Chinese students continue to be the highest achieving ethnic group.
Pupils with Pakistani and Caribbean backgrounds continued to have lower levels of attainment at GCSE than other pupils in 2013,
  Black Caribbean pupils have the lowest attainment of all ethnic groups apart from Gypsies, Roman people and traveller families.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0E0E0"/>
                    </a:solidFill>
                  </a:tcPr>
                </a:tc>
                <a:extLst>
                  <a:ext uri="{0D108BD9-81ED-4DB2-BD59-A6C34878D82A}">
                    <a16:rowId xmlns:a16="http://schemas.microsoft.com/office/drawing/2014/main" val="10003"/>
                  </a:ext>
                </a:extLst>
              </a:tr>
            </a:tbl>
          </a:graphicData>
        </a:graphic>
      </p:graphicFrame>
      <p:graphicFrame>
        <p:nvGraphicFramePr>
          <p:cNvPr id="204" name="Table 9"/>
          <p:cNvGraphicFramePr/>
          <p:nvPr/>
        </p:nvGraphicFramePr>
        <p:xfrm>
          <a:off x="190467" y="1127075"/>
          <a:ext cx="7149491" cy="4389030"/>
        </p:xfrm>
        <a:graphic>
          <a:graphicData uri="http://schemas.openxmlformats.org/drawingml/2006/table">
            <a:tbl>
              <a:tblPr firstRow="1" bandRow="1">
                <a:tableStyleId>{4C3C2611-4C71-4FC5-86AE-919BDF0F9419}</a:tableStyleId>
              </a:tblPr>
              <a:tblGrid>
                <a:gridCol w="894938">
                  <a:extLst>
                    <a:ext uri="{9D8B030D-6E8A-4147-A177-3AD203B41FA5}">
                      <a16:colId xmlns:a16="http://schemas.microsoft.com/office/drawing/2014/main" val="20000"/>
                    </a:ext>
                  </a:extLst>
                </a:gridCol>
                <a:gridCol w="2242487">
                  <a:extLst>
                    <a:ext uri="{9D8B030D-6E8A-4147-A177-3AD203B41FA5}">
                      <a16:colId xmlns:a16="http://schemas.microsoft.com/office/drawing/2014/main" val="20001"/>
                    </a:ext>
                  </a:extLst>
                </a:gridCol>
                <a:gridCol w="4012066">
                  <a:extLst>
                    <a:ext uri="{9D8B030D-6E8A-4147-A177-3AD203B41FA5}">
                      <a16:colId xmlns:a16="http://schemas.microsoft.com/office/drawing/2014/main" val="20002"/>
                    </a:ext>
                  </a:extLst>
                </a:gridCol>
              </a:tblGrid>
              <a:tr h="492387">
                <a:tc gridSpan="3">
                  <a:txBody>
                    <a:bodyPr/>
                    <a:lstStyle/>
                    <a:p>
                      <a:pPr defTabSz="1828800">
                        <a:defRPr b="0"/>
                      </a:pPr>
                      <a:r>
                        <a:rPr sz="1000" b="1">
                          <a:solidFill>
                            <a:srgbClr val="FFFFFF"/>
                          </a:solidFill>
                          <a:latin typeface="Cambria"/>
                          <a:ea typeface="Cambria"/>
                          <a:cs typeface="Cambria"/>
                          <a:sym typeface="Cambria"/>
                        </a:rPr>
                        <a:t>Vocabulary</a:t>
                      </a:r>
                    </a:p>
                  </a:txBody>
                  <a:tcPr marL="45720" marR="45720" horzOverflow="overflow">
                    <a:lnL w="25400">
                      <a:solidFill>
                        <a:srgbClr val="FFFFFF"/>
                      </a:solidFill>
                    </a:lnL>
                    <a:lnR w="25400">
                      <a:solidFill>
                        <a:srgbClr val="FFFFFF"/>
                      </a:solidFill>
                    </a:lnR>
                    <a:lnT w="25400">
                      <a:solidFill>
                        <a:srgbClr val="FFFFFF"/>
                      </a:solidFill>
                    </a:lnT>
                    <a:lnB w="76200">
                      <a:solidFill>
                        <a:srgbClr val="FFFFFF"/>
                      </a:solidFill>
                    </a:lnB>
                    <a:solidFill>
                      <a:srgbClr val="70AD47"/>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92387">
                <a:tc>
                  <a:txBody>
                    <a:bodyPr/>
                    <a:lstStyle/>
                    <a:p>
                      <a:pPr algn="l" defTabSz="1828800"/>
                      <a:r>
                        <a:rPr sz="1000">
                          <a:latin typeface="Cambria"/>
                          <a:ea typeface="Cambria"/>
                          <a:cs typeface="Cambria"/>
                          <a:sym typeface="Cambria"/>
                        </a:rPr>
                        <a:t>1</a:t>
                      </a:r>
                    </a:p>
                  </a:txBody>
                  <a:tcPr marL="45720" marR="45720" horzOverflow="overflow">
                    <a:lnL w="25400">
                      <a:solidFill>
                        <a:srgbClr val="FFFFFF"/>
                      </a:solidFill>
                    </a:lnL>
                    <a:lnR w="25400">
                      <a:solidFill>
                        <a:srgbClr val="FFFFFF"/>
                      </a:solidFill>
                    </a:lnR>
                    <a:lnT w="762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Feminisation of the about market</a:t>
                      </a:r>
                    </a:p>
                  </a:txBody>
                  <a:tcPr marL="45720" marR="45720" horzOverflow="overflow">
                    <a:lnL w="25400">
                      <a:solidFill>
                        <a:srgbClr val="FFFFFF"/>
                      </a:solidFill>
                    </a:lnL>
                    <a:lnR w="25400">
                      <a:solidFill>
                        <a:srgbClr val="FFFFFF"/>
                      </a:solidFill>
                    </a:lnR>
                    <a:lnT w="762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There are more service jobs which are seen as being suited to girls</a:t>
                      </a:r>
                    </a:p>
                  </a:txBody>
                  <a:tcPr marL="45720" marR="45720" horzOverflow="overflow">
                    <a:lnL w="25400">
                      <a:solidFill>
                        <a:srgbClr val="FFFFFF"/>
                      </a:solidFill>
                    </a:lnL>
                    <a:lnR w="25400">
                      <a:solidFill>
                        <a:srgbClr val="FFFFFF"/>
                      </a:solidFill>
                    </a:lnR>
                    <a:lnT w="76200">
                      <a:solidFill>
                        <a:srgbClr val="FFFFFF"/>
                      </a:solidFill>
                    </a:lnT>
                    <a:lnB w="25400">
                      <a:solidFill>
                        <a:srgbClr val="FFFFFF"/>
                      </a:solidFill>
                    </a:lnB>
                    <a:solidFill>
                      <a:srgbClr val="D4E2CE"/>
                    </a:solidFill>
                  </a:tcPr>
                </a:tc>
                <a:extLst>
                  <a:ext uri="{0D108BD9-81ED-4DB2-BD59-A6C34878D82A}">
                    <a16:rowId xmlns:a16="http://schemas.microsoft.com/office/drawing/2014/main" val="10001"/>
                  </a:ext>
                </a:extLst>
              </a:tr>
              <a:tr h="449939">
                <a:tc>
                  <a:txBody>
                    <a:bodyPr/>
                    <a:lstStyle/>
                    <a:p>
                      <a:pPr algn="l" defTabSz="1828800"/>
                      <a:r>
                        <a:rPr sz="1000">
                          <a:latin typeface="Cambria"/>
                          <a:ea typeface="Cambria"/>
                          <a:cs typeface="Cambria"/>
                          <a:sym typeface="Cambria"/>
                        </a:rPr>
                        <a:t>2</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Crisis in masculinity</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The decline in manufacturing means there are less traditionally male jobs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extLst>
                  <a:ext uri="{0D108BD9-81ED-4DB2-BD59-A6C34878D82A}">
                    <a16:rowId xmlns:a16="http://schemas.microsoft.com/office/drawing/2014/main" val="10002"/>
                  </a:ext>
                </a:extLst>
              </a:tr>
              <a:tr h="449939">
                <a:tc>
                  <a:txBody>
                    <a:bodyPr/>
                    <a:lstStyle/>
                    <a:p>
                      <a:pPr algn="l" defTabSz="1828800"/>
                      <a:r>
                        <a:rPr sz="1000">
                          <a:latin typeface="Cambria"/>
                          <a:ea typeface="Cambria"/>
                          <a:cs typeface="Cambria"/>
                          <a:sym typeface="Cambria"/>
                        </a:rPr>
                        <a:t>3</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Restricted language code</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Used by the working class- includes slang </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extLst>
                  <a:ext uri="{0D108BD9-81ED-4DB2-BD59-A6C34878D82A}">
                    <a16:rowId xmlns:a16="http://schemas.microsoft.com/office/drawing/2014/main" val="10003"/>
                  </a:ext>
                </a:extLst>
              </a:tr>
              <a:tr h="704622">
                <a:tc>
                  <a:txBody>
                    <a:bodyPr/>
                    <a:lstStyle/>
                    <a:p>
                      <a:pPr algn="l" defTabSz="1828800"/>
                      <a:r>
                        <a:rPr sz="1000">
                          <a:latin typeface="Cambria"/>
                          <a:ea typeface="Cambria"/>
                          <a:cs typeface="Cambria"/>
                          <a:sym typeface="Cambria"/>
                        </a:rPr>
                        <a:t>4</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Elaborate language code</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tc>
                  <a:txBody>
                    <a:bodyPr/>
                    <a:lstStyle/>
                    <a:p>
                      <a:pPr algn="l" defTabSz="1828800"/>
                      <a:r>
                        <a:rPr sz="1000">
                          <a:latin typeface="Cambria"/>
                          <a:ea typeface="Cambria"/>
                          <a:cs typeface="Cambria"/>
                          <a:sym typeface="Cambria"/>
                        </a:rPr>
                        <a:t>Good grammar, more sophisticated vocabulary</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EBF1E8"/>
                    </a:solidFill>
                  </a:tcPr>
                </a:tc>
                <a:extLst>
                  <a:ext uri="{0D108BD9-81ED-4DB2-BD59-A6C34878D82A}">
                    <a16:rowId xmlns:a16="http://schemas.microsoft.com/office/drawing/2014/main" val="10004"/>
                  </a:ext>
                </a:extLst>
              </a:tr>
              <a:tr h="449939">
                <a:tc>
                  <a:txBody>
                    <a:bodyPr/>
                    <a:lstStyle/>
                    <a:p>
                      <a:pPr algn="l" defTabSz="1828800"/>
                      <a:r>
                        <a:rPr sz="1000">
                          <a:latin typeface="Cambria"/>
                          <a:ea typeface="Cambria"/>
                          <a:cs typeface="Cambria"/>
                          <a:sym typeface="Cambria"/>
                        </a:rPr>
                        <a:t>5</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Cultural Capital</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Skills and knowledge which helps you to see success in life</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extLst>
                  <a:ext uri="{0D108BD9-81ED-4DB2-BD59-A6C34878D82A}">
                    <a16:rowId xmlns:a16="http://schemas.microsoft.com/office/drawing/2014/main" val="10005"/>
                  </a:ext>
                </a:extLst>
              </a:tr>
              <a:tr h="449939">
                <a:tc>
                  <a:txBody>
                    <a:bodyPr/>
                    <a:lstStyle/>
                    <a:p>
                      <a:pPr algn="l" defTabSz="1828800"/>
                      <a:r>
                        <a:rPr sz="1000">
                          <a:latin typeface="Cambria"/>
                          <a:ea typeface="Cambria"/>
                          <a:cs typeface="Cambria"/>
                          <a:sym typeface="Cambria"/>
                        </a:rPr>
                        <a:t>6</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Social Capital</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Knowing people who can help you be successful</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extLst>
                  <a:ext uri="{0D108BD9-81ED-4DB2-BD59-A6C34878D82A}">
                    <a16:rowId xmlns:a16="http://schemas.microsoft.com/office/drawing/2014/main" val="10006"/>
                  </a:ext>
                </a:extLst>
              </a:tr>
              <a:tr h="449939">
                <a:tc>
                  <a:txBody>
                    <a:bodyPr/>
                    <a:lstStyle/>
                    <a:p>
                      <a:pPr algn="l" defTabSz="1828800"/>
                      <a:r>
                        <a:rPr sz="1000">
                          <a:latin typeface="Cambria"/>
                          <a:ea typeface="Cambria"/>
                          <a:cs typeface="Cambria"/>
                          <a:sym typeface="Cambria"/>
                        </a:rPr>
                        <a:t>7</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Material deprivation</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Not having access to material resources compared to other people</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extLst>
                  <a:ext uri="{0D108BD9-81ED-4DB2-BD59-A6C34878D82A}">
                    <a16:rowId xmlns:a16="http://schemas.microsoft.com/office/drawing/2014/main" val="10007"/>
                  </a:ext>
                </a:extLst>
              </a:tr>
              <a:tr h="449939">
                <a:tc>
                  <a:txBody>
                    <a:bodyPr/>
                    <a:lstStyle/>
                    <a:p>
                      <a:pPr algn="l" defTabSz="1828800"/>
                      <a:r>
                        <a:rPr sz="1000">
                          <a:latin typeface="Cambria"/>
                          <a:ea typeface="Cambria"/>
                          <a:cs typeface="Cambria"/>
                          <a:sym typeface="Cambria"/>
                        </a:rPr>
                        <a:t>8</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Institutional r4acism</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tc>
                  <a:txBody>
                    <a:bodyPr/>
                    <a:lstStyle/>
                    <a:p>
                      <a:pPr algn="l" defTabSz="1828800"/>
                      <a:r>
                        <a:rPr sz="1000">
                          <a:latin typeface="Cambria"/>
                          <a:ea typeface="Cambria"/>
                          <a:cs typeface="Cambria"/>
                          <a:sym typeface="Cambria"/>
                        </a:rPr>
                        <a:t>When the policies and practices of an institution are racist</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D4E2CE"/>
                    </a:solidFill>
                  </a:tcPr>
                </a:tc>
                <a:extLst>
                  <a:ext uri="{0D108BD9-81ED-4DB2-BD59-A6C34878D82A}">
                    <a16:rowId xmlns:a16="http://schemas.microsoft.com/office/drawing/2014/main" val="10008"/>
                  </a:ext>
                </a:extLst>
              </a:tr>
            </a:tbl>
          </a:graphicData>
        </a:graphic>
      </p:graphicFrame>
      <p:graphicFrame>
        <p:nvGraphicFramePr>
          <p:cNvPr id="205" name="Table 7"/>
          <p:cNvGraphicFramePr/>
          <p:nvPr/>
        </p:nvGraphicFramePr>
        <p:xfrm>
          <a:off x="16867379" y="5413051"/>
          <a:ext cx="7174890" cy="6644247"/>
        </p:xfrm>
        <a:graphic>
          <a:graphicData uri="http://schemas.openxmlformats.org/drawingml/2006/table">
            <a:tbl>
              <a:tblPr firstRow="1" bandRow="1">
                <a:tableStyleId>{4C3C2611-4C71-4FC5-86AE-919BDF0F9419}</a:tableStyleId>
              </a:tblPr>
              <a:tblGrid>
                <a:gridCol w="908808">
                  <a:extLst>
                    <a:ext uri="{9D8B030D-6E8A-4147-A177-3AD203B41FA5}">
                      <a16:colId xmlns:a16="http://schemas.microsoft.com/office/drawing/2014/main" val="20000"/>
                    </a:ext>
                  </a:extLst>
                </a:gridCol>
                <a:gridCol w="2191838">
                  <a:extLst>
                    <a:ext uri="{9D8B030D-6E8A-4147-A177-3AD203B41FA5}">
                      <a16:colId xmlns:a16="http://schemas.microsoft.com/office/drawing/2014/main" val="20001"/>
                    </a:ext>
                  </a:extLst>
                </a:gridCol>
                <a:gridCol w="4074244">
                  <a:extLst>
                    <a:ext uri="{9D8B030D-6E8A-4147-A177-3AD203B41FA5}">
                      <a16:colId xmlns:a16="http://schemas.microsoft.com/office/drawing/2014/main" val="20002"/>
                    </a:ext>
                  </a:extLst>
                </a:gridCol>
              </a:tblGrid>
              <a:tr h="653937">
                <a:tc gridSpan="3">
                  <a:txBody>
                    <a:bodyPr/>
                    <a:lstStyle/>
                    <a:p>
                      <a:pPr defTabSz="914400">
                        <a:defRPr b="0"/>
                      </a:pPr>
                      <a:r>
                        <a:rPr sz="1000" b="1">
                          <a:solidFill>
                            <a:srgbClr val="FFFFFF"/>
                          </a:solidFill>
                          <a:latin typeface="Cambria"/>
                          <a:ea typeface="Cambria"/>
                          <a:cs typeface="Cambria"/>
                          <a:sym typeface="Cambria"/>
                        </a:rPr>
                        <a:t>Ethnicity</a:t>
                      </a:r>
                    </a:p>
                  </a:txBody>
                  <a:tcPr marL="45720" marR="45720" horzOverflow="overflow">
                    <a:lnL w="12700">
                      <a:solidFill>
                        <a:srgbClr val="FFFFFF"/>
                      </a:solidFill>
                    </a:lnL>
                    <a:lnR w="12700">
                      <a:solidFill>
                        <a:srgbClr val="FFFFFF"/>
                      </a:solidFill>
                    </a:lnR>
                    <a:lnT w="12700">
                      <a:solidFill>
                        <a:srgbClr val="FFFFFF"/>
                      </a:solidFill>
                    </a:lnT>
                    <a:lnB w="38100">
                      <a:solidFill>
                        <a:srgbClr val="FFFFFF"/>
                      </a:solidFill>
                    </a:lnB>
                    <a:solidFill>
                      <a:srgbClr val="FFC00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024090">
                <a:tc>
                  <a:txBody>
                    <a:bodyPr/>
                    <a:lstStyle/>
                    <a:p>
                      <a:pPr algn="l" defTabSz="914400"/>
                      <a:r>
                        <a:rPr sz="1000">
                          <a:latin typeface="Cambria"/>
                          <a:ea typeface="Cambria"/>
                          <a:cs typeface="Cambria"/>
                          <a:sym typeface="Cambria"/>
                        </a:rPr>
                        <a:t>1</a:t>
                      </a:r>
                    </a:p>
                  </a:txBody>
                  <a:tcPr marL="45720" marR="45720" horzOverflow="overflow">
                    <a:lnL w="12700">
                      <a:solidFill>
                        <a:srgbClr val="FFFFFF"/>
                      </a:solidFill>
                    </a:lnL>
                    <a:lnR w="12700">
                      <a:solidFill>
                        <a:srgbClr val="FFFFFF"/>
                      </a:solidFill>
                    </a:lnR>
                    <a:lnT w="38100">
                      <a:solidFill>
                        <a:srgbClr val="FFFFFF"/>
                      </a:solidFill>
                    </a:lnT>
                    <a:lnB w="12700">
                      <a:solidFill>
                        <a:srgbClr val="FFFFFF"/>
                      </a:solidFill>
                    </a:lnB>
                    <a:solidFill>
                      <a:srgbClr val="FFE8CA"/>
                    </a:solidFill>
                  </a:tcPr>
                </a:tc>
                <a:tc>
                  <a:txBody>
                    <a:bodyPr/>
                    <a:lstStyle/>
                    <a:p>
                      <a:pPr algn="l" defTabSz="914400"/>
                      <a:r>
                        <a:rPr sz="1000">
                          <a:latin typeface="Cambria"/>
                          <a:ea typeface="Cambria"/>
                          <a:cs typeface="Cambria"/>
                          <a:sym typeface="Cambria"/>
                        </a:rPr>
                        <a:t>Material deprivation</a:t>
                      </a:r>
                    </a:p>
                  </a:txBody>
                  <a:tcPr marL="45720" marR="45720" horzOverflow="overflow">
                    <a:lnL w="12700">
                      <a:solidFill>
                        <a:srgbClr val="FFFFFF"/>
                      </a:solidFill>
                    </a:lnL>
                    <a:lnR w="12700">
                      <a:solidFill>
                        <a:srgbClr val="FFFFFF"/>
                      </a:solidFill>
                    </a:lnR>
                    <a:lnT w="38100">
                      <a:solidFill>
                        <a:srgbClr val="FFFFFF"/>
                      </a:solidFill>
                    </a:lnT>
                    <a:lnB w="12700">
                      <a:solidFill>
                        <a:srgbClr val="FFFFFF"/>
                      </a:solidFill>
                    </a:lnB>
                    <a:solidFill>
                      <a:srgbClr val="FFE8CA"/>
                    </a:solidFill>
                  </a:tcPr>
                </a:tc>
                <a:tc>
                  <a:txBody>
                    <a:bodyPr/>
                    <a:lstStyle/>
                    <a:p>
                      <a:pPr algn="l" defTabSz="914400"/>
                      <a:r>
                        <a:rPr sz="1000">
                          <a:latin typeface="Cambria"/>
                          <a:ea typeface="Cambria"/>
                          <a:cs typeface="Cambria"/>
                          <a:sym typeface="Cambria"/>
                        </a:rPr>
                        <a:t>Some families from ethnic groups are more likely to be unemployed or in jobs with low wages compared with white families. This makes it difficult to afford school resources </a:t>
                      </a:r>
                    </a:p>
                  </a:txBody>
                  <a:tcPr marL="45720" marR="45720" horzOverflow="overflow">
                    <a:lnL w="12700">
                      <a:solidFill>
                        <a:srgbClr val="FFFFFF"/>
                      </a:solidFill>
                    </a:lnL>
                    <a:lnR w="12700">
                      <a:solidFill>
                        <a:srgbClr val="FFFFFF"/>
                      </a:solidFill>
                    </a:lnR>
                    <a:lnT w="38100">
                      <a:solidFill>
                        <a:srgbClr val="FFFFFF"/>
                      </a:solidFill>
                    </a:lnT>
                    <a:lnB w="12700">
                      <a:solidFill>
                        <a:srgbClr val="FFFFFF"/>
                      </a:solidFill>
                    </a:lnB>
                    <a:solidFill>
                      <a:srgbClr val="FFE8CA"/>
                    </a:solidFill>
                  </a:tcPr>
                </a:tc>
                <a:extLst>
                  <a:ext uri="{0D108BD9-81ED-4DB2-BD59-A6C34878D82A}">
                    <a16:rowId xmlns:a16="http://schemas.microsoft.com/office/drawing/2014/main" val="10001"/>
                  </a:ext>
                </a:extLst>
              </a:tr>
              <a:tr h="993244">
                <a:tc>
                  <a:txBody>
                    <a:bodyPr/>
                    <a:lstStyle/>
                    <a:p>
                      <a:pPr algn="l" defTabSz="914400"/>
                      <a:r>
                        <a:rPr sz="1000">
                          <a:latin typeface="Cambria"/>
                          <a:ea typeface="Cambria"/>
                          <a:cs typeface="Cambria"/>
                          <a:sym typeface="Cambria"/>
                        </a:rPr>
                        <a:t>2</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FFF4E6"/>
                    </a:solidFill>
                  </a:tcPr>
                </a:tc>
                <a:tc>
                  <a:txBody>
                    <a:bodyPr/>
                    <a:lstStyle/>
                    <a:p>
                      <a:pPr algn="l" defTabSz="914400"/>
                      <a:r>
                        <a:rPr sz="1000">
                          <a:latin typeface="Cambria"/>
                          <a:ea typeface="Cambria"/>
                          <a:cs typeface="Cambria"/>
                          <a:sym typeface="Cambria"/>
                        </a:rPr>
                        <a:t>Cultural- Language</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FFF4E6"/>
                    </a:solidFill>
                  </a:tcPr>
                </a:tc>
                <a:tc>
                  <a:txBody>
                    <a:bodyPr/>
                    <a:lstStyle/>
                    <a:p>
                      <a:pPr algn="l" defTabSz="914400"/>
                      <a:r>
                        <a:rPr sz="1000">
                          <a:latin typeface="Cambria"/>
                          <a:ea typeface="Cambria"/>
                          <a:cs typeface="Cambria"/>
                          <a:sym typeface="Cambria"/>
                        </a:rPr>
                        <a:t>Some children may not speak English as a first language which is a barrier to doing well at school</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FFF4E6"/>
                    </a:solidFill>
                  </a:tcPr>
                </a:tc>
                <a:extLst>
                  <a:ext uri="{0D108BD9-81ED-4DB2-BD59-A6C34878D82A}">
                    <a16:rowId xmlns:a16="http://schemas.microsoft.com/office/drawing/2014/main" val="10002"/>
                  </a:ext>
                </a:extLst>
              </a:tr>
              <a:tr h="993244">
                <a:tc>
                  <a:txBody>
                    <a:bodyPr/>
                    <a:lstStyle/>
                    <a:p>
                      <a:pPr algn="l" defTabSz="914400"/>
                      <a:r>
                        <a:rPr sz="1000">
                          <a:latin typeface="Cambria"/>
                          <a:ea typeface="Cambria"/>
                          <a:cs typeface="Cambria"/>
                          <a:sym typeface="Cambria"/>
                        </a:rPr>
                        <a:t>3</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FFE8CA"/>
                    </a:solidFill>
                  </a:tcPr>
                </a:tc>
                <a:tc>
                  <a:txBody>
                    <a:bodyPr/>
                    <a:lstStyle/>
                    <a:p>
                      <a:pPr algn="l" defTabSz="914400"/>
                      <a:r>
                        <a:rPr sz="1000">
                          <a:latin typeface="Cambria"/>
                          <a:ea typeface="Cambria"/>
                          <a:cs typeface="Cambria"/>
                          <a:sym typeface="Cambria"/>
                        </a:rPr>
                        <a:t>Cultural- parental aspirations</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FFE8CA"/>
                    </a:solidFill>
                  </a:tcPr>
                </a:tc>
                <a:tc>
                  <a:txBody>
                    <a:bodyPr/>
                    <a:lstStyle/>
                    <a:p>
                      <a:pPr algn="l" defTabSz="914400"/>
                      <a:r>
                        <a:rPr sz="1000">
                          <a:latin typeface="Cambria"/>
                          <a:ea typeface="Cambria"/>
                          <a:cs typeface="Cambria"/>
                          <a:sym typeface="Cambria"/>
                        </a:rPr>
                        <a:t>Some ethnic minority groups may not value education for some children and see it all less important for their futures</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FFE8CA"/>
                    </a:solidFill>
                  </a:tcPr>
                </a:tc>
                <a:extLst>
                  <a:ext uri="{0D108BD9-81ED-4DB2-BD59-A6C34878D82A}">
                    <a16:rowId xmlns:a16="http://schemas.microsoft.com/office/drawing/2014/main" val="10003"/>
                  </a:ext>
                </a:extLst>
              </a:tr>
              <a:tr h="993244">
                <a:tc>
                  <a:txBody>
                    <a:bodyPr/>
                    <a:lstStyle/>
                    <a:p>
                      <a:pPr algn="l" defTabSz="914400">
                        <a:defRPr sz="1000">
                          <a:latin typeface="Cambria"/>
                          <a:ea typeface="Cambria"/>
                          <a:cs typeface="Cambria"/>
                          <a:sym typeface="Cambria"/>
                        </a:defRPr>
                      </a:pPr>
                      <a:endParaRP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FFE8CA"/>
                    </a:solidFill>
                  </a:tcPr>
                </a:tc>
                <a:tc>
                  <a:txBody>
                    <a:bodyPr/>
                    <a:lstStyle/>
                    <a:p>
                      <a:pPr algn="l" defTabSz="914400"/>
                      <a:r>
                        <a:rPr sz="1000">
                          <a:latin typeface="Cambria"/>
                          <a:ea typeface="Cambria"/>
                          <a:cs typeface="Cambria"/>
                          <a:sym typeface="Cambria"/>
                        </a:rPr>
                        <a:t>In school- Labelling</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FFE8CA"/>
                    </a:solidFill>
                  </a:tcPr>
                </a:tc>
                <a:tc>
                  <a:txBody>
                    <a:bodyPr/>
                    <a:lstStyle/>
                    <a:p>
                      <a:pPr algn="l" defTabSz="914400"/>
                      <a:r>
                        <a:rPr sz="1000">
                          <a:latin typeface="Cambria"/>
                          <a:ea typeface="Cambria"/>
                          <a:cs typeface="Cambria"/>
                          <a:sym typeface="Cambria"/>
                        </a:rPr>
                        <a:t>Some ethnic minority students are more likely to be negatively labelled which can lead to a self- fulfilling prophecy.</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FFE8CA"/>
                    </a:solidFill>
                  </a:tcPr>
                </a:tc>
                <a:extLst>
                  <a:ext uri="{0D108BD9-81ED-4DB2-BD59-A6C34878D82A}">
                    <a16:rowId xmlns:a16="http://schemas.microsoft.com/office/drawing/2014/main" val="10004"/>
                  </a:ext>
                </a:extLst>
              </a:tr>
              <a:tr h="993244">
                <a:tc>
                  <a:txBody>
                    <a:bodyPr/>
                    <a:lstStyle/>
                    <a:p>
                      <a:pPr algn="l" defTabSz="914400">
                        <a:defRPr sz="1000">
                          <a:latin typeface="Cambria"/>
                          <a:ea typeface="Cambria"/>
                          <a:cs typeface="Cambria"/>
                          <a:sym typeface="Cambria"/>
                        </a:defRPr>
                      </a:pPr>
                      <a:endParaRP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FFE8CA"/>
                    </a:solidFill>
                  </a:tcPr>
                </a:tc>
                <a:tc>
                  <a:txBody>
                    <a:bodyPr/>
                    <a:lstStyle/>
                    <a:p>
                      <a:pPr algn="l" defTabSz="914400"/>
                      <a:r>
                        <a:rPr sz="1000">
                          <a:latin typeface="Cambria"/>
                          <a:ea typeface="Cambria"/>
                          <a:cs typeface="Cambria"/>
                          <a:sym typeface="Cambria"/>
                        </a:rPr>
                        <a:t>In school- Institutional racism</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FFE8CA"/>
                    </a:solidFill>
                  </a:tcPr>
                </a:tc>
                <a:tc>
                  <a:txBody>
                    <a:bodyPr/>
                    <a:lstStyle/>
                    <a:p>
                      <a:pPr algn="l" defTabSz="914400"/>
                      <a:r>
                        <a:rPr sz="1000">
                          <a:latin typeface="Cambria"/>
                          <a:ea typeface="Cambria"/>
                          <a:cs typeface="Cambria"/>
                          <a:sym typeface="Cambria"/>
                        </a:rPr>
                        <a:t>Schools may be unconsciously or consciously racist which makes children feel negatively about education. For example, Black boys are more likely to be seen as disruptive.</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FFE8CA"/>
                    </a:solidFill>
                  </a:tcPr>
                </a:tc>
                <a:extLst>
                  <a:ext uri="{0D108BD9-81ED-4DB2-BD59-A6C34878D82A}">
                    <a16:rowId xmlns:a16="http://schemas.microsoft.com/office/drawing/2014/main" val="10005"/>
                  </a:ext>
                </a:extLst>
              </a:tr>
              <a:tr h="993244">
                <a:tc>
                  <a:txBody>
                    <a:bodyPr/>
                    <a:lstStyle/>
                    <a:p>
                      <a:pPr algn="l" defTabSz="914400">
                        <a:defRPr sz="1000">
                          <a:latin typeface="Cambria"/>
                          <a:ea typeface="Cambria"/>
                          <a:cs typeface="Cambria"/>
                          <a:sym typeface="Cambria"/>
                        </a:defRPr>
                      </a:pPr>
                      <a:endParaRP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FFE8CA"/>
                    </a:solidFill>
                  </a:tcPr>
                </a:tc>
                <a:tc>
                  <a:txBody>
                    <a:bodyPr/>
                    <a:lstStyle/>
                    <a:p>
                      <a:pPr algn="l" defTabSz="914400"/>
                      <a:r>
                        <a:rPr sz="1000">
                          <a:latin typeface="Cambria"/>
                          <a:ea typeface="Cambria"/>
                          <a:cs typeface="Cambria"/>
                          <a:sym typeface="Cambria"/>
                        </a:rPr>
                        <a:t>Ethnocentric curriculum</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FFE8CA"/>
                    </a:solidFill>
                  </a:tcPr>
                </a:tc>
                <a:tc>
                  <a:txBody>
                    <a:bodyPr/>
                    <a:lstStyle/>
                    <a:p>
                      <a:pPr algn="l" defTabSz="914400"/>
                      <a:r>
                        <a:rPr sz="1000">
                          <a:latin typeface="Cambria"/>
                          <a:ea typeface="Cambria"/>
                          <a:cs typeface="Cambria"/>
                          <a:sym typeface="Cambria"/>
                        </a:rPr>
                        <a:t>Schools teach a white British curriculum which ignores other cultures. This may put some groups off education </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FFE8CA"/>
                    </a:solidFill>
                  </a:tcPr>
                </a:tc>
                <a:extLst>
                  <a:ext uri="{0D108BD9-81ED-4DB2-BD59-A6C34878D82A}">
                    <a16:rowId xmlns:a16="http://schemas.microsoft.com/office/drawing/2014/main" val="10006"/>
                  </a:ext>
                </a:extLst>
              </a:tr>
            </a:tbl>
          </a:graphicData>
        </a:graphic>
      </p:graphicFrame>
      <p:graphicFrame>
        <p:nvGraphicFramePr>
          <p:cNvPr id="206" name="Table 4"/>
          <p:cNvGraphicFramePr/>
          <p:nvPr/>
        </p:nvGraphicFramePr>
        <p:xfrm>
          <a:off x="7523139" y="5850019"/>
          <a:ext cx="8538468" cy="4091188"/>
        </p:xfrm>
        <a:graphic>
          <a:graphicData uri="http://schemas.openxmlformats.org/drawingml/2006/table">
            <a:tbl>
              <a:tblPr firstRow="1" bandRow="1">
                <a:tableStyleId>{4C3C2611-4C71-4FC5-86AE-919BDF0F9419}</a:tableStyleId>
              </a:tblPr>
              <a:tblGrid>
                <a:gridCol w="1049236">
                  <a:extLst>
                    <a:ext uri="{9D8B030D-6E8A-4147-A177-3AD203B41FA5}">
                      <a16:colId xmlns:a16="http://schemas.microsoft.com/office/drawing/2014/main" val="20000"/>
                    </a:ext>
                  </a:extLst>
                </a:gridCol>
                <a:gridCol w="1938103">
                  <a:extLst>
                    <a:ext uri="{9D8B030D-6E8A-4147-A177-3AD203B41FA5}">
                      <a16:colId xmlns:a16="http://schemas.microsoft.com/office/drawing/2014/main" val="20001"/>
                    </a:ext>
                  </a:extLst>
                </a:gridCol>
                <a:gridCol w="5551129">
                  <a:extLst>
                    <a:ext uri="{9D8B030D-6E8A-4147-A177-3AD203B41FA5}">
                      <a16:colId xmlns:a16="http://schemas.microsoft.com/office/drawing/2014/main" val="20002"/>
                    </a:ext>
                  </a:extLst>
                </a:gridCol>
              </a:tblGrid>
              <a:tr h="462959">
                <a:tc gridSpan="3">
                  <a:txBody>
                    <a:bodyPr/>
                    <a:lstStyle/>
                    <a:p>
                      <a:pPr defTabSz="914400">
                        <a:defRPr b="0"/>
                      </a:pPr>
                      <a:r>
                        <a:rPr sz="1000" b="1">
                          <a:solidFill>
                            <a:srgbClr val="FFFFFF"/>
                          </a:solidFill>
                          <a:latin typeface="Cambria"/>
                          <a:ea typeface="Cambria"/>
                          <a:cs typeface="Cambria"/>
                          <a:sym typeface="Cambria"/>
                        </a:rPr>
                        <a:t>Class</a:t>
                      </a:r>
                    </a:p>
                  </a:txBody>
                  <a:tcPr marL="45720" marR="45720" horzOverflow="overflow">
                    <a:lnL w="12700">
                      <a:solidFill>
                        <a:srgbClr val="FFFFFF"/>
                      </a:solidFill>
                    </a:lnL>
                    <a:lnR w="12700">
                      <a:solidFill>
                        <a:srgbClr val="FFFFFF"/>
                      </a:solidFill>
                    </a:lnR>
                    <a:lnT w="12700">
                      <a:solidFill>
                        <a:srgbClr val="FFFFFF"/>
                      </a:solidFill>
                    </a:lnT>
                    <a:lnB w="38100">
                      <a:solidFill>
                        <a:srgbClr val="FFFFFF"/>
                      </a:solidFill>
                    </a:lnB>
                    <a:solidFill>
                      <a:srgbClr val="5B9BD5"/>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553807">
                <a:tc>
                  <a:txBody>
                    <a:bodyPr/>
                    <a:lstStyle/>
                    <a:p>
                      <a:pPr algn="l" defTabSz="914400"/>
                      <a:r>
                        <a:rPr sz="1000">
                          <a:latin typeface="Cambria"/>
                          <a:ea typeface="Cambria"/>
                          <a:cs typeface="Cambria"/>
                          <a:sym typeface="Cambria"/>
                        </a:rPr>
                        <a:t>1</a:t>
                      </a:r>
                    </a:p>
                  </a:txBody>
                  <a:tcPr marL="45720" marR="45720" horzOverflow="overflow">
                    <a:lnL w="12700">
                      <a:solidFill>
                        <a:srgbClr val="FFFFFF"/>
                      </a:solidFill>
                    </a:lnL>
                    <a:lnR w="12700">
                      <a:solidFill>
                        <a:srgbClr val="FFFFFF"/>
                      </a:solidFill>
                    </a:lnR>
                    <a:lnT w="38100">
                      <a:solidFill>
                        <a:srgbClr val="FFFFFF"/>
                      </a:solidFill>
                    </a:lnT>
                    <a:lnB w="12700">
                      <a:solidFill>
                        <a:srgbClr val="FFFFFF"/>
                      </a:solidFill>
                    </a:lnB>
                    <a:solidFill>
                      <a:srgbClr val="D0DEEF"/>
                    </a:solidFill>
                  </a:tcPr>
                </a:tc>
                <a:tc>
                  <a:txBody>
                    <a:bodyPr/>
                    <a:lstStyle/>
                    <a:p>
                      <a:pPr algn="l" defTabSz="914400"/>
                      <a:r>
                        <a:rPr sz="1000">
                          <a:latin typeface="Cambria"/>
                          <a:ea typeface="Cambria"/>
                          <a:cs typeface="Cambria"/>
                          <a:sym typeface="Cambria"/>
                        </a:rPr>
                        <a:t>Cultural- Language codes</a:t>
                      </a:r>
                    </a:p>
                  </a:txBody>
                  <a:tcPr marL="45720" marR="45720" horzOverflow="overflow">
                    <a:lnL w="12700">
                      <a:solidFill>
                        <a:srgbClr val="FFFFFF"/>
                      </a:solidFill>
                    </a:lnL>
                    <a:lnR w="12700">
                      <a:solidFill>
                        <a:srgbClr val="FFFFFF"/>
                      </a:solidFill>
                    </a:lnR>
                    <a:lnT w="38100">
                      <a:solidFill>
                        <a:srgbClr val="FFFFFF"/>
                      </a:solidFill>
                    </a:lnT>
                    <a:lnB w="12700">
                      <a:solidFill>
                        <a:srgbClr val="FFFFFF"/>
                      </a:solidFill>
                    </a:lnB>
                    <a:solidFill>
                      <a:srgbClr val="D0DEEF"/>
                    </a:solidFill>
                  </a:tcPr>
                </a:tc>
                <a:tc>
                  <a:txBody>
                    <a:bodyPr/>
                    <a:lstStyle/>
                    <a:p>
                      <a:pPr algn="l" defTabSz="914400"/>
                      <a:r>
                        <a:rPr sz="1000">
                          <a:latin typeface="Cambria"/>
                          <a:ea typeface="Cambria"/>
                          <a:cs typeface="Cambria"/>
                          <a:sym typeface="Cambria"/>
                        </a:rPr>
                        <a:t>Working class students speak with a restricted code which means they find it harder to understand teachers</a:t>
                      </a:r>
                    </a:p>
                  </a:txBody>
                  <a:tcPr marL="45720" marR="45720" horzOverflow="overflow">
                    <a:lnL w="12700">
                      <a:solidFill>
                        <a:srgbClr val="FFFFFF"/>
                      </a:solidFill>
                    </a:lnL>
                    <a:lnR w="12700">
                      <a:solidFill>
                        <a:srgbClr val="FFFFFF"/>
                      </a:solidFill>
                    </a:lnR>
                    <a:lnT w="38100">
                      <a:solidFill>
                        <a:srgbClr val="FFFFFF"/>
                      </a:solidFill>
                    </a:lnT>
                    <a:lnB w="12700">
                      <a:solidFill>
                        <a:srgbClr val="FFFFFF"/>
                      </a:solidFill>
                    </a:lnB>
                    <a:solidFill>
                      <a:srgbClr val="D0DEEF"/>
                    </a:solidFill>
                  </a:tcPr>
                </a:tc>
                <a:extLst>
                  <a:ext uri="{0D108BD9-81ED-4DB2-BD59-A6C34878D82A}">
                    <a16:rowId xmlns:a16="http://schemas.microsoft.com/office/drawing/2014/main" val="10001"/>
                  </a:ext>
                </a:extLst>
              </a:tr>
              <a:tr h="462959">
                <a:tc>
                  <a:txBody>
                    <a:bodyPr/>
                    <a:lstStyle/>
                    <a:p>
                      <a:pPr algn="l" defTabSz="914400"/>
                      <a:r>
                        <a:rPr sz="1000">
                          <a:latin typeface="Cambria"/>
                          <a:ea typeface="Cambria"/>
                          <a:cs typeface="Cambria"/>
                          <a:sym typeface="Cambria"/>
                        </a:rPr>
                        <a:t>2</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E9EFF7"/>
                    </a:solidFill>
                  </a:tcPr>
                </a:tc>
                <a:tc>
                  <a:txBody>
                    <a:bodyPr/>
                    <a:lstStyle/>
                    <a:p>
                      <a:pPr algn="l" defTabSz="914400"/>
                      <a:r>
                        <a:rPr sz="1000">
                          <a:latin typeface="Cambria"/>
                          <a:ea typeface="Cambria"/>
                          <a:cs typeface="Cambria"/>
                          <a:sym typeface="Cambria"/>
                        </a:rPr>
                        <a:t>Cultural- Cultural Capital</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E9EFF7"/>
                    </a:solidFill>
                  </a:tcPr>
                </a:tc>
                <a:tc>
                  <a:txBody>
                    <a:bodyPr/>
                    <a:lstStyle/>
                    <a:p>
                      <a:pPr algn="l" defTabSz="914400"/>
                      <a:r>
                        <a:rPr sz="1000">
                          <a:latin typeface="Cambria"/>
                          <a:ea typeface="Cambria"/>
                          <a:cs typeface="Cambria"/>
                          <a:sym typeface="Cambria"/>
                        </a:rPr>
                        <a:t>Middle class students have more of the skills and knowledge which helps them do well</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E9EFF7"/>
                    </a:solidFill>
                  </a:tcPr>
                </a:tc>
                <a:extLst>
                  <a:ext uri="{0D108BD9-81ED-4DB2-BD59-A6C34878D82A}">
                    <a16:rowId xmlns:a16="http://schemas.microsoft.com/office/drawing/2014/main" val="10002"/>
                  </a:ext>
                </a:extLst>
              </a:tr>
              <a:tr h="462959">
                <a:tc>
                  <a:txBody>
                    <a:bodyPr/>
                    <a:lstStyle/>
                    <a:p>
                      <a:pPr algn="l" defTabSz="914400"/>
                      <a:r>
                        <a:rPr sz="1000">
                          <a:latin typeface="Cambria"/>
                          <a:ea typeface="Cambria"/>
                          <a:cs typeface="Cambria"/>
                          <a:sym typeface="Cambria"/>
                        </a:rPr>
                        <a:t>3</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D0DEEF"/>
                    </a:solidFill>
                  </a:tcPr>
                </a:tc>
                <a:tc>
                  <a:txBody>
                    <a:bodyPr/>
                    <a:lstStyle/>
                    <a:p>
                      <a:pPr algn="l" defTabSz="914400"/>
                      <a:r>
                        <a:rPr sz="1000">
                          <a:latin typeface="Cambria"/>
                          <a:ea typeface="Cambria"/>
                          <a:cs typeface="Cambria"/>
                          <a:sym typeface="Cambria"/>
                        </a:rPr>
                        <a:t>Cultural - Parental values</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D0DEEF"/>
                    </a:solidFill>
                  </a:tcPr>
                </a:tc>
                <a:tc>
                  <a:txBody>
                    <a:bodyPr/>
                    <a:lstStyle/>
                    <a:p>
                      <a:pPr algn="l" defTabSz="914400"/>
                      <a:r>
                        <a:rPr sz="1000">
                          <a:latin typeface="Cambria"/>
                          <a:ea typeface="Cambria"/>
                          <a:cs typeface="Cambria"/>
                          <a:sym typeface="Cambria"/>
                        </a:rPr>
                        <a:t>Middle class parents are more Riley to encourage their children to do well and play an active role in their education</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D0DEEF"/>
                    </a:solidFill>
                  </a:tcPr>
                </a:tc>
                <a:extLst>
                  <a:ext uri="{0D108BD9-81ED-4DB2-BD59-A6C34878D82A}">
                    <a16:rowId xmlns:a16="http://schemas.microsoft.com/office/drawing/2014/main" val="10003"/>
                  </a:ext>
                </a:extLst>
              </a:tr>
              <a:tr h="537126">
                <a:tc>
                  <a:txBody>
                    <a:bodyPr/>
                    <a:lstStyle/>
                    <a:p>
                      <a:pPr algn="l" defTabSz="914400"/>
                      <a:r>
                        <a:rPr sz="1000">
                          <a:latin typeface="Cambria"/>
                          <a:ea typeface="Cambria"/>
                          <a:cs typeface="Cambria"/>
                          <a:sym typeface="Cambria"/>
                        </a:rPr>
                        <a:t>4</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E9EFF7"/>
                    </a:solidFill>
                  </a:tcPr>
                </a:tc>
                <a:tc>
                  <a:txBody>
                    <a:bodyPr/>
                    <a:lstStyle/>
                    <a:p>
                      <a:pPr algn="l" defTabSz="914400"/>
                      <a:r>
                        <a:rPr sz="1000">
                          <a:latin typeface="Cambria"/>
                          <a:ea typeface="Cambria"/>
                          <a:cs typeface="Cambria"/>
                          <a:sym typeface="Cambria"/>
                        </a:rPr>
                        <a:t>Social- social capital</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E9EFF7"/>
                    </a:solidFill>
                  </a:tcPr>
                </a:tc>
                <a:tc>
                  <a:txBody>
                    <a:bodyPr/>
                    <a:lstStyle/>
                    <a:p>
                      <a:pPr algn="l" defTabSz="914400"/>
                      <a:r>
                        <a:rPr sz="1000">
                          <a:latin typeface="Cambria"/>
                          <a:ea typeface="Cambria"/>
                          <a:cs typeface="Cambria"/>
                          <a:sym typeface="Cambria"/>
                        </a:rPr>
                        <a:t>Middle class parents are more likely to know people who can help their children see success. For example, to get tutoring or work experience</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E9EFF7"/>
                    </a:solidFill>
                  </a:tcPr>
                </a:tc>
                <a:extLst>
                  <a:ext uri="{0D108BD9-81ED-4DB2-BD59-A6C34878D82A}">
                    <a16:rowId xmlns:a16="http://schemas.microsoft.com/office/drawing/2014/main" val="10004"/>
                  </a:ext>
                </a:extLst>
              </a:tr>
              <a:tr h="537126">
                <a:tc>
                  <a:txBody>
                    <a:bodyPr/>
                    <a:lstStyle/>
                    <a:p>
                      <a:pPr algn="l" defTabSz="914400"/>
                      <a:r>
                        <a:rPr sz="1000">
                          <a:latin typeface="Cambria"/>
                          <a:ea typeface="Cambria"/>
                          <a:cs typeface="Cambria"/>
                          <a:sym typeface="Cambria"/>
                        </a:rPr>
                        <a:t>5</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D0DEEF"/>
                    </a:solidFill>
                  </a:tcPr>
                </a:tc>
                <a:tc>
                  <a:txBody>
                    <a:bodyPr/>
                    <a:lstStyle/>
                    <a:p>
                      <a:pPr algn="l" defTabSz="914400"/>
                      <a:r>
                        <a:rPr sz="1000">
                          <a:latin typeface="Cambria"/>
                          <a:ea typeface="Cambria"/>
                          <a:cs typeface="Cambria"/>
                          <a:sym typeface="Cambria"/>
                        </a:rPr>
                        <a:t>Material - resources</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D0DEEF"/>
                    </a:solidFill>
                  </a:tcPr>
                </a:tc>
                <a:tc>
                  <a:txBody>
                    <a:bodyPr/>
                    <a:lstStyle/>
                    <a:p>
                      <a:pPr algn="l" defTabSz="914400"/>
                      <a:r>
                        <a:rPr sz="1000">
                          <a:latin typeface="Cambria"/>
                          <a:ea typeface="Cambria"/>
                          <a:cs typeface="Cambria"/>
                          <a:sym typeface="Cambria"/>
                        </a:rPr>
                        <a:t>Some students don’t do as well as they don’t have access to recourses such as textbooks, internet etc</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D0DEEF"/>
                    </a:solidFill>
                  </a:tcPr>
                </a:tc>
                <a:extLst>
                  <a:ext uri="{0D108BD9-81ED-4DB2-BD59-A6C34878D82A}">
                    <a16:rowId xmlns:a16="http://schemas.microsoft.com/office/drawing/2014/main" val="10005"/>
                  </a:ext>
                </a:extLst>
              </a:tr>
              <a:tr h="537126">
                <a:tc>
                  <a:txBody>
                    <a:bodyPr/>
                    <a:lstStyle/>
                    <a:p>
                      <a:pPr algn="l" defTabSz="914400"/>
                      <a:r>
                        <a:rPr sz="1000">
                          <a:latin typeface="Cambria"/>
                          <a:ea typeface="Cambria"/>
                          <a:cs typeface="Cambria"/>
                          <a:sym typeface="Cambria"/>
                        </a:rPr>
                        <a:t>6</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E9EFF7"/>
                    </a:solidFill>
                  </a:tcPr>
                </a:tc>
                <a:tc>
                  <a:txBody>
                    <a:bodyPr/>
                    <a:lstStyle/>
                    <a:p>
                      <a:pPr algn="l" defTabSz="914400"/>
                      <a:r>
                        <a:rPr sz="1000">
                          <a:latin typeface="Cambria"/>
                          <a:ea typeface="Cambria"/>
                          <a:cs typeface="Cambria"/>
                          <a:sym typeface="Cambria"/>
                        </a:rPr>
                        <a:t>Material- housing</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E9EFF7"/>
                    </a:solidFill>
                  </a:tcPr>
                </a:tc>
                <a:tc>
                  <a:txBody>
                    <a:bodyPr/>
                    <a:lstStyle/>
                    <a:p>
                      <a:pPr algn="l" defTabSz="914400"/>
                      <a:r>
                        <a:rPr sz="1000">
                          <a:latin typeface="Cambria"/>
                          <a:ea typeface="Cambria"/>
                          <a:cs typeface="Cambria"/>
                          <a:sym typeface="Cambria"/>
                        </a:rPr>
                        <a:t>Some students may live in poor housing which is damp. This means they have time off school through illness. It may also mean that they have nowhere quiet to study</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E9EFF7"/>
                    </a:solidFill>
                  </a:tcPr>
                </a:tc>
                <a:extLst>
                  <a:ext uri="{0D108BD9-81ED-4DB2-BD59-A6C34878D82A}">
                    <a16:rowId xmlns:a16="http://schemas.microsoft.com/office/drawing/2014/main" val="10006"/>
                  </a:ext>
                </a:extLst>
              </a:tr>
              <a:tr h="537126">
                <a:tc>
                  <a:txBody>
                    <a:bodyPr/>
                    <a:lstStyle/>
                    <a:p>
                      <a:pPr algn="l" defTabSz="914400"/>
                      <a:r>
                        <a:rPr sz="1000">
                          <a:latin typeface="Cambria"/>
                          <a:ea typeface="Cambria"/>
                          <a:cs typeface="Cambria"/>
                          <a:sym typeface="Cambria"/>
                        </a:rPr>
                        <a:t>7</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D0DEEF"/>
                    </a:solidFill>
                  </a:tcPr>
                </a:tc>
                <a:tc>
                  <a:txBody>
                    <a:bodyPr/>
                    <a:lstStyle/>
                    <a:p>
                      <a:pPr algn="l" defTabSz="914400"/>
                      <a:r>
                        <a:rPr sz="1000">
                          <a:latin typeface="Cambria"/>
                          <a:ea typeface="Cambria"/>
                          <a:cs typeface="Cambria"/>
                          <a:sym typeface="Cambria"/>
                        </a:rPr>
                        <a:t>Material- nutrition</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D0DEEF"/>
                    </a:solidFill>
                  </a:tcPr>
                </a:tc>
                <a:tc>
                  <a:txBody>
                    <a:bodyPr/>
                    <a:lstStyle/>
                    <a:p>
                      <a:pPr algn="l" defTabSz="914400"/>
                      <a:r>
                        <a:rPr sz="1000">
                          <a:latin typeface="Cambria"/>
                          <a:ea typeface="Cambria"/>
                          <a:cs typeface="Cambria"/>
                          <a:sym typeface="Cambria"/>
                        </a:rPr>
                        <a:t>Some working class students may not eat breakfast or be able to afford nutritious food. This makes it more difficult for them to concentrate in school</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D0DEEF"/>
                    </a:solidFill>
                  </a:tcPr>
                </a:tc>
                <a:extLst>
                  <a:ext uri="{0D108BD9-81ED-4DB2-BD59-A6C34878D82A}">
                    <a16:rowId xmlns:a16="http://schemas.microsoft.com/office/drawing/2014/main" val="10007"/>
                  </a:ext>
                </a:extLst>
              </a:tr>
            </a:tbl>
          </a:graphicData>
        </a:graphic>
      </p:graphicFrame>
      <p:graphicFrame>
        <p:nvGraphicFramePr>
          <p:cNvPr id="207" name="Table 6"/>
          <p:cNvGraphicFramePr/>
          <p:nvPr/>
        </p:nvGraphicFramePr>
        <p:xfrm>
          <a:off x="85058" y="5884804"/>
          <a:ext cx="7360308" cy="4549629"/>
        </p:xfrm>
        <a:graphic>
          <a:graphicData uri="http://schemas.openxmlformats.org/drawingml/2006/table">
            <a:tbl>
              <a:tblPr firstRow="1" bandRow="1">
                <a:tableStyleId>{4C3C2611-4C71-4FC5-86AE-919BDF0F9419}</a:tableStyleId>
              </a:tblPr>
              <a:tblGrid>
                <a:gridCol w="932293">
                  <a:extLst>
                    <a:ext uri="{9D8B030D-6E8A-4147-A177-3AD203B41FA5}">
                      <a16:colId xmlns:a16="http://schemas.microsoft.com/office/drawing/2014/main" val="20000"/>
                    </a:ext>
                  </a:extLst>
                </a:gridCol>
                <a:gridCol w="1649305">
                  <a:extLst>
                    <a:ext uri="{9D8B030D-6E8A-4147-A177-3AD203B41FA5}">
                      <a16:colId xmlns:a16="http://schemas.microsoft.com/office/drawing/2014/main" val="20001"/>
                    </a:ext>
                  </a:extLst>
                </a:gridCol>
                <a:gridCol w="4778710">
                  <a:extLst>
                    <a:ext uri="{9D8B030D-6E8A-4147-A177-3AD203B41FA5}">
                      <a16:colId xmlns:a16="http://schemas.microsoft.com/office/drawing/2014/main" val="20002"/>
                    </a:ext>
                  </a:extLst>
                </a:gridCol>
              </a:tblGrid>
              <a:tr h="571814">
                <a:tc gridSpan="3">
                  <a:txBody>
                    <a:bodyPr/>
                    <a:lstStyle/>
                    <a:p>
                      <a:pPr defTabSz="1828800">
                        <a:defRPr b="0"/>
                      </a:pPr>
                      <a:r>
                        <a:rPr sz="1000" b="1">
                          <a:solidFill>
                            <a:srgbClr val="FFFFFF"/>
                          </a:solidFill>
                          <a:latin typeface="Cambria"/>
                          <a:ea typeface="Cambria"/>
                          <a:cs typeface="Cambria"/>
                          <a:sym typeface="Cambria"/>
                        </a:rPr>
                        <a:t>Sociologists</a:t>
                      </a:r>
                    </a:p>
                  </a:txBody>
                  <a:tcPr marL="45720" marR="45720" horzOverflow="overflow">
                    <a:lnL w="25400">
                      <a:solidFill>
                        <a:srgbClr val="FFFFFF"/>
                      </a:solidFill>
                    </a:lnL>
                    <a:lnR w="25400">
                      <a:solidFill>
                        <a:srgbClr val="FFFFFF"/>
                      </a:solidFill>
                    </a:lnR>
                    <a:lnT w="25400">
                      <a:solidFill>
                        <a:srgbClr val="FFFFFF"/>
                      </a:solidFill>
                    </a:lnT>
                    <a:lnB w="76200">
                      <a:solidFill>
                        <a:srgbClr val="FFFFFF"/>
                      </a:solidFill>
                    </a:lnB>
                    <a:solidFill>
                      <a:srgbClr val="ED7D3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571814">
                <a:tc>
                  <a:txBody>
                    <a:bodyPr/>
                    <a:lstStyle/>
                    <a:p>
                      <a:pPr algn="l" defTabSz="1828800"/>
                      <a:r>
                        <a:rPr sz="1000">
                          <a:latin typeface="Cambria"/>
                          <a:ea typeface="Cambria"/>
                          <a:cs typeface="Cambria"/>
                          <a:sym typeface="Cambria"/>
                        </a:rPr>
                        <a:t>1</a:t>
                      </a:r>
                    </a:p>
                  </a:txBody>
                  <a:tcPr marL="45720" marR="45720" horzOverflow="overflow">
                    <a:lnL w="25400">
                      <a:solidFill>
                        <a:srgbClr val="FFFFFF"/>
                      </a:solidFill>
                    </a:lnL>
                    <a:lnR w="25400">
                      <a:solidFill>
                        <a:srgbClr val="FFFFFF"/>
                      </a:solidFill>
                    </a:lnR>
                    <a:lnT w="762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Mac and Ghaill</a:t>
                      </a:r>
                    </a:p>
                  </a:txBody>
                  <a:tcPr marL="45720" marR="45720" horzOverflow="overflow">
                    <a:lnL w="25400">
                      <a:solidFill>
                        <a:srgbClr val="FFFFFF"/>
                      </a:solidFill>
                    </a:lnL>
                    <a:lnR w="25400">
                      <a:solidFill>
                        <a:srgbClr val="FFFFFF"/>
                      </a:solidFill>
                    </a:lnR>
                    <a:lnT w="762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Feminisation of the labour market and Crisis in Masculinity</a:t>
                      </a:r>
                    </a:p>
                  </a:txBody>
                  <a:tcPr marL="45720" marR="45720" horzOverflow="overflow">
                    <a:lnL w="25400">
                      <a:solidFill>
                        <a:srgbClr val="FFFFFF"/>
                      </a:solidFill>
                    </a:lnL>
                    <a:lnR w="25400">
                      <a:solidFill>
                        <a:srgbClr val="FFFFFF"/>
                      </a:solidFill>
                    </a:lnR>
                    <a:lnT w="76200">
                      <a:solidFill>
                        <a:srgbClr val="FFFFFF"/>
                      </a:solidFill>
                    </a:lnT>
                    <a:lnB w="25400">
                      <a:solidFill>
                        <a:srgbClr val="FFFFFF"/>
                      </a:solidFill>
                    </a:lnB>
                    <a:solidFill>
                      <a:srgbClr val="F8D6CC"/>
                    </a:solidFill>
                  </a:tcPr>
                </a:tc>
                <a:extLst>
                  <a:ext uri="{0D108BD9-81ED-4DB2-BD59-A6C34878D82A}">
                    <a16:rowId xmlns:a16="http://schemas.microsoft.com/office/drawing/2014/main" val="10001"/>
                  </a:ext>
                </a:extLst>
              </a:tr>
              <a:tr h="818285">
                <a:tc>
                  <a:txBody>
                    <a:bodyPr/>
                    <a:lstStyle/>
                    <a:p>
                      <a:pPr algn="l" defTabSz="1828800"/>
                      <a:r>
                        <a:rPr sz="1000">
                          <a:latin typeface="Cambria"/>
                          <a:ea typeface="Cambria"/>
                          <a:cs typeface="Cambria"/>
                          <a:sym typeface="Cambria"/>
                        </a:rPr>
                        <a:t>2</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CECE7"/>
                    </a:solidFill>
                  </a:tcPr>
                </a:tc>
                <a:tc>
                  <a:txBody>
                    <a:bodyPr/>
                    <a:lstStyle/>
                    <a:p>
                      <a:pPr algn="l" defTabSz="1828800"/>
                      <a:r>
                        <a:rPr sz="1000">
                          <a:latin typeface="Cambria"/>
                          <a:ea typeface="Cambria"/>
                          <a:cs typeface="Cambria"/>
                          <a:sym typeface="Cambria"/>
                        </a:rPr>
                        <a:t>Sue Sharpe</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CECE7"/>
                    </a:solidFill>
                  </a:tcPr>
                </a:tc>
                <a:tc>
                  <a:txBody>
                    <a:bodyPr/>
                    <a:lstStyle/>
                    <a:p>
                      <a:pPr algn="l" defTabSz="1828800"/>
                      <a:r>
                        <a:rPr sz="1000">
                          <a:latin typeface="Cambria"/>
                          <a:ea typeface="Cambria"/>
                          <a:cs typeface="Cambria"/>
                          <a:sym typeface="Cambria"/>
                        </a:rPr>
                        <a:t>Like a Girl- the expectations of girls have changed- they expect to work</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CECE7"/>
                    </a:solidFill>
                  </a:tcPr>
                </a:tc>
                <a:extLst>
                  <a:ext uri="{0D108BD9-81ED-4DB2-BD59-A6C34878D82A}">
                    <a16:rowId xmlns:a16="http://schemas.microsoft.com/office/drawing/2014/main" val="10002"/>
                  </a:ext>
                </a:extLst>
              </a:tr>
              <a:tr h="818285">
                <a:tc>
                  <a:txBody>
                    <a:bodyPr/>
                    <a:lstStyle/>
                    <a:p>
                      <a:pPr algn="l" defTabSz="1828800"/>
                      <a:r>
                        <a:rPr sz="1000">
                          <a:latin typeface="Cambria"/>
                          <a:ea typeface="Cambria"/>
                          <a:cs typeface="Cambria"/>
                          <a:sym typeface="Cambria"/>
                        </a:rPr>
                        <a:t>3</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Bernstein</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Language codes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extLst>
                  <a:ext uri="{0D108BD9-81ED-4DB2-BD59-A6C34878D82A}">
                    <a16:rowId xmlns:a16="http://schemas.microsoft.com/office/drawing/2014/main" val="10003"/>
                  </a:ext>
                </a:extLst>
              </a:tr>
              <a:tr h="818285">
                <a:tc>
                  <a:txBody>
                    <a:bodyPr/>
                    <a:lstStyle/>
                    <a:p>
                      <a:pPr algn="l" defTabSz="1828800"/>
                      <a:r>
                        <a:rPr sz="1000">
                          <a:latin typeface="Cambria"/>
                          <a:ea typeface="Cambria"/>
                          <a:cs typeface="Cambria"/>
                          <a:sym typeface="Cambria"/>
                        </a:rPr>
                        <a:t>4</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CECE7"/>
                    </a:solidFill>
                  </a:tcPr>
                </a:tc>
                <a:tc>
                  <a:txBody>
                    <a:bodyPr/>
                    <a:lstStyle/>
                    <a:p>
                      <a:pPr algn="l" defTabSz="1828800"/>
                      <a:r>
                        <a:rPr sz="1000">
                          <a:latin typeface="Cambria"/>
                          <a:ea typeface="Cambria"/>
                          <a:cs typeface="Cambria"/>
                          <a:sym typeface="Cambria"/>
                        </a:rPr>
                        <a:t>Bordieu</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CECE7"/>
                    </a:solidFill>
                  </a:tcPr>
                </a:tc>
                <a:tc>
                  <a:txBody>
                    <a:bodyPr/>
                    <a:lstStyle/>
                    <a:p>
                      <a:pPr algn="l" defTabSz="1828800"/>
                      <a:r>
                        <a:rPr sz="1000">
                          <a:latin typeface="Cambria"/>
                          <a:ea typeface="Cambria"/>
                          <a:cs typeface="Cambria"/>
                          <a:sym typeface="Cambria"/>
                        </a:rPr>
                        <a:t>Cultural Capital</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CECE7"/>
                    </a:solidFill>
                  </a:tcPr>
                </a:tc>
                <a:extLst>
                  <a:ext uri="{0D108BD9-81ED-4DB2-BD59-A6C34878D82A}">
                    <a16:rowId xmlns:a16="http://schemas.microsoft.com/office/drawing/2014/main" val="10004"/>
                  </a:ext>
                </a:extLst>
              </a:tr>
              <a:tr h="475573">
                <a:tc>
                  <a:txBody>
                    <a:bodyPr/>
                    <a:lstStyle/>
                    <a:p>
                      <a:pPr algn="l" defTabSz="1828800"/>
                      <a:r>
                        <a:rPr sz="1000">
                          <a:latin typeface="Cambria"/>
                          <a:ea typeface="Cambria"/>
                          <a:cs typeface="Cambria"/>
                          <a:sym typeface="Cambria"/>
                        </a:rPr>
                        <a:t>5</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Douglas</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Douglas stated that middle class parents encourage their children to do well in education.</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extLst>
                  <a:ext uri="{0D108BD9-81ED-4DB2-BD59-A6C34878D82A}">
                    <a16:rowId xmlns:a16="http://schemas.microsoft.com/office/drawing/2014/main" val="10005"/>
                  </a:ext>
                </a:extLst>
              </a:tr>
              <a:tr h="475573">
                <a:tc>
                  <a:txBody>
                    <a:bodyPr/>
                    <a:lstStyle/>
                    <a:p>
                      <a:pPr algn="l" defTabSz="1828800"/>
                      <a:r>
                        <a:rPr sz="1000">
                          <a:latin typeface="Cambria"/>
                          <a:ea typeface="Cambria"/>
                          <a:cs typeface="Cambria"/>
                          <a:sym typeface="Cambria"/>
                        </a:rPr>
                        <a:t>6</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Reay</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tc>
                  <a:txBody>
                    <a:bodyPr/>
                    <a:lstStyle/>
                    <a:p>
                      <a:pPr algn="l" defTabSz="1828800"/>
                      <a:r>
                        <a:rPr sz="1000">
                          <a:latin typeface="Cambria"/>
                          <a:ea typeface="Cambria"/>
                          <a:cs typeface="Cambria"/>
                          <a:sym typeface="Cambria"/>
                        </a:rPr>
                        <a:t>Social Capital</a:t>
                      </a:r>
                    </a:p>
                  </a:txBody>
                  <a:tcPr marL="45720" marR="45720" horzOverflow="overflow">
                    <a:lnL w="25400">
                      <a:solidFill>
                        <a:srgbClr val="FFFFFF"/>
                      </a:solidFill>
                    </a:lnL>
                    <a:lnR w="25400">
                      <a:solidFill>
                        <a:srgbClr val="FFFFFF"/>
                      </a:solidFill>
                    </a:lnR>
                    <a:lnT w="25400">
                      <a:solidFill>
                        <a:srgbClr val="FFFFFF"/>
                      </a:solidFill>
                    </a:lnT>
                    <a:lnB w="25400">
                      <a:solidFill>
                        <a:srgbClr val="FFFFFF"/>
                      </a:solidFill>
                    </a:lnB>
                    <a:solidFill>
                      <a:srgbClr val="F8D6CC"/>
                    </a:solidFill>
                  </a:tcPr>
                </a:tc>
                <a:extLst>
                  <a:ext uri="{0D108BD9-81ED-4DB2-BD59-A6C34878D82A}">
                    <a16:rowId xmlns:a16="http://schemas.microsoft.com/office/drawing/2014/main" val="10006"/>
                  </a:ext>
                </a:extLst>
              </a:tr>
            </a:tbl>
          </a:graphicData>
        </a:graphic>
      </p:graphicFrame>
    </p:spTree>
  </p:cSld>
  <p:clrMapOvr>
    <a:masterClrMapping/>
  </p:clrMapOvr>
  <p:transition spd="med"/>
</p:sld>
</file>

<file path=ppt/theme/theme1.xml><?xml version="1.0" encoding="utf-8"?>
<a:theme xmlns:a="http://schemas.openxmlformats.org/drawingml/2006/main" name="21_BasicWhite">
  <a:themeElements>
    <a:clrScheme name="21_BasicWhite">
      <a:dk1>
        <a:srgbClr val="5E5E5E"/>
      </a:dk1>
      <a:lt1>
        <a:srgbClr val="FFFFFF"/>
      </a:lt1>
      <a:dk2>
        <a:srgbClr val="A7A7A7"/>
      </a:dk2>
      <a:lt2>
        <a:srgbClr val="535353"/>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a:ea typeface="Helvetica"/>
        <a:cs typeface="Helvetica"/>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a:spAutoFit/>
      </a:bodyPr>
      <a:lstStyle>
        <a:defPPr marL="0" marR="0" indent="0" algn="ctr" defTabSz="2438337"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j-lt"/>
            <a:ea typeface="+mj-ea"/>
            <a:cs typeface="+mj-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337"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j-lt"/>
            <a:ea typeface="+mj-ea"/>
            <a:cs typeface="+mj-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1_BasicWhite">
  <a:themeElements>
    <a:clrScheme name="21_BasicWhite">
      <a:dk1>
        <a:srgbClr val="000000"/>
      </a:dk1>
      <a:lt1>
        <a:srgbClr val="FFFFFF"/>
      </a:lt1>
      <a:dk2>
        <a:srgbClr val="A7A7A7"/>
      </a:dk2>
      <a:lt2>
        <a:srgbClr val="535353"/>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a:ea typeface="Helvetica"/>
        <a:cs typeface="Helvetica"/>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a:spAutoFit/>
      </a:bodyPr>
      <a:lstStyle>
        <a:defPPr marL="0" marR="0" indent="0" algn="ctr" defTabSz="2438337"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j-lt"/>
            <a:ea typeface="+mj-ea"/>
            <a:cs typeface="+mj-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337"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j-lt"/>
            <a:ea typeface="+mj-ea"/>
            <a:cs typeface="+mj-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4900</Words>
  <Application>Microsoft Office PowerPoint</Application>
  <PresentationFormat>Custom</PresentationFormat>
  <Paragraphs>734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Cambria</vt:lpstr>
      <vt:lpstr>Helvetica Neue</vt:lpstr>
      <vt:lpstr>Helvetica Neue Medium</vt:lpstr>
      <vt:lpstr>21_BasicWhite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Miss Brett</dc:creator>
  <cp:lastModifiedBy>Mrs E Bollands</cp:lastModifiedBy>
  <cp:revision>1</cp:revision>
  <dcterms:modified xsi:type="dcterms:W3CDTF">2024-10-17T07:47:04Z</dcterms:modified>
</cp:coreProperties>
</file>