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82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5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65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47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9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4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7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42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54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59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04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6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98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9767609" y="0"/>
            <a:ext cx="2333443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u="sng" dirty="0"/>
              <a:t>Stave summary: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C00000"/>
                </a:solidFill>
              </a:rPr>
              <a:t>Stave1: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C00000"/>
                </a:solidFill>
              </a:rPr>
              <a:t>Scrooge introduced; conversation with Fred about Christmas; charity workers; treatment of Bob. Marley’s ghost appears.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2"/>
                </a:solidFill>
              </a:rPr>
              <a:t>Stave 2: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2"/>
                </a:solidFill>
              </a:rPr>
              <a:t>Ghost of Christmas Past: Scrooge at school; apprentice at Fezziwig’s; breakup with Belle; Belle’s new family.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Stave 3: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Ghost of Christmas Present: Christmas in London; </a:t>
            </a:r>
            <a:r>
              <a:rPr lang="en-GB" sz="1800" dirty="0" err="1">
                <a:solidFill>
                  <a:schemeClr val="accent6">
                    <a:lumMod val="75000"/>
                  </a:schemeClr>
                </a:solidFill>
              </a:rPr>
              <a:t>Cratchits</a:t>
            </a: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’ Christmas; Fred’s Christmas party; Ignorance and Want.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5"/>
                </a:solidFill>
              </a:rPr>
              <a:t>Stave 4: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5"/>
                </a:solidFill>
              </a:rPr>
              <a:t>Ghost of Christmas Yet to Come: stock exchange;  pawn shop; poor couple in debt to Scrooge; </a:t>
            </a:r>
            <a:r>
              <a:rPr lang="en-GB" sz="1800" dirty="0" err="1">
                <a:solidFill>
                  <a:schemeClr val="accent5"/>
                </a:solidFill>
              </a:rPr>
              <a:t>Cratchits</a:t>
            </a:r>
            <a:r>
              <a:rPr lang="en-GB" sz="1800" dirty="0">
                <a:solidFill>
                  <a:schemeClr val="accent5"/>
                </a:solidFill>
              </a:rPr>
              <a:t> after death of Tiny Tim; his own grave.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7030A0"/>
                </a:solidFill>
              </a:rPr>
              <a:t>Stave 5: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7030A0"/>
                </a:solidFill>
              </a:rPr>
              <a:t>Christmas Day morning – Scrooge is redeemed; buys the turkey for the </a:t>
            </a:r>
            <a:r>
              <a:rPr lang="en-GB" sz="1800" dirty="0" err="1">
                <a:solidFill>
                  <a:srgbClr val="7030A0"/>
                </a:solidFill>
              </a:rPr>
              <a:t>Cratchits</a:t>
            </a:r>
            <a:r>
              <a:rPr lang="en-GB" sz="1800" dirty="0">
                <a:solidFill>
                  <a:srgbClr val="7030A0"/>
                </a:solidFill>
              </a:rPr>
              <a:t>; apologises to charity worker; goes to Fred’s party; raises Bob’s salary; second father to Tiny Tim.</a:t>
            </a:r>
            <a:endParaRPr lang="en-GB" sz="1800" b="1" dirty="0"/>
          </a:p>
          <a:p>
            <a:endParaRPr lang="en-GB" sz="18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2662084" cy="1209368"/>
          </a:xfrm>
          <a:prstGeom prst="rect">
            <a:avLst/>
          </a:prstGeom>
          <a:solidFill>
            <a:schemeClr val="accent6"/>
          </a:solidFill>
        </p:spPr>
        <p:txBody>
          <a:bodyPr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8000" dirty="0">
                <a:solidFill>
                  <a:schemeClr val="bg1"/>
                </a:solidFill>
                <a:latin typeface="Gill Sans MT Ext Condensed Bold" panose="020B0902020104020203" pitchFamily="34" charset="0"/>
              </a:rPr>
              <a:t>A Christmas Carol</a:t>
            </a:r>
            <a:r>
              <a:rPr lang="en-GB" sz="4100" dirty="0"/>
              <a:t> Lit Paper 1</a:t>
            </a:r>
            <a:endParaRPr lang="en-GB" sz="5300" dirty="0">
              <a:latin typeface="Informal Roman" panose="030604020304060B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856069"/>
            <a:ext cx="2662084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Q focus: key characters:</a:t>
            </a:r>
          </a:p>
          <a:p>
            <a:r>
              <a:rPr lang="en-GB" sz="1400" dirty="0"/>
              <a:t>Scrooge</a:t>
            </a:r>
          </a:p>
          <a:p>
            <a:r>
              <a:rPr lang="en-GB" sz="1400" dirty="0" err="1"/>
              <a:t>Cratchits</a:t>
            </a:r>
            <a:endParaRPr lang="en-GB" sz="1400" dirty="0"/>
          </a:p>
          <a:p>
            <a:r>
              <a:rPr lang="en-GB" sz="1400" dirty="0"/>
              <a:t>Fred</a:t>
            </a:r>
          </a:p>
          <a:p>
            <a:r>
              <a:rPr lang="en-GB" sz="1400" dirty="0"/>
              <a:t>Ghosts</a:t>
            </a:r>
          </a:p>
          <a:p>
            <a:r>
              <a:rPr lang="en-GB" sz="1400" dirty="0"/>
              <a:t>Marley</a:t>
            </a:r>
          </a:p>
          <a:p>
            <a:r>
              <a:rPr lang="en-GB" sz="1400" dirty="0"/>
              <a:t>Belle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531779"/>
            <a:ext cx="2662084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Q focus: key themes:</a:t>
            </a:r>
          </a:p>
          <a:p>
            <a:r>
              <a:rPr lang="en-GB" sz="1600" dirty="0"/>
              <a:t>Poverty</a:t>
            </a:r>
          </a:p>
          <a:p>
            <a:r>
              <a:rPr lang="en-GB" sz="1600" dirty="0"/>
              <a:t>Inequality</a:t>
            </a:r>
          </a:p>
          <a:p>
            <a:r>
              <a:rPr lang="en-GB" sz="1600" dirty="0"/>
              <a:t>Selfishness / charity</a:t>
            </a:r>
          </a:p>
          <a:p>
            <a:r>
              <a:rPr lang="en-GB" sz="1600" dirty="0"/>
              <a:t>Isolation</a:t>
            </a:r>
          </a:p>
          <a:p>
            <a:r>
              <a:rPr lang="en-GB" sz="1600" dirty="0"/>
              <a:t>Redemption</a:t>
            </a:r>
          </a:p>
          <a:p>
            <a:r>
              <a:rPr lang="en-GB" sz="1600" dirty="0"/>
              <a:t>Social responsibility</a:t>
            </a:r>
          </a:p>
          <a:p>
            <a:r>
              <a:rPr lang="en-GB" sz="1600" dirty="0"/>
              <a:t>Importance of family</a:t>
            </a:r>
          </a:p>
          <a:p>
            <a:r>
              <a:rPr lang="en-GB" sz="1600" dirty="0"/>
              <a:t>Importance of Christmas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231106"/>
            <a:ext cx="2662084" cy="5847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50 </a:t>
            </a:r>
            <a:r>
              <a:rPr lang="en-GB" sz="1600" dirty="0" err="1"/>
              <a:t>mins</a:t>
            </a:r>
            <a:r>
              <a:rPr lang="en-GB" sz="1600" dirty="0"/>
              <a:t> – one compulsory essay question (30 marks)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5824" y="0"/>
            <a:ext cx="3510116" cy="18158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question:</a:t>
            </a:r>
          </a:p>
          <a:p>
            <a:r>
              <a:rPr lang="en-GB" sz="1400" dirty="0"/>
              <a:t>Short extract provided from one part of the novella.</a:t>
            </a:r>
          </a:p>
          <a:p>
            <a:r>
              <a:rPr lang="en-GB" sz="1400" i="1" dirty="0">
                <a:solidFill>
                  <a:schemeClr val="accent5"/>
                </a:solidFill>
              </a:rPr>
              <a:t>Starting with this extract, how does Dickens present…</a:t>
            </a:r>
            <a:endParaRPr lang="en-GB" sz="1400" dirty="0">
              <a:solidFill>
                <a:schemeClr val="accent5"/>
              </a:solidFill>
            </a:endParaRPr>
          </a:p>
          <a:p>
            <a:r>
              <a:rPr lang="en-GB" sz="1400" dirty="0"/>
              <a:t>Character / theme based questions. Many questions combine the two.  WHAT? HOW? WHY? </a:t>
            </a:r>
            <a:r>
              <a:rPr lang="en-GB" sz="1400"/>
              <a:t>Essay </a:t>
            </a:r>
            <a:r>
              <a:rPr lang="en-GB" sz="1400" dirty="0"/>
              <a:t>response needed.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5824" y="4172970"/>
            <a:ext cx="3510116" cy="26776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Plan first:</a:t>
            </a:r>
          </a:p>
          <a:p>
            <a:pPr marL="342900" indent="-342900">
              <a:buAutoNum type="arabicPeriod"/>
            </a:pPr>
            <a:r>
              <a:rPr lang="en-GB" sz="1400" dirty="0"/>
              <a:t>Read the extract carefully and look at the info provided (what is happening)</a:t>
            </a:r>
          </a:p>
          <a:p>
            <a:pPr marL="342900" indent="-342900">
              <a:buAutoNum type="arabicPeriod"/>
            </a:pPr>
            <a:r>
              <a:rPr lang="en-GB" sz="1400" dirty="0"/>
              <a:t>Highlight at least 3 quotes from the extract that you can use to answer the question.</a:t>
            </a:r>
          </a:p>
          <a:p>
            <a:pPr marL="342900" indent="-342900">
              <a:buAutoNum type="arabicPeriod"/>
            </a:pPr>
            <a:r>
              <a:rPr lang="en-GB" sz="1400" dirty="0"/>
              <a:t>Around the outside of the extract, write down any key quotes from other parts of the novel that you can remember that you could link to.</a:t>
            </a:r>
          </a:p>
          <a:p>
            <a:pPr marL="342900" indent="-342900">
              <a:buAutoNum type="arabicPeriod"/>
            </a:pPr>
            <a:r>
              <a:rPr lang="en-GB" sz="1400" dirty="0"/>
              <a:t>Jot down key words about context that you could include.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35824" y="1839081"/>
            <a:ext cx="3510116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You must:  ATM</a:t>
            </a:r>
          </a:p>
          <a:p>
            <a:r>
              <a:rPr lang="en-GB" sz="1600" b="1" u="sng" dirty="0"/>
              <a:t>Contextualise the extract </a:t>
            </a:r>
            <a:r>
              <a:rPr lang="en-GB" sz="1600" dirty="0"/>
              <a:t>(say where it comes from and why it is important)</a:t>
            </a:r>
          </a:p>
          <a:p>
            <a:r>
              <a:rPr lang="en-GB" sz="1600" b="1" u="sng" dirty="0"/>
              <a:t>Analyse</a:t>
            </a:r>
            <a:r>
              <a:rPr lang="en-GB" sz="1600" dirty="0"/>
              <a:t> the </a:t>
            </a:r>
            <a:r>
              <a:rPr lang="en-GB" sz="1600" b="1" u="sng" dirty="0"/>
              <a:t>extract </a:t>
            </a:r>
            <a:r>
              <a:rPr lang="en-GB" sz="1600" dirty="0"/>
              <a:t>and the language Dickens uses.</a:t>
            </a:r>
          </a:p>
          <a:p>
            <a:r>
              <a:rPr lang="en-GB" sz="1600" dirty="0"/>
              <a:t>Then make </a:t>
            </a:r>
            <a:r>
              <a:rPr lang="en-GB" sz="1600" b="1" u="sng" dirty="0"/>
              <a:t>links</a:t>
            </a:r>
            <a:r>
              <a:rPr lang="en-GB" sz="1600" dirty="0"/>
              <a:t> to at least </a:t>
            </a:r>
            <a:r>
              <a:rPr lang="en-GB" sz="1600" b="1" u="sng" dirty="0"/>
              <a:t>2 other parts of the novella (3 big ideas)</a:t>
            </a:r>
            <a:r>
              <a:rPr lang="en-GB" sz="1600" dirty="0"/>
              <a:t>.</a:t>
            </a:r>
          </a:p>
          <a:p>
            <a:r>
              <a:rPr lang="en-GB" sz="1600" dirty="0"/>
              <a:t>Add in comments about the </a:t>
            </a:r>
            <a:r>
              <a:rPr lang="en-GB" sz="1600" b="1" u="sng" dirty="0"/>
              <a:t>context</a:t>
            </a:r>
            <a:r>
              <a:rPr lang="en-GB" sz="1600" dirty="0"/>
              <a:t> of the novel when analysing.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19680" y="0"/>
            <a:ext cx="3384757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Key context to refer to:</a:t>
            </a:r>
          </a:p>
          <a:p>
            <a:r>
              <a:rPr lang="en-GB" sz="1400" dirty="0"/>
              <a:t>-Dickens’ own experiences of poverty influenced his writing.</a:t>
            </a:r>
          </a:p>
          <a:p>
            <a:r>
              <a:rPr lang="en-GB" sz="1400" dirty="0"/>
              <a:t>-Victorian poor laws brought in the workhouses as a deterrent.</a:t>
            </a:r>
          </a:p>
          <a:p>
            <a:r>
              <a:rPr lang="en-GB" sz="1400" dirty="0"/>
              <a:t>-Child labour still common; limited, if any, education for poorer children.</a:t>
            </a:r>
          </a:p>
          <a:p>
            <a:r>
              <a:rPr lang="en-GB" sz="1400" dirty="0"/>
              <a:t>-Thomas Malthus’ economic belief that the population must be controlled.</a:t>
            </a:r>
          </a:p>
          <a:p>
            <a:r>
              <a:rPr lang="en-GB" sz="1400" dirty="0"/>
              <a:t>-Importance of Christmas and development of Victorian Christmas traditions.</a:t>
            </a:r>
          </a:p>
          <a:p>
            <a:r>
              <a:rPr lang="en-GB" sz="1400" dirty="0"/>
              <a:t>-Popularity of the Victorian ghost story.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09112" y="2738478"/>
            <a:ext cx="3384757" cy="203132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Key literary terms to use:</a:t>
            </a:r>
          </a:p>
          <a:p>
            <a:r>
              <a:rPr lang="en-GB" sz="1400" b="1" dirty="0"/>
              <a:t>Asyndeton</a:t>
            </a:r>
            <a:r>
              <a:rPr lang="en-GB" sz="1400" dirty="0"/>
              <a:t> – listing without conjunctions</a:t>
            </a:r>
          </a:p>
          <a:p>
            <a:r>
              <a:rPr lang="en-GB" sz="1400" b="1" dirty="0" err="1"/>
              <a:t>Polysyndeton</a:t>
            </a:r>
            <a:r>
              <a:rPr lang="en-GB" sz="1400" dirty="0"/>
              <a:t> – listing with conjunctions</a:t>
            </a:r>
          </a:p>
          <a:p>
            <a:r>
              <a:rPr lang="en-GB" sz="1400" b="1" dirty="0"/>
              <a:t>Pathetic</a:t>
            </a:r>
            <a:r>
              <a:rPr lang="en-GB" sz="1400" dirty="0"/>
              <a:t> </a:t>
            </a:r>
            <a:r>
              <a:rPr lang="en-GB" sz="1400" b="1" dirty="0"/>
              <a:t>fallacy</a:t>
            </a:r>
            <a:r>
              <a:rPr lang="en-GB" sz="1400" dirty="0"/>
              <a:t> – setting reflects the mood of the character e.g. cold = Scrooge</a:t>
            </a:r>
          </a:p>
          <a:p>
            <a:r>
              <a:rPr lang="en-GB" sz="1400" b="1" dirty="0"/>
              <a:t>Narrative</a:t>
            </a:r>
            <a:r>
              <a:rPr lang="en-GB" sz="1400" dirty="0"/>
              <a:t> </a:t>
            </a:r>
            <a:r>
              <a:rPr lang="en-GB" sz="1400" b="1" dirty="0"/>
              <a:t>voice</a:t>
            </a:r>
            <a:r>
              <a:rPr lang="en-GB" sz="1400" dirty="0"/>
              <a:t> – Dickens speaks to the reader to convey his didactic purpose</a:t>
            </a:r>
          </a:p>
          <a:p>
            <a:r>
              <a:rPr lang="en-GB" sz="1400" b="1" dirty="0"/>
              <a:t>Antithesis</a:t>
            </a:r>
            <a:r>
              <a:rPr lang="en-GB" sz="1400" dirty="0"/>
              <a:t> – use of opposites to emphasis contrast e.g. Scrooge vs Fezziwig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09112" y="4819301"/>
            <a:ext cx="3384757" cy="203132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Motifs: (symbols running through the novella)</a:t>
            </a:r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5893439"/>
            <a:ext cx="2662084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Every question will link back to Scrooge and his redemption.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8775" t="21782" r="9540" b="22143"/>
          <a:stretch/>
        </p:blipFill>
        <p:spPr>
          <a:xfrm rot="4199168">
            <a:off x="-20661" y="817349"/>
            <a:ext cx="567153" cy="35304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259" y="5266937"/>
            <a:ext cx="745408" cy="74540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4475" y="6111341"/>
            <a:ext cx="705428" cy="70542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5674" y="5930793"/>
            <a:ext cx="621890" cy="8486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194" y="5203343"/>
            <a:ext cx="631620" cy="63162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23597" y="5359010"/>
            <a:ext cx="484321" cy="72121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03195" y="6207322"/>
            <a:ext cx="609447" cy="60944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60856" y="6195831"/>
            <a:ext cx="556752" cy="55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1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529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MT Ext Condensed Bold</vt:lpstr>
      <vt:lpstr>Informal Roman</vt:lpstr>
      <vt:lpstr>Office Theme</vt:lpstr>
      <vt:lpstr>PowerPoint Presentation</vt:lpstr>
    </vt:vector>
  </TitlesOfParts>
  <Company>Brookfield Communiuty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Macbeth 2020 Lit Paper 2</dc:title>
  <dc:creator>Katherine Lloyd</dc:creator>
  <cp:lastModifiedBy>Mr G Newton</cp:lastModifiedBy>
  <cp:revision>31</cp:revision>
  <cp:lastPrinted>2022-10-12T07:20:22Z</cp:lastPrinted>
  <dcterms:created xsi:type="dcterms:W3CDTF">2020-10-18T13:23:15Z</dcterms:created>
  <dcterms:modified xsi:type="dcterms:W3CDTF">2025-01-23T09:55:08Z</dcterms:modified>
</cp:coreProperties>
</file>