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95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65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479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59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246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70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428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54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59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049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269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81C69-6328-463A-824A-D4D832E3C54D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5B0C0-F659-4F82-9FF2-369CA5EAE2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98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9800303" y="0"/>
            <a:ext cx="2391697" cy="685800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600" b="1" u="sng" dirty="0"/>
              <a:t>Scene overview:</a:t>
            </a:r>
          </a:p>
          <a:p>
            <a:pPr marL="0" indent="0">
              <a:buNone/>
            </a:pPr>
            <a:r>
              <a:rPr lang="en-GB" sz="3600" dirty="0">
                <a:solidFill>
                  <a:schemeClr val="accent6"/>
                </a:solidFill>
              </a:rPr>
              <a:t>1.1 Witches meet on heath</a:t>
            </a:r>
          </a:p>
          <a:p>
            <a:pPr marL="0" indent="0">
              <a:buNone/>
            </a:pPr>
            <a:r>
              <a:rPr lang="en-GB" sz="3600" dirty="0">
                <a:solidFill>
                  <a:schemeClr val="accent6"/>
                </a:solidFill>
              </a:rPr>
              <a:t>1.2 Captain’s report</a:t>
            </a:r>
          </a:p>
          <a:p>
            <a:pPr marL="0" indent="0">
              <a:buNone/>
            </a:pPr>
            <a:r>
              <a:rPr lang="en-GB" sz="3600" dirty="0">
                <a:solidFill>
                  <a:schemeClr val="accent6"/>
                </a:solidFill>
              </a:rPr>
              <a:t>1.3 Prophecies</a:t>
            </a:r>
          </a:p>
          <a:p>
            <a:pPr marL="0" indent="0">
              <a:buNone/>
            </a:pPr>
            <a:r>
              <a:rPr lang="en-GB" sz="3600" dirty="0">
                <a:solidFill>
                  <a:schemeClr val="accent6"/>
                </a:solidFill>
              </a:rPr>
              <a:t>1.4 Macbeth is honoured</a:t>
            </a:r>
          </a:p>
          <a:p>
            <a:pPr marL="0" indent="0">
              <a:buNone/>
            </a:pPr>
            <a:r>
              <a:rPr lang="en-GB" sz="3600" dirty="0">
                <a:solidFill>
                  <a:schemeClr val="accent6"/>
                </a:solidFill>
              </a:rPr>
              <a:t>1.5 Lady Macbeth introduced</a:t>
            </a:r>
          </a:p>
          <a:p>
            <a:pPr marL="0" indent="0">
              <a:buNone/>
            </a:pPr>
            <a:r>
              <a:rPr lang="en-GB" sz="3600" dirty="0">
                <a:solidFill>
                  <a:schemeClr val="accent6"/>
                </a:solidFill>
              </a:rPr>
              <a:t>1.6 King Duncan arrives</a:t>
            </a:r>
          </a:p>
          <a:p>
            <a:pPr marL="0" indent="0">
              <a:buNone/>
            </a:pPr>
            <a:r>
              <a:rPr lang="en-GB" sz="3600" dirty="0">
                <a:solidFill>
                  <a:schemeClr val="accent6"/>
                </a:solidFill>
              </a:rPr>
              <a:t>1.7 Second thoughts / manipulation</a:t>
            </a:r>
          </a:p>
          <a:p>
            <a:pPr marL="0" indent="0">
              <a:buNone/>
            </a:pPr>
            <a:r>
              <a:rPr lang="en-GB" sz="3600" dirty="0">
                <a:solidFill>
                  <a:schemeClr val="accent5"/>
                </a:solidFill>
              </a:rPr>
              <a:t>2.1 Floating dagger</a:t>
            </a:r>
          </a:p>
          <a:p>
            <a:pPr marL="0" indent="0">
              <a:buNone/>
            </a:pPr>
            <a:r>
              <a:rPr lang="en-GB" sz="3600" dirty="0">
                <a:solidFill>
                  <a:schemeClr val="accent5"/>
                </a:solidFill>
              </a:rPr>
              <a:t>2.2 After the murder of Duncan</a:t>
            </a:r>
          </a:p>
          <a:p>
            <a:pPr marL="0" indent="0">
              <a:buNone/>
            </a:pPr>
            <a:r>
              <a:rPr lang="en-GB" sz="3600" dirty="0">
                <a:solidFill>
                  <a:schemeClr val="accent5"/>
                </a:solidFill>
              </a:rPr>
              <a:t>2.3 Porter / Duncan found</a:t>
            </a:r>
          </a:p>
          <a:p>
            <a:pPr marL="0" indent="0">
              <a:buNone/>
            </a:pPr>
            <a:r>
              <a:rPr lang="en-GB" sz="3600" dirty="0">
                <a:solidFill>
                  <a:schemeClr val="accent5"/>
                </a:solidFill>
              </a:rPr>
              <a:t>2.4 Macduff won’t go to watch him crowned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7030A0"/>
                </a:solidFill>
              </a:rPr>
              <a:t>3.1 Plotting murder of Banquo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7030A0"/>
                </a:solidFill>
              </a:rPr>
              <a:t>3.2 Macbeth admits fears to LM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7030A0"/>
                </a:solidFill>
              </a:rPr>
              <a:t>3.3. Murder of Banquo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7030A0"/>
                </a:solidFill>
              </a:rPr>
              <a:t>3.4. Banquet / ghost of Banquo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7030A0"/>
                </a:solidFill>
              </a:rPr>
              <a:t>3.5 Hecate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7030A0"/>
                </a:solidFill>
              </a:rPr>
              <a:t>3.6. Lennox says Macduff has gone to England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FFC000"/>
                </a:solidFill>
              </a:rPr>
              <a:t>4.1 Second prophecies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FFC000"/>
                </a:solidFill>
              </a:rPr>
              <a:t>4.2 Lady Macduff murder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FFC000"/>
                </a:solidFill>
              </a:rPr>
              <a:t>4.3 Macduff meets Malcolm – distrust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C00000"/>
                </a:solidFill>
              </a:rPr>
              <a:t>5.1 Lady Macbeth sleepwalking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C00000"/>
                </a:solidFill>
              </a:rPr>
              <a:t>5.2 Rebels meet 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C00000"/>
                </a:solidFill>
              </a:rPr>
              <a:t>5.3 Macbeth abusive to servants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C00000"/>
                </a:solidFill>
              </a:rPr>
              <a:t>5.4 Soldiers plan attack (branches)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C00000"/>
                </a:solidFill>
              </a:rPr>
              <a:t>5.5 Lady Macbeth’s death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C00000"/>
                </a:solidFill>
              </a:rPr>
              <a:t>5.6 Malcolm attacks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C00000"/>
                </a:solidFill>
              </a:rPr>
              <a:t>5.7 Macbeth kills Young </a:t>
            </a:r>
            <a:r>
              <a:rPr lang="en-GB" sz="3600" dirty="0" err="1">
                <a:solidFill>
                  <a:srgbClr val="C00000"/>
                </a:solidFill>
              </a:rPr>
              <a:t>Siward</a:t>
            </a:r>
            <a:endParaRPr lang="en-GB" sz="3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sz="3600" dirty="0">
                <a:solidFill>
                  <a:srgbClr val="C00000"/>
                </a:solidFill>
              </a:rPr>
              <a:t>5.8 Macduff kills Macbeth</a:t>
            </a:r>
          </a:p>
          <a:p>
            <a:pPr marL="0" indent="0">
              <a:buNone/>
            </a:pPr>
            <a:r>
              <a:rPr lang="en-GB" sz="3600" dirty="0">
                <a:solidFill>
                  <a:srgbClr val="C00000"/>
                </a:solidFill>
              </a:rPr>
              <a:t>5.9 Malcolm becomes king</a:t>
            </a:r>
            <a:endParaRPr lang="en-GB" sz="1800" b="1" dirty="0"/>
          </a:p>
          <a:p>
            <a:endParaRPr lang="en-GB" sz="1800" b="1" dirty="0"/>
          </a:p>
          <a:p>
            <a:endParaRPr lang="en-GB" sz="1800" b="1" dirty="0"/>
          </a:p>
          <a:p>
            <a:endParaRPr lang="en-GB" sz="1800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2662084" cy="1209368"/>
          </a:xfrm>
          <a:prstGeom prst="rect">
            <a:avLst/>
          </a:prstGeom>
          <a:solidFill>
            <a:srgbClr val="C00000"/>
          </a:solidFill>
        </p:spPr>
        <p:txBody>
          <a:bodyPr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8000" dirty="0">
                <a:solidFill>
                  <a:schemeClr val="bg1"/>
                </a:solidFill>
                <a:latin typeface="Informal Roman" panose="030604020304060B0204" pitchFamily="66" charset="0"/>
              </a:rPr>
              <a:t>Macbeth</a:t>
            </a:r>
            <a:br>
              <a:rPr lang="en-GB" sz="5300" dirty="0">
                <a:latin typeface="Informal Roman" panose="030604020304060B0204" pitchFamily="66" charset="0"/>
              </a:rPr>
            </a:br>
            <a:r>
              <a:rPr lang="en-GB" sz="4100" dirty="0"/>
              <a:t>2025 Lit Paper 1</a:t>
            </a:r>
            <a:endParaRPr lang="en-GB" sz="5300" dirty="0">
              <a:latin typeface="Informal Roman" panose="030604020304060B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2115532"/>
            <a:ext cx="2662084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Q focus: key characters:</a:t>
            </a:r>
          </a:p>
          <a:p>
            <a:r>
              <a:rPr lang="en-GB" sz="1600" dirty="0"/>
              <a:t>Macbeth</a:t>
            </a:r>
          </a:p>
          <a:p>
            <a:r>
              <a:rPr lang="en-GB" sz="1600" dirty="0"/>
              <a:t>Lady Macbeth</a:t>
            </a:r>
          </a:p>
          <a:p>
            <a:r>
              <a:rPr lang="en-GB" sz="1600" dirty="0"/>
              <a:t>Banquo</a:t>
            </a:r>
          </a:p>
          <a:p>
            <a:r>
              <a:rPr lang="en-GB" sz="1600" dirty="0"/>
              <a:t>Witches</a:t>
            </a:r>
          </a:p>
          <a:p>
            <a:r>
              <a:rPr lang="en-GB" sz="1600" dirty="0"/>
              <a:t>Duncan / Malcolm (kings)</a:t>
            </a:r>
          </a:p>
          <a:p>
            <a:r>
              <a:rPr lang="en-GB" sz="1600" dirty="0"/>
              <a:t>Macduff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64900"/>
            <a:ext cx="2662084" cy="28931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Q focus: key themes:</a:t>
            </a:r>
          </a:p>
          <a:p>
            <a:r>
              <a:rPr lang="en-GB" sz="1600" dirty="0"/>
              <a:t>Ambition</a:t>
            </a:r>
          </a:p>
          <a:p>
            <a:r>
              <a:rPr lang="en-GB" sz="1600" dirty="0"/>
              <a:t>Violence / tyranny</a:t>
            </a:r>
          </a:p>
          <a:p>
            <a:r>
              <a:rPr lang="en-GB" sz="1600" dirty="0"/>
              <a:t>Supernatural</a:t>
            </a:r>
          </a:p>
          <a:p>
            <a:r>
              <a:rPr lang="en-GB" sz="1600" dirty="0"/>
              <a:t>Betrayal / deception </a:t>
            </a:r>
          </a:p>
          <a:p>
            <a:r>
              <a:rPr lang="en-GB" sz="1600" dirty="0"/>
              <a:t>Loyalty / trust</a:t>
            </a:r>
          </a:p>
          <a:p>
            <a:r>
              <a:rPr lang="en-GB" sz="1600" dirty="0"/>
              <a:t>Love</a:t>
            </a:r>
          </a:p>
          <a:p>
            <a:r>
              <a:rPr lang="en-GB" sz="1600" dirty="0"/>
              <a:t>Gender / manliness</a:t>
            </a:r>
          </a:p>
          <a:p>
            <a:r>
              <a:rPr lang="en-GB" sz="1600" dirty="0"/>
              <a:t>Fate</a:t>
            </a:r>
          </a:p>
          <a:p>
            <a:r>
              <a:rPr lang="en-GB" sz="1600" dirty="0"/>
              <a:t>Appearance vs reality</a:t>
            </a:r>
          </a:p>
          <a:p>
            <a:r>
              <a:rPr lang="en-GB" sz="1600" dirty="0"/>
              <a:t>Kingship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233777"/>
            <a:ext cx="2662084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50 </a:t>
            </a:r>
            <a:r>
              <a:rPr lang="en-GB" sz="1600" dirty="0" err="1"/>
              <a:t>mins</a:t>
            </a:r>
            <a:r>
              <a:rPr lang="en-GB" sz="1600" dirty="0"/>
              <a:t> – one compulsory essay question (30 + 4 marks)</a:t>
            </a:r>
          </a:p>
          <a:p>
            <a:r>
              <a:rPr lang="en-GB" sz="1600" dirty="0"/>
              <a:t>5 </a:t>
            </a:r>
            <a:r>
              <a:rPr lang="en-GB" sz="1600" dirty="0" err="1"/>
              <a:t>mins</a:t>
            </a:r>
            <a:r>
              <a:rPr lang="en-GB" sz="1600" dirty="0"/>
              <a:t> to check SPAG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35824" y="0"/>
            <a:ext cx="3510116" cy="181588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The question:</a:t>
            </a:r>
          </a:p>
          <a:p>
            <a:r>
              <a:rPr lang="en-GB" sz="1400" dirty="0"/>
              <a:t>Short extract provided from one part of the play.</a:t>
            </a:r>
          </a:p>
          <a:p>
            <a:r>
              <a:rPr lang="en-GB" sz="1400" i="1" dirty="0">
                <a:solidFill>
                  <a:schemeClr val="accent5"/>
                </a:solidFill>
              </a:rPr>
              <a:t>Starting with this extract, how does Shakespeare present…</a:t>
            </a:r>
            <a:endParaRPr lang="en-GB" sz="1400" dirty="0">
              <a:solidFill>
                <a:schemeClr val="accent5"/>
              </a:solidFill>
            </a:endParaRPr>
          </a:p>
          <a:p>
            <a:r>
              <a:rPr lang="en-GB" sz="1400" dirty="0"/>
              <a:t>Character or theme based questions. Could also be about stagecraft. WHAT? HOW? WHY? essay response needed.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35824" y="4180344"/>
            <a:ext cx="3510116" cy="267765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Plan first:</a:t>
            </a:r>
          </a:p>
          <a:p>
            <a:pPr marL="342900" indent="-342900">
              <a:buAutoNum type="arabicPeriod"/>
            </a:pPr>
            <a:r>
              <a:rPr lang="en-GB" sz="1400" dirty="0"/>
              <a:t>Read the extract carefully and look at the info provided (what is happening)</a:t>
            </a:r>
          </a:p>
          <a:p>
            <a:pPr marL="342900" indent="-342900">
              <a:buAutoNum type="arabicPeriod"/>
            </a:pPr>
            <a:r>
              <a:rPr lang="en-GB" sz="1400" dirty="0"/>
              <a:t>Highlight at least 3 quotes from the extract that you can use to answer the question.</a:t>
            </a:r>
          </a:p>
          <a:p>
            <a:pPr marL="342900" indent="-342900">
              <a:buAutoNum type="arabicPeriod"/>
            </a:pPr>
            <a:r>
              <a:rPr lang="en-GB" sz="1400" dirty="0"/>
              <a:t>Around the outside of the extract, write down any key quotes from other parts of the play that you can remember that you could link to. Remember 3 big ideas.</a:t>
            </a:r>
          </a:p>
          <a:p>
            <a:pPr marL="342900" indent="-342900">
              <a:buAutoNum type="arabicPeriod"/>
            </a:pPr>
            <a:r>
              <a:rPr lang="en-GB" sz="1400" dirty="0"/>
              <a:t>Jot down key words about context that you could include.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35824" y="1809585"/>
            <a:ext cx="3510116" cy="23698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You must:   ATM</a:t>
            </a:r>
          </a:p>
          <a:p>
            <a:r>
              <a:rPr lang="en-GB" sz="1600" b="1" u="sng" dirty="0"/>
              <a:t>Answer the question</a:t>
            </a:r>
            <a:r>
              <a:rPr lang="en-GB" sz="1600" dirty="0"/>
              <a:t>(say where it comes from and why it is important)</a:t>
            </a:r>
          </a:p>
          <a:p>
            <a:r>
              <a:rPr lang="en-GB" sz="1600" b="1" u="sng" dirty="0"/>
              <a:t>Analyse</a:t>
            </a:r>
            <a:r>
              <a:rPr lang="en-GB" sz="1600" dirty="0"/>
              <a:t> the </a:t>
            </a:r>
            <a:r>
              <a:rPr lang="en-GB" sz="1600" b="1" u="sng" dirty="0"/>
              <a:t>extract </a:t>
            </a:r>
            <a:r>
              <a:rPr lang="en-GB" sz="1600" dirty="0"/>
              <a:t>and the language Shakespeare uses.</a:t>
            </a:r>
          </a:p>
          <a:p>
            <a:r>
              <a:rPr lang="en-GB" sz="1600" dirty="0"/>
              <a:t>Then make </a:t>
            </a:r>
            <a:r>
              <a:rPr lang="en-GB" sz="1600" b="1" u="sng" dirty="0"/>
              <a:t>links</a:t>
            </a:r>
            <a:r>
              <a:rPr lang="en-GB" sz="1600" dirty="0"/>
              <a:t> to at least </a:t>
            </a:r>
            <a:r>
              <a:rPr lang="en-GB" sz="1600" b="1" u="sng" dirty="0"/>
              <a:t>2 other scenes in the play</a:t>
            </a:r>
            <a:r>
              <a:rPr lang="en-GB" sz="1600" dirty="0"/>
              <a:t>.</a:t>
            </a:r>
          </a:p>
          <a:p>
            <a:r>
              <a:rPr lang="en-GB" sz="1600" dirty="0"/>
              <a:t>Add in comments about the </a:t>
            </a:r>
            <a:r>
              <a:rPr lang="en-GB" sz="1600" b="1" u="sng" dirty="0"/>
              <a:t>context</a:t>
            </a:r>
            <a:r>
              <a:rPr lang="en-GB" sz="1600" dirty="0"/>
              <a:t> of the play when analysing.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19680" y="0"/>
            <a:ext cx="3384757" cy="246221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Key context to refer to:</a:t>
            </a:r>
          </a:p>
          <a:p>
            <a:r>
              <a:rPr lang="en-GB" sz="1400" dirty="0"/>
              <a:t>King James was an insecure king. The gunpowder plot was in 1605. Equivocation was a key issue at the time.</a:t>
            </a:r>
          </a:p>
          <a:p>
            <a:r>
              <a:rPr lang="en-GB" sz="1400" dirty="0"/>
              <a:t>People believed in the supernatural and were fearful.</a:t>
            </a:r>
          </a:p>
          <a:p>
            <a:r>
              <a:rPr lang="en-GB" sz="1400" dirty="0"/>
              <a:t>They believed in divine rule – king chosen by God – and the great chain of being – an order that kept balance in the world.</a:t>
            </a:r>
          </a:p>
          <a:p>
            <a:r>
              <a:rPr lang="en-GB" sz="1400" dirty="0"/>
              <a:t>It was a patriarchal society – men in charge, women subservient.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19680" y="2496942"/>
            <a:ext cx="3384757" cy="138499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Key dramatic terms to use:</a:t>
            </a:r>
          </a:p>
          <a:p>
            <a:r>
              <a:rPr lang="en-GB" sz="1400" dirty="0"/>
              <a:t>Soliloquy (one speaker on stage, speaking thoughts to audience)</a:t>
            </a:r>
          </a:p>
          <a:p>
            <a:r>
              <a:rPr lang="en-GB" sz="1400" dirty="0"/>
              <a:t>Tension / suspense</a:t>
            </a:r>
          </a:p>
          <a:p>
            <a:r>
              <a:rPr lang="en-GB" sz="1400" dirty="0"/>
              <a:t>Dramatic irony                Iambic pentameter</a:t>
            </a:r>
          </a:p>
          <a:p>
            <a:r>
              <a:rPr lang="en-GB" sz="1400" dirty="0"/>
              <a:t>Aside	                   Trochaic tetrameter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19679" y="3931414"/>
            <a:ext cx="3384757" cy="2031325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Key elements of tragedy to bring in</a:t>
            </a:r>
            <a:r>
              <a:rPr lang="en-GB" sz="1400" dirty="0"/>
              <a:t>:</a:t>
            </a:r>
          </a:p>
          <a:p>
            <a:r>
              <a:rPr lang="en-GB" sz="1400" dirty="0"/>
              <a:t>Protagonist / antagonist</a:t>
            </a:r>
          </a:p>
          <a:p>
            <a:r>
              <a:rPr lang="en-GB" sz="1400" dirty="0"/>
              <a:t>Hubris (excessive pride)</a:t>
            </a:r>
          </a:p>
          <a:p>
            <a:r>
              <a:rPr lang="en-GB" sz="1400" dirty="0"/>
              <a:t>Hamartia (fatal error)</a:t>
            </a:r>
          </a:p>
          <a:p>
            <a:r>
              <a:rPr lang="en-GB" sz="1400" dirty="0"/>
              <a:t>Catharsis (sense of resolution)</a:t>
            </a:r>
          </a:p>
          <a:p>
            <a:r>
              <a:rPr lang="en-GB" sz="1400" dirty="0" err="1"/>
              <a:t>Anagnorisis</a:t>
            </a:r>
            <a:r>
              <a:rPr lang="en-GB" sz="1400" dirty="0"/>
              <a:t> (moment tragic hero realises his errors)</a:t>
            </a:r>
          </a:p>
          <a:p>
            <a:r>
              <a:rPr lang="en-GB" sz="1400" dirty="0"/>
              <a:t>Tragic downfall</a:t>
            </a:r>
          </a:p>
          <a:p>
            <a:r>
              <a:rPr lang="en-GB" sz="1400" dirty="0"/>
              <a:t>Machiavel (villain who manipulates)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19679" y="5947991"/>
            <a:ext cx="3384757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Motifs: (symbols running through the play)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6910" y="6296112"/>
            <a:ext cx="348962" cy="56188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1332" y="6332982"/>
            <a:ext cx="1084768" cy="38269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89120" y="6296894"/>
            <a:ext cx="842502" cy="56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410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544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Informal Roman</vt:lpstr>
      <vt:lpstr>Office Theme</vt:lpstr>
      <vt:lpstr>PowerPoint Presentation</vt:lpstr>
    </vt:vector>
  </TitlesOfParts>
  <Company>Brookfield Communiuty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Macbeth 2020 Lit Paper 2</dc:title>
  <dc:creator>Katherine Lloyd</dc:creator>
  <cp:lastModifiedBy>Mr G Newton</cp:lastModifiedBy>
  <cp:revision>20</cp:revision>
  <dcterms:created xsi:type="dcterms:W3CDTF">2020-10-18T13:23:15Z</dcterms:created>
  <dcterms:modified xsi:type="dcterms:W3CDTF">2025-01-23T09:53:56Z</dcterms:modified>
</cp:coreProperties>
</file>