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1" r:id="rId3"/>
    <p:sldId id="382" r:id="rId4"/>
    <p:sldId id="383" r:id="rId5"/>
    <p:sldId id="386" r:id="rId6"/>
    <p:sldId id="387" r:id="rId7"/>
    <p:sldId id="388" r:id="rId8"/>
    <p:sldId id="389" r:id="rId9"/>
    <p:sldId id="384" r:id="rId10"/>
    <p:sldId id="390" r:id="rId11"/>
    <p:sldId id="391" r:id="rId12"/>
    <p:sldId id="3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B8A3-4295-4ECF-AED2-C18E01335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FDFFF-999E-41A1-A51D-6DB2FFD32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DAA7F-7E64-412B-8723-E9EF1F26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99757-74D0-4BFA-A4C9-CD942D10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68D7B-41F7-46D1-BB61-DA278B7C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1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FEDF-B61B-4FC7-B3F0-AC4AAC19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C0F30-617F-421C-82B8-F143B02F6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5C6F1-2AF4-4D26-843A-CDB6AC1C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9B17E-6875-48F4-942E-23A46A15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CF131-480C-4241-8205-701B86B3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30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A1007-2888-44E1-BA3B-72393000A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9D24E-CC60-47D5-848A-20F0619AA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D9DB5-3D9C-4931-9BA1-1FF6027F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8A64-0518-466E-9157-0D89BB5D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916F-BB4B-4E46-801E-C97FE092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32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B05A95-23AF-6A41-9D3D-A13C85756C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AE0248-6970-964E-8C6D-CDD7D0841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DFCD1D-34B8-7D4A-8AE1-51147B2DF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CAD8-0230-1D4D-9E6F-D84C47887D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54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DB89-0A18-40DE-9A55-CA4A17F5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DF68-AEE6-41E6-85A5-631F4BE45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4672F-129C-4509-97E1-38DB23EB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EE576-2FD5-4448-9C24-F233E5C1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0C855-6D24-49A2-9A60-95A5AEC2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0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6579-61B7-4472-9A51-9C24772DB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0493D-B4BD-4F33-9A2B-9AB366FC1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D8CD3-6BB0-4E4F-A8DD-0EEF2595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4A97F-0321-4DA8-8383-51EE8B66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04EDF-20AA-49A0-A5FD-0E4229D6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40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45466-D908-4CC2-9AFA-B87840EE4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C0AF3-42D1-49F2-9BF8-20DA0EB301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4CF2D-1E2C-4AF6-A484-3D3049AC5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6249C-49C0-4A43-86A4-915BE2BD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B4CB2-F7DF-4008-AB01-21AB82FF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8DFC3-6043-4E66-B9F5-C1FA955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9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64A4F-A443-4A6E-B0AE-3BBF4258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F17CC-0965-457C-978C-A7889C823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2EB5C-9028-4A7F-B3AB-24513AECF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C4AC6-7284-4E5D-89DD-AF88FF6A4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E3374-7F4F-4A38-BBE4-749697A46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6D5391-4467-48B3-83D5-7A50E5BE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66B79-975B-42E2-BF0D-5C4B153B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14C73-6E9F-4A07-A2A9-B211DE784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5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6DDA-19D9-4B06-992F-94501B8B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78F1E3-1CAF-46E4-A3AB-99836BB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AF383-BB86-49C6-BA91-C6F42E5B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3EEB5-8348-4C98-B363-6A2B0CA7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0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432F3-4C10-4469-907B-F074D1B1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4BE51-EFE9-4379-B0F5-79536C57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F506E-908F-4F42-AA14-30AAC0F2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7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EC28-0B22-46BC-96BA-D604D632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053CA-7B9E-4725-8955-E2E5D3A2A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A5CC3-F50F-48C7-A0A3-7D7202D1C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12CB6-F44A-42C3-B728-47DBE3F1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947D6-80EB-46F0-8ECC-9F6096C37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EF28F-3371-4142-AFF0-38108989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9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6A1D-E8E6-4981-B4AD-DBF910506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5C5258-6A62-48E5-9CC7-99B588A61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D9585-75B7-4D9F-AAD1-9D1B05047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035DB-A5D2-4EBA-A702-7314B756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44A0B-9834-4902-9F33-8682C471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CDA39-FD26-43EE-B70F-8D0AE783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3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C391F7-71EC-4B63-8433-408B2D92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E2A8A-E38A-4E74-B658-6176071ED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1F31C-2598-4610-A7C1-1BF86B9AC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AC71B-C7FF-4D39-88BD-07032430D34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48C5E-1552-40B4-A3AF-D4242CFB7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D203D-5110-4580-B645-7491CD2D7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4503-3A75-489D-BE9A-63F9A485D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91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E3FE-502E-4F40-814F-67E0522225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EXAM TECHNIQUE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191CB-9C8F-4C34-BDA9-6944B103A5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6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A710BA-3F29-1B47-98BE-DD83A53C9AF6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/>
              <a:t>SCORE the context in Section B and C</a:t>
            </a:r>
          </a:p>
          <a:p>
            <a:pPr marL="0" indent="0" algn="ctr">
              <a:buNone/>
            </a:pPr>
            <a:r>
              <a:rPr lang="en-GB" sz="5400" dirty="0"/>
              <a:t>Application is key – reference the business </a:t>
            </a:r>
          </a:p>
          <a:p>
            <a:pPr marL="0" indent="0" algn="ctr">
              <a:buNone/>
            </a:pPr>
            <a:r>
              <a:rPr lang="en-GB" sz="5400" dirty="0"/>
              <a:t> </a:t>
            </a:r>
          </a:p>
          <a:p>
            <a:pPr marL="0" indent="0" algn="ctr">
              <a:buNone/>
            </a:pPr>
            <a:endParaRPr lang="en-GB" sz="5400" dirty="0"/>
          </a:p>
          <a:p>
            <a:pPr marL="0" indent="0" algn="ctr">
              <a:buNone/>
            </a:pPr>
            <a:endParaRPr lang="en-GB" sz="54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1A5ED856-6E10-419D-B1B6-059F18538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2F873067-F948-4FE9-872A-2C274C1BF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CAEF09-3E96-4A7D-96C9-6747766F7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204369"/>
            <a:ext cx="8367873" cy="25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4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A710BA-3F29-1B47-98BE-DD83A53C9AF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981200" y="277813"/>
            <a:ext cx="8229600" cy="5853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/>
              <a:t>If you can replace the business name with</a:t>
            </a:r>
          </a:p>
          <a:p>
            <a:pPr marL="0" indent="0" algn="ctr">
              <a:buNone/>
            </a:pPr>
            <a:endParaRPr lang="en-GB" sz="5400" dirty="0"/>
          </a:p>
          <a:p>
            <a:pPr marL="0" indent="0" algn="ctr">
              <a:buNone/>
            </a:pPr>
            <a:endParaRPr lang="en-GB" sz="5400" dirty="0"/>
          </a:p>
          <a:p>
            <a:pPr marL="0" indent="0" algn="ctr">
              <a:buNone/>
            </a:pPr>
            <a:endParaRPr lang="en-GB" sz="5400" dirty="0"/>
          </a:p>
          <a:p>
            <a:pPr marL="0" indent="0" algn="ctr">
              <a:buNone/>
            </a:pPr>
            <a:r>
              <a:rPr lang="en-GB" sz="5400" dirty="0"/>
              <a:t>And it still makes sense there is no context! </a:t>
            </a:r>
          </a:p>
          <a:p>
            <a:pPr marL="0" indent="0" algn="ctr">
              <a:buNone/>
            </a:pPr>
            <a:endParaRPr lang="en-GB" sz="5400" dirty="0"/>
          </a:p>
          <a:p>
            <a:pPr marL="0" indent="0" algn="ctr">
              <a:buNone/>
            </a:pPr>
            <a:endParaRPr lang="en-GB" sz="54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1A5ED856-6E10-419D-B1B6-059F18538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2F873067-F948-4FE9-872A-2C274C1BF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2050" name="Picture 2" descr="tesco-logo - The Trussell Trust">
            <a:extLst>
              <a:ext uri="{FF2B5EF4-FFF2-40B4-BE49-F238E27FC236}">
                <a16:creationId xmlns:a16="http://schemas.microsoft.com/office/drawing/2014/main" id="{6A509610-4CFA-4594-8018-E01ED823BC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3" b="30947"/>
          <a:stretch/>
        </p:blipFill>
        <p:spPr bwMode="auto">
          <a:xfrm>
            <a:off x="4392578" y="2570922"/>
            <a:ext cx="3406845" cy="98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684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FC1DF-8541-6F4A-A411-624AD3073B0A}"/>
              </a:ext>
            </a:extLst>
          </p:cNvPr>
          <p:cNvSpPr>
            <a:spLocks noGrp="1"/>
          </p:cNvSpPr>
          <p:nvPr>
            <p:ph/>
          </p:nvPr>
        </p:nvSpPr>
        <p:spPr>
          <a:ln cap="rnd" cmpd="thinThick"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6600" dirty="0"/>
              <a:t>In ‘Justify’ questions, you are presented with two options. You do not need to consider both options to score full marks. </a:t>
            </a:r>
          </a:p>
          <a:p>
            <a:pPr marL="0" indent="0" algn="ctr">
              <a:buNone/>
            </a:pPr>
            <a:r>
              <a:rPr lang="en-GB" sz="6600" dirty="0"/>
              <a:t>You do need to decide who you would choose!</a:t>
            </a:r>
          </a:p>
          <a:p>
            <a:pPr marL="0" indent="0" algn="ctr">
              <a:buNone/>
            </a:pPr>
            <a:endParaRPr lang="en-GB" sz="66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2A299C30-FB01-4EE0-8CEE-941C3584F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287353F1-EFE2-40BF-A7A0-7A2A47A5C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6937A0-6395-364A-BE0A-E0418495AFC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/>
              <a:t>In calculation questions, one mark may be awarded for workings out if the final answer is incorrect. </a:t>
            </a:r>
          </a:p>
          <a:p>
            <a:pPr marL="0" indent="0" algn="ctr">
              <a:buNone/>
            </a:pPr>
            <a:endParaRPr lang="en-GB" sz="66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53C12748-8CDF-42C5-AC0D-0561887A6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30CDA7F6-C6A6-4A1F-ACF1-2DB072ECA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6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EC44BB-2519-214C-8FEB-020283138DDD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/>
              <a:t>Calculation questions total eight marks on each paper; make sure you have learned the formulae. </a:t>
            </a:r>
          </a:p>
          <a:p>
            <a:pPr marL="0" indent="0" algn="ctr">
              <a:buNone/>
            </a:pPr>
            <a:endParaRPr lang="en-GB" sz="66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CD89D568-D10C-4B56-8132-E56AFA9B3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FA2E1274-3705-41C4-8A41-CA94A0FE0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7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9932E28A-6BEA-4FF5-9DF1-11948943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339" y="1082675"/>
            <a:ext cx="6380922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8C711-5B06-F64A-9DEA-9AE51C465D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103783" y="319088"/>
            <a:ext cx="8107017" cy="614797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4000" dirty="0"/>
              <a:t>Use clear connectives to show that you are developing the point you have made and not moving onto a separate point. 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‘Because’ </a:t>
            </a:r>
          </a:p>
          <a:p>
            <a:pPr marL="0" indent="0" algn="ctr">
              <a:buNone/>
            </a:pPr>
            <a:r>
              <a:rPr lang="en-GB" sz="4000" dirty="0"/>
              <a:t>‘Leading to’</a:t>
            </a:r>
          </a:p>
          <a:p>
            <a:pPr marL="0" indent="0" algn="ctr">
              <a:buNone/>
            </a:pPr>
            <a:r>
              <a:rPr lang="en-GB" sz="4000" dirty="0"/>
              <a:t>‘Therefore’</a:t>
            </a:r>
          </a:p>
          <a:p>
            <a:pPr marL="0" indent="0" algn="ctr">
              <a:buNone/>
            </a:pPr>
            <a:r>
              <a:rPr lang="en-GB" sz="4000" dirty="0"/>
              <a:t>‘thus’</a:t>
            </a:r>
          </a:p>
          <a:p>
            <a:pPr marL="0" indent="0" algn="ctr">
              <a:buNone/>
            </a:pPr>
            <a:r>
              <a:rPr lang="en-GB" sz="4000" dirty="0"/>
              <a:t>‘this means that’ </a:t>
            </a:r>
          </a:p>
          <a:p>
            <a:pPr marL="0" indent="0" algn="ctr">
              <a:buNone/>
            </a:pPr>
            <a:r>
              <a:rPr lang="en-GB" sz="4000" dirty="0"/>
              <a:t>‘as a consequence’</a:t>
            </a:r>
          </a:p>
          <a:p>
            <a:pPr marL="0" indent="0" algn="ctr">
              <a:buNone/>
            </a:pPr>
            <a:r>
              <a:rPr lang="en-GB" sz="4000" dirty="0"/>
              <a:t> </a:t>
            </a:r>
          </a:p>
          <a:p>
            <a:pPr marL="0" indent="0" algn="ctr">
              <a:buNone/>
            </a:pPr>
            <a:r>
              <a:rPr lang="en-GB" sz="4000" dirty="0"/>
              <a:t>This demonstrates your skills of analysis which are assessed in all longer written questions. </a:t>
            </a:r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66D62FE5-A8A4-461D-95B8-35A96091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E6858AC-BB51-478A-A394-77C829355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02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9932E28A-6BEA-4FF5-9DF1-11948943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339" y="1082675"/>
            <a:ext cx="6380922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8C711-5B06-F64A-9DEA-9AE51C465D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103783" y="319088"/>
            <a:ext cx="8107017" cy="6147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/>
              <a:t>3 mark questions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‘Because’ 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‘Leading to’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‘Therefore’</a:t>
            </a:r>
          </a:p>
          <a:p>
            <a:pPr marL="0" indent="0" algn="ctr">
              <a:buNone/>
            </a:pPr>
            <a:r>
              <a:rPr lang="en-GB" sz="4000" dirty="0"/>
              <a:t> </a:t>
            </a:r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66D62FE5-A8A4-461D-95B8-35A96091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E6858AC-BB51-478A-A394-77C829355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9932E28A-6BEA-4FF5-9DF1-11948943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1092614"/>
            <a:ext cx="3982278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8C711-5B06-F64A-9DEA-9AE51C465D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103783" y="319088"/>
            <a:ext cx="8030818" cy="6147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/>
              <a:t>6 mark questions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66D62FE5-A8A4-461D-95B8-35A96091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E6858AC-BB51-478A-A394-77C829355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7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FAA891F6-AE6E-4711-9D99-8649C38D7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906" y="1099519"/>
            <a:ext cx="3982278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723647-D9A4-4ACE-8EB7-C719564CC758}"/>
              </a:ext>
            </a:extLst>
          </p:cNvPr>
          <p:cNvSpPr txBox="1"/>
          <p:nvPr/>
        </p:nvSpPr>
        <p:spPr>
          <a:xfrm>
            <a:off x="2724554" y="2014331"/>
            <a:ext cx="260821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‘Because’</a:t>
            </a:r>
          </a:p>
          <a:p>
            <a:endParaRPr lang="en-GB" sz="4000" dirty="0"/>
          </a:p>
          <a:p>
            <a:r>
              <a:rPr lang="en-GB" sz="4000" dirty="0"/>
              <a:t>‘Leading to’</a:t>
            </a:r>
          </a:p>
          <a:p>
            <a:endParaRPr lang="en-GB" sz="4000" dirty="0"/>
          </a:p>
          <a:p>
            <a:r>
              <a:rPr lang="en-GB" sz="4000" dirty="0"/>
              <a:t>‘Therefore’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4B6DF0-5CF1-41DB-B308-FA050101E487}"/>
              </a:ext>
            </a:extLst>
          </p:cNvPr>
          <p:cNvSpPr txBox="1"/>
          <p:nvPr/>
        </p:nvSpPr>
        <p:spPr>
          <a:xfrm>
            <a:off x="7077893" y="2014330"/>
            <a:ext cx="260821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‘Because’</a:t>
            </a:r>
          </a:p>
          <a:p>
            <a:endParaRPr lang="en-GB" sz="4000" dirty="0"/>
          </a:p>
          <a:p>
            <a:r>
              <a:rPr lang="en-GB" sz="4000" dirty="0"/>
              <a:t>‘Leading to’</a:t>
            </a:r>
          </a:p>
          <a:p>
            <a:endParaRPr lang="en-GB" sz="4000" dirty="0"/>
          </a:p>
          <a:p>
            <a:r>
              <a:rPr lang="en-GB" sz="4000" dirty="0"/>
              <a:t>‘Therefore’</a:t>
            </a: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4A40C334-2EB5-45CE-9A51-3972C1C299FD}"/>
              </a:ext>
            </a:extLst>
          </p:cNvPr>
          <p:cNvSpPr/>
          <p:nvPr/>
        </p:nvSpPr>
        <p:spPr>
          <a:xfrm rot="12051234" flipH="1">
            <a:off x="5653723" y="5505559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8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9932E28A-6BEA-4FF5-9DF1-11948943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02" y="381964"/>
            <a:ext cx="2973455" cy="478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8C711-5B06-F64A-9DEA-9AE51C465D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103783" y="319088"/>
            <a:ext cx="8030818" cy="6147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/>
              <a:t>9 mark questions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66D62FE5-A8A4-461D-95B8-35A96091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E6858AC-BB51-478A-A394-77C829355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723647-D9A4-4ACE-8EB7-C719564CC758}"/>
              </a:ext>
            </a:extLst>
          </p:cNvPr>
          <p:cNvSpPr txBox="1"/>
          <p:nvPr/>
        </p:nvSpPr>
        <p:spPr>
          <a:xfrm>
            <a:off x="1767743" y="1377465"/>
            <a:ext cx="260821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‘Because’</a:t>
            </a:r>
          </a:p>
          <a:p>
            <a:endParaRPr lang="en-GB" sz="4000" dirty="0"/>
          </a:p>
          <a:p>
            <a:r>
              <a:rPr lang="en-GB" sz="4000" dirty="0"/>
              <a:t>‘Leading to’</a:t>
            </a:r>
          </a:p>
          <a:p>
            <a:endParaRPr lang="en-GB" sz="4000" dirty="0"/>
          </a:p>
          <a:p>
            <a:r>
              <a:rPr lang="en-GB" sz="4000" dirty="0"/>
              <a:t>‘Therefore’</a:t>
            </a:r>
          </a:p>
        </p:txBody>
      </p:sp>
      <p:pic>
        <p:nvPicPr>
          <p:cNvPr id="9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6B02FD44-3726-4954-B8F0-058BF0175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263" y="885855"/>
            <a:ext cx="3011556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574C1A70-97F6-4797-A2B6-C2977F273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44" y="1327150"/>
            <a:ext cx="3011556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F29136-C766-44E3-BD54-0923554F4D8D}"/>
              </a:ext>
            </a:extLst>
          </p:cNvPr>
          <p:cNvSpPr txBox="1"/>
          <p:nvPr/>
        </p:nvSpPr>
        <p:spPr>
          <a:xfrm>
            <a:off x="4775893" y="1932560"/>
            <a:ext cx="260821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‘Because’</a:t>
            </a:r>
          </a:p>
          <a:p>
            <a:endParaRPr lang="en-GB" sz="4000" dirty="0"/>
          </a:p>
          <a:p>
            <a:r>
              <a:rPr lang="en-GB" sz="4000" dirty="0"/>
              <a:t>‘Leading to’</a:t>
            </a:r>
          </a:p>
          <a:p>
            <a:endParaRPr lang="en-GB" sz="4000" dirty="0"/>
          </a:p>
          <a:p>
            <a:r>
              <a:rPr lang="en-GB" sz="4000" dirty="0"/>
              <a:t>‘Therefore’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53E2CB-2FD2-4C7C-94B1-C8316915F216}"/>
              </a:ext>
            </a:extLst>
          </p:cNvPr>
          <p:cNvSpPr txBox="1"/>
          <p:nvPr/>
        </p:nvSpPr>
        <p:spPr>
          <a:xfrm>
            <a:off x="7961876" y="932891"/>
            <a:ext cx="270612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Justify using</a:t>
            </a:r>
          </a:p>
          <a:p>
            <a:endParaRPr lang="en-GB" sz="4000" dirty="0"/>
          </a:p>
          <a:p>
            <a:r>
              <a:rPr lang="en-GB" sz="4000" dirty="0"/>
              <a:t>‘Because’</a:t>
            </a:r>
          </a:p>
          <a:p>
            <a:endParaRPr lang="en-GB" sz="4000" dirty="0"/>
          </a:p>
          <a:p>
            <a:r>
              <a:rPr lang="en-GB" sz="4000" dirty="0"/>
              <a:t>‘Leading to’</a:t>
            </a:r>
          </a:p>
          <a:p>
            <a:endParaRPr lang="en-GB" sz="4000" dirty="0"/>
          </a:p>
          <a:p>
            <a:r>
              <a:rPr lang="en-GB" sz="4000" dirty="0"/>
              <a:t>‘Therefore’</a:t>
            </a:r>
          </a:p>
        </p:txBody>
      </p:sp>
      <p:sp>
        <p:nvSpPr>
          <p:cNvPr id="13" name="Arrow: Curved Down 12">
            <a:extLst>
              <a:ext uri="{FF2B5EF4-FFF2-40B4-BE49-F238E27FC236}">
                <a16:creationId xmlns:a16="http://schemas.microsoft.com/office/drawing/2014/main" id="{4BD9CE8D-11F6-4DEA-BC62-407E1875367F}"/>
              </a:ext>
            </a:extLst>
          </p:cNvPr>
          <p:cNvSpPr/>
          <p:nvPr/>
        </p:nvSpPr>
        <p:spPr>
          <a:xfrm rot="12051234" flipH="1">
            <a:off x="3543893" y="5283237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id="{09649DB6-47BD-4239-85FE-3A78CF10A459}"/>
              </a:ext>
            </a:extLst>
          </p:cNvPr>
          <p:cNvSpPr/>
          <p:nvPr/>
        </p:nvSpPr>
        <p:spPr>
          <a:xfrm rot="12051234" flipH="1">
            <a:off x="6762922" y="5760379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9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9932E28A-6BEA-4FF5-9DF1-11948943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2" y="494612"/>
            <a:ext cx="2049969" cy="32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8C711-5B06-F64A-9DEA-9AE51C465D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103783" y="319088"/>
            <a:ext cx="8030818" cy="61479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/>
              <a:t>12 mark questions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66D62FE5-A8A4-461D-95B8-35A96091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E6858AC-BB51-478A-A394-77C829355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723647-D9A4-4ACE-8EB7-C719564CC758}"/>
              </a:ext>
            </a:extLst>
          </p:cNvPr>
          <p:cNvSpPr txBox="1"/>
          <p:nvPr/>
        </p:nvSpPr>
        <p:spPr>
          <a:xfrm>
            <a:off x="1934253" y="1127897"/>
            <a:ext cx="2278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‘Because’</a:t>
            </a:r>
          </a:p>
          <a:p>
            <a:endParaRPr lang="en-GB" sz="3200" dirty="0"/>
          </a:p>
          <a:p>
            <a:r>
              <a:rPr lang="en-GB" sz="3200" dirty="0"/>
              <a:t>‘Leading to’</a:t>
            </a:r>
          </a:p>
          <a:p>
            <a:endParaRPr lang="en-GB" sz="3200" dirty="0"/>
          </a:p>
          <a:p>
            <a:r>
              <a:rPr lang="en-GB" sz="3200" dirty="0"/>
              <a:t>‘Therefore’</a:t>
            </a:r>
          </a:p>
        </p:txBody>
      </p:sp>
      <p:pic>
        <p:nvPicPr>
          <p:cNvPr id="19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6F885E10-1574-46CB-8FC9-1E9789FAB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763" y="1307201"/>
            <a:ext cx="2049969" cy="32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9C41D5C-93B6-4701-8924-5110C40C61C2}"/>
              </a:ext>
            </a:extLst>
          </p:cNvPr>
          <p:cNvSpPr txBox="1"/>
          <p:nvPr/>
        </p:nvSpPr>
        <p:spPr>
          <a:xfrm>
            <a:off x="4001353" y="1923398"/>
            <a:ext cx="2278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‘Because’</a:t>
            </a:r>
          </a:p>
          <a:p>
            <a:endParaRPr lang="en-GB" sz="3200" dirty="0"/>
          </a:p>
          <a:p>
            <a:r>
              <a:rPr lang="en-GB" sz="3200" dirty="0"/>
              <a:t>‘Leading to’</a:t>
            </a:r>
          </a:p>
          <a:p>
            <a:endParaRPr lang="en-GB" sz="3200" dirty="0"/>
          </a:p>
          <a:p>
            <a:r>
              <a:rPr lang="en-GB" sz="3200" dirty="0"/>
              <a:t>‘Therefore’</a:t>
            </a:r>
          </a:p>
        </p:txBody>
      </p:sp>
      <p:pic>
        <p:nvPicPr>
          <p:cNvPr id="21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5062FC68-257B-4506-8A9A-550F2492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517" y="1954153"/>
            <a:ext cx="2049969" cy="32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FE753C7-D1EC-48BD-9ABF-7A05F2952F66}"/>
              </a:ext>
            </a:extLst>
          </p:cNvPr>
          <p:cNvSpPr txBox="1"/>
          <p:nvPr/>
        </p:nvSpPr>
        <p:spPr>
          <a:xfrm>
            <a:off x="6101821" y="2570350"/>
            <a:ext cx="2278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‘Because’</a:t>
            </a:r>
          </a:p>
          <a:p>
            <a:endParaRPr lang="en-GB" sz="3200" dirty="0"/>
          </a:p>
          <a:p>
            <a:r>
              <a:rPr lang="en-GB" sz="3200" dirty="0"/>
              <a:t>‘Leading to’</a:t>
            </a:r>
          </a:p>
          <a:p>
            <a:endParaRPr lang="en-GB" sz="3200" dirty="0"/>
          </a:p>
          <a:p>
            <a:r>
              <a:rPr lang="en-GB" sz="3200" dirty="0"/>
              <a:t>‘Therefore’</a:t>
            </a:r>
          </a:p>
        </p:txBody>
      </p:sp>
      <p:pic>
        <p:nvPicPr>
          <p:cNvPr id="23" name="Picture 2" descr="Burger Cartoon clipart - Hamburger, Sandwich, Food, transparent clip art">
            <a:extLst>
              <a:ext uri="{FF2B5EF4-FFF2-40B4-BE49-F238E27FC236}">
                <a16:creationId xmlns:a16="http://schemas.microsoft.com/office/drawing/2014/main" id="{EDED12AE-7B98-4269-8CD5-5726CC130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379" y="2777147"/>
            <a:ext cx="2049969" cy="32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F124D8C-50FC-49B8-9BA3-806F035B8294}"/>
              </a:ext>
            </a:extLst>
          </p:cNvPr>
          <p:cNvSpPr txBox="1"/>
          <p:nvPr/>
        </p:nvSpPr>
        <p:spPr>
          <a:xfrm>
            <a:off x="8389984" y="2335793"/>
            <a:ext cx="22780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Justify using </a:t>
            </a:r>
          </a:p>
          <a:p>
            <a:endParaRPr lang="en-GB" sz="3200" dirty="0"/>
          </a:p>
          <a:p>
            <a:r>
              <a:rPr lang="en-GB" sz="3200" dirty="0"/>
              <a:t>‘Because’</a:t>
            </a:r>
          </a:p>
          <a:p>
            <a:endParaRPr lang="en-GB" sz="3200" dirty="0"/>
          </a:p>
          <a:p>
            <a:r>
              <a:rPr lang="en-GB" sz="3200" dirty="0"/>
              <a:t>‘Leading to’</a:t>
            </a:r>
          </a:p>
          <a:p>
            <a:endParaRPr lang="en-GB" sz="3200" dirty="0"/>
          </a:p>
          <a:p>
            <a:r>
              <a:rPr lang="en-GB" sz="3200" dirty="0"/>
              <a:t>‘Therefore’</a:t>
            </a:r>
          </a:p>
        </p:txBody>
      </p:sp>
      <p:sp>
        <p:nvSpPr>
          <p:cNvPr id="4" name="Arrow: Curved Down 3">
            <a:extLst>
              <a:ext uri="{FF2B5EF4-FFF2-40B4-BE49-F238E27FC236}">
                <a16:creationId xmlns:a16="http://schemas.microsoft.com/office/drawing/2014/main" id="{FE383F01-1FE7-439E-8A71-D38A327286D4}"/>
              </a:ext>
            </a:extLst>
          </p:cNvPr>
          <p:cNvSpPr/>
          <p:nvPr/>
        </p:nvSpPr>
        <p:spPr>
          <a:xfrm rot="12051234" flipH="1">
            <a:off x="2846769" y="4328263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39910AF-8876-4BBC-8E7C-969793642DDC}"/>
              </a:ext>
            </a:extLst>
          </p:cNvPr>
          <p:cNvSpPr/>
          <p:nvPr/>
        </p:nvSpPr>
        <p:spPr>
          <a:xfrm rot="12051234" flipH="1">
            <a:off x="5051833" y="4986510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7D5B58F7-71A4-4CCD-84A5-7DA848FCCC27}"/>
              </a:ext>
            </a:extLst>
          </p:cNvPr>
          <p:cNvSpPr/>
          <p:nvPr/>
        </p:nvSpPr>
        <p:spPr>
          <a:xfrm rot="12051234" flipH="1">
            <a:off x="7256897" y="5558210"/>
            <a:ext cx="1242368" cy="5196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2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A710BA-3F29-1B47-98BE-DD83A53C9AF6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/>
              <a:t>SCORE the context in ‘State’ and ‘Outline’ questions</a:t>
            </a:r>
          </a:p>
          <a:p>
            <a:pPr marL="0" indent="0" algn="ctr">
              <a:buNone/>
            </a:pPr>
            <a:r>
              <a:rPr lang="en-GB" sz="6600" dirty="0"/>
              <a:t>Application is key – reference the business </a:t>
            </a:r>
          </a:p>
          <a:p>
            <a:pPr marL="0" indent="0" algn="ctr">
              <a:buNone/>
            </a:pPr>
            <a:endParaRPr lang="en-GB" sz="6600" dirty="0"/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1A5ED856-6E10-419D-B1B6-059F18538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2F873067-F948-4FE9-872A-2C274C1BF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CAEF09-3E96-4A7D-96C9-6747766F7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063" y="4019868"/>
            <a:ext cx="8367873" cy="25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9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EXAM TECHNIQUE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TECHNIQUE</dc:title>
  <dc:creator>Miss J Rodgers</dc:creator>
  <cp:lastModifiedBy>Miss J Rodgers</cp:lastModifiedBy>
  <cp:revision>1</cp:revision>
  <dcterms:created xsi:type="dcterms:W3CDTF">2024-10-17T06:51:36Z</dcterms:created>
  <dcterms:modified xsi:type="dcterms:W3CDTF">2024-10-17T06:52:03Z</dcterms:modified>
</cp:coreProperties>
</file>