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85" d="100"/>
          <a:sy n="85" d="100"/>
        </p:scale>
        <p:origin x="14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2E0D-CD70-4EB6-875F-B57DE0B83780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AF8F-A29C-439D-B7C7-D4177D66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906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2E0D-CD70-4EB6-875F-B57DE0B83780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AF8F-A29C-439D-B7C7-D4177D66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113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2E0D-CD70-4EB6-875F-B57DE0B83780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AF8F-A29C-439D-B7C7-D4177D66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461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2E0D-CD70-4EB6-875F-B57DE0B83780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AF8F-A29C-439D-B7C7-D4177D66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434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2E0D-CD70-4EB6-875F-B57DE0B83780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AF8F-A29C-439D-B7C7-D4177D66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162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2E0D-CD70-4EB6-875F-B57DE0B83780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AF8F-A29C-439D-B7C7-D4177D66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897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2E0D-CD70-4EB6-875F-B57DE0B83780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AF8F-A29C-439D-B7C7-D4177D66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144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2E0D-CD70-4EB6-875F-B57DE0B83780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AF8F-A29C-439D-B7C7-D4177D66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050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2E0D-CD70-4EB6-875F-B57DE0B83780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AF8F-A29C-439D-B7C7-D4177D66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873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2E0D-CD70-4EB6-875F-B57DE0B83780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AF8F-A29C-439D-B7C7-D4177D66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988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2E0D-CD70-4EB6-875F-B57DE0B83780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AF8F-A29C-439D-B7C7-D4177D66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135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52E0D-CD70-4EB6-875F-B57DE0B83780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3AF8F-A29C-439D-B7C7-D4177D66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136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368" y="81116"/>
            <a:ext cx="2861187" cy="1200329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Berlin Sans FB" panose="020E0602020502020306" pitchFamily="34" charset="0"/>
              </a:rPr>
              <a:t>Unseen Poetry</a:t>
            </a:r>
          </a:p>
          <a:p>
            <a:pPr algn="ctr"/>
            <a:r>
              <a:rPr lang="en-GB" sz="2800" dirty="0">
                <a:latin typeface="Berlin Sans FB" panose="020E0602020502020306" pitchFamily="34" charset="0"/>
              </a:rPr>
              <a:t>Lit Paper 2</a:t>
            </a:r>
          </a:p>
          <a:p>
            <a:pPr algn="ctr"/>
            <a:endParaRPr lang="en-GB" sz="1600" dirty="0">
              <a:latin typeface="Berlin Sans FB" panose="020E0602020502020306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38167" y="81116"/>
            <a:ext cx="6054213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/>
              <a:t>2 </a:t>
            </a:r>
            <a:r>
              <a:rPr lang="en-GB" dirty="0"/>
              <a:t>compulsory questions: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Essay response to one unseen poem (24 marks + 4 SPAG)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Comparative response to a second unseen poem (8 marks)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365" y="1291418"/>
            <a:ext cx="2861187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/>
              <a:t>Part 1:</a:t>
            </a:r>
          </a:p>
          <a:p>
            <a:r>
              <a:rPr lang="en-GB" sz="1600" dirty="0"/>
              <a:t>You will get a short unseen poem that you haven’t studied before. The question will ask you about how an idea / theme is presented.</a:t>
            </a:r>
          </a:p>
          <a:p>
            <a:r>
              <a:rPr lang="en-GB" sz="1600" dirty="0"/>
              <a:t>You need to write an essay that </a:t>
            </a:r>
            <a:r>
              <a:rPr lang="en-GB" sz="1600" b="1" dirty="0"/>
              <a:t>analyses</a:t>
            </a:r>
            <a:r>
              <a:rPr lang="en-GB" sz="1600" dirty="0"/>
              <a:t> the </a:t>
            </a:r>
            <a:r>
              <a:rPr lang="en-GB" sz="1600" b="1" dirty="0"/>
              <a:t>meaning, language </a:t>
            </a:r>
            <a:r>
              <a:rPr lang="en-GB" sz="1600" dirty="0"/>
              <a:t>and </a:t>
            </a:r>
            <a:r>
              <a:rPr lang="en-GB" sz="1600" b="1" dirty="0"/>
              <a:t>structure</a:t>
            </a:r>
            <a:r>
              <a:rPr lang="en-GB" sz="1600" dirty="0"/>
              <a:t> of the poem.			   30 mins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366" y="3855936"/>
            <a:ext cx="2861187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/>
              <a:t>Part 2:</a:t>
            </a:r>
          </a:p>
          <a:p>
            <a:r>
              <a:rPr lang="en-GB" sz="1600" dirty="0"/>
              <a:t>You will be given a second short unseen poem to compare to the first. Your answer must focus on the </a:t>
            </a:r>
            <a:r>
              <a:rPr lang="en-GB" sz="1600" b="1" dirty="0"/>
              <a:t>methods</a:t>
            </a:r>
            <a:r>
              <a:rPr lang="en-GB" sz="1600" dirty="0"/>
              <a:t> used by the writers to convey their ideas – language or structural</a:t>
            </a:r>
            <a:r>
              <a:rPr lang="en-GB" sz="1600"/>
              <a:t>.   </a:t>
            </a:r>
            <a:r>
              <a:rPr lang="en-GB" sz="1600" dirty="0"/>
              <a:t>15 </a:t>
            </a:r>
            <a:r>
              <a:rPr lang="en-GB" sz="1600" dirty="0" err="1"/>
              <a:t>mins</a:t>
            </a:r>
            <a:endParaRPr lang="en-GB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3038167" y="1338033"/>
            <a:ext cx="3311011" cy="25545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b="1" u="sng" dirty="0"/>
              <a:t>Top tips for reading unseen poems: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Read to the punctuation marks not the end of the lines.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Work out the key ideas first – be logical, take it bit by bit.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Remember to look for language techniques and how it is structured and explain the effect.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Look for possible alternative interpretations.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78679" y="1349479"/>
            <a:ext cx="2713700" cy="24622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u="sng" dirty="0">
                <a:solidFill>
                  <a:srgbClr val="FF0000"/>
                </a:solidFill>
              </a:rPr>
              <a:t>W</a:t>
            </a:r>
            <a:r>
              <a:rPr lang="en-GB" sz="1400" b="1" u="sng" dirty="0">
                <a:solidFill>
                  <a:schemeClr val="accent5"/>
                </a:solidFill>
              </a:rPr>
              <a:t>A</a:t>
            </a:r>
            <a:r>
              <a:rPr lang="en-GB" sz="1400" b="1" u="sng" dirty="0">
                <a:solidFill>
                  <a:schemeClr val="accent6"/>
                </a:solidFill>
              </a:rPr>
              <a:t>LL</a:t>
            </a:r>
            <a:r>
              <a:rPr lang="en-GB" sz="1400" b="1" u="sng" dirty="0">
                <a:solidFill>
                  <a:srgbClr val="FFC000"/>
                </a:solidFill>
              </a:rPr>
              <a:t>S</a:t>
            </a:r>
            <a:r>
              <a:rPr lang="en-GB" sz="1400" b="1" u="sng" dirty="0"/>
              <a:t>: A possible approach</a:t>
            </a:r>
          </a:p>
          <a:p>
            <a:r>
              <a:rPr lang="en-GB" sz="1400" dirty="0">
                <a:solidFill>
                  <a:srgbClr val="FF0000"/>
                </a:solidFill>
              </a:rPr>
              <a:t>W</a:t>
            </a:r>
            <a:r>
              <a:rPr lang="en-GB" sz="1400" dirty="0"/>
              <a:t> – </a:t>
            </a:r>
            <a:r>
              <a:rPr lang="en-GB" sz="1400" dirty="0">
                <a:solidFill>
                  <a:srgbClr val="FF0000"/>
                </a:solidFill>
              </a:rPr>
              <a:t>what</a:t>
            </a:r>
            <a:r>
              <a:rPr lang="en-GB" sz="1400" dirty="0"/>
              <a:t> is it about? </a:t>
            </a:r>
            <a:r>
              <a:rPr lang="en-GB" sz="1400" dirty="0">
                <a:solidFill>
                  <a:srgbClr val="FF0000"/>
                </a:solidFill>
              </a:rPr>
              <a:t>Who</a:t>
            </a:r>
            <a:r>
              <a:rPr lang="en-GB" sz="1400" dirty="0"/>
              <a:t> is it about?</a:t>
            </a:r>
          </a:p>
          <a:p>
            <a:r>
              <a:rPr lang="en-GB" sz="1400" dirty="0">
                <a:solidFill>
                  <a:schemeClr val="accent5"/>
                </a:solidFill>
              </a:rPr>
              <a:t>A</a:t>
            </a:r>
            <a:r>
              <a:rPr lang="en-GB" sz="1400" dirty="0"/>
              <a:t> – what is the </a:t>
            </a:r>
            <a:r>
              <a:rPr lang="en-GB" sz="1400" dirty="0">
                <a:solidFill>
                  <a:schemeClr val="accent5"/>
                </a:solidFill>
              </a:rPr>
              <a:t>atmosphere</a:t>
            </a:r>
            <a:r>
              <a:rPr lang="en-GB" sz="1400" dirty="0"/>
              <a:t> / tone of the poem?</a:t>
            </a:r>
          </a:p>
          <a:p>
            <a:r>
              <a:rPr lang="en-GB" sz="1400" dirty="0">
                <a:solidFill>
                  <a:schemeClr val="accent6"/>
                </a:solidFill>
              </a:rPr>
              <a:t>L</a:t>
            </a:r>
            <a:r>
              <a:rPr lang="en-GB" sz="1400" dirty="0"/>
              <a:t> – </a:t>
            </a:r>
            <a:r>
              <a:rPr lang="en-GB" sz="1400" dirty="0">
                <a:solidFill>
                  <a:schemeClr val="accent6"/>
                </a:solidFill>
              </a:rPr>
              <a:t>language</a:t>
            </a:r>
            <a:r>
              <a:rPr lang="en-GB" sz="1400" dirty="0"/>
              <a:t> (zoom in on a line / key feature)</a:t>
            </a:r>
          </a:p>
          <a:p>
            <a:r>
              <a:rPr lang="en-GB" sz="1400" dirty="0">
                <a:solidFill>
                  <a:schemeClr val="accent6"/>
                </a:solidFill>
              </a:rPr>
              <a:t>L</a:t>
            </a:r>
            <a:r>
              <a:rPr lang="en-GB" sz="1400" dirty="0"/>
              <a:t> – </a:t>
            </a:r>
            <a:r>
              <a:rPr lang="en-GB" sz="1400" dirty="0">
                <a:solidFill>
                  <a:schemeClr val="accent6"/>
                </a:solidFill>
              </a:rPr>
              <a:t>language</a:t>
            </a:r>
            <a:r>
              <a:rPr lang="en-GB" sz="1400" dirty="0"/>
              <a:t> (write about a different line / feature)</a:t>
            </a:r>
          </a:p>
          <a:p>
            <a:r>
              <a:rPr lang="en-GB" sz="1400" dirty="0">
                <a:solidFill>
                  <a:schemeClr val="accent4"/>
                </a:solidFill>
              </a:rPr>
              <a:t>S</a:t>
            </a:r>
            <a:r>
              <a:rPr lang="en-GB" sz="1400" dirty="0"/>
              <a:t> – </a:t>
            </a:r>
            <a:r>
              <a:rPr lang="en-GB" sz="1400" dirty="0">
                <a:solidFill>
                  <a:schemeClr val="accent4"/>
                </a:solidFill>
              </a:rPr>
              <a:t>structure</a:t>
            </a:r>
            <a:r>
              <a:rPr lang="en-GB" sz="1400" dirty="0"/>
              <a:t> and form – why is it structured the way that it is?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366" y="5724004"/>
            <a:ext cx="2861187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Remember to write about in your responses: </a:t>
            </a:r>
          </a:p>
          <a:p>
            <a:r>
              <a:rPr lang="en-GB" sz="1600" dirty="0"/>
              <a:t>MEANINGS, IMAGERY, TONE, STRUCTURE, LANGUAGE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38168" y="4985340"/>
            <a:ext cx="3311010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u="sng" dirty="0">
                <a:solidFill>
                  <a:srgbClr val="FF0000"/>
                </a:solidFill>
              </a:rPr>
              <a:t>S</a:t>
            </a:r>
            <a:r>
              <a:rPr lang="en-GB" sz="1400" b="1" u="sng" dirty="0">
                <a:solidFill>
                  <a:schemeClr val="accent4"/>
                </a:solidFill>
              </a:rPr>
              <a:t>P</a:t>
            </a:r>
            <a:r>
              <a:rPr lang="en-GB" sz="1400" b="1" u="sng" dirty="0">
                <a:solidFill>
                  <a:schemeClr val="accent5"/>
                </a:solidFill>
              </a:rPr>
              <a:t>E</a:t>
            </a:r>
            <a:r>
              <a:rPr lang="en-GB" sz="1400" b="1" u="sng" dirty="0">
                <a:solidFill>
                  <a:schemeClr val="accent6"/>
                </a:solidFill>
              </a:rPr>
              <a:t>L</a:t>
            </a:r>
            <a:r>
              <a:rPr lang="en-GB" sz="1400" b="1" u="sng" dirty="0">
                <a:solidFill>
                  <a:srgbClr val="7030A0"/>
                </a:solidFill>
              </a:rPr>
              <a:t>L</a:t>
            </a:r>
            <a:r>
              <a:rPr lang="en-GB" sz="1400" b="1" u="sng" dirty="0">
                <a:solidFill>
                  <a:schemeClr val="tx2"/>
                </a:solidFill>
              </a:rPr>
              <a:t>S</a:t>
            </a:r>
            <a:r>
              <a:rPr lang="en-GB" sz="1400" b="1" u="sng" dirty="0"/>
              <a:t>: A possible approach</a:t>
            </a:r>
          </a:p>
          <a:p>
            <a:r>
              <a:rPr lang="en-GB" sz="1400" dirty="0">
                <a:solidFill>
                  <a:srgbClr val="FF0000"/>
                </a:solidFill>
              </a:rPr>
              <a:t>S</a:t>
            </a:r>
            <a:r>
              <a:rPr lang="en-GB" sz="1400" dirty="0"/>
              <a:t> = who is the </a:t>
            </a:r>
            <a:r>
              <a:rPr lang="en-GB" sz="1400" dirty="0">
                <a:solidFill>
                  <a:srgbClr val="FF0000"/>
                </a:solidFill>
              </a:rPr>
              <a:t>speaker</a:t>
            </a:r>
            <a:r>
              <a:rPr lang="en-GB" sz="1400" dirty="0"/>
              <a:t>?</a:t>
            </a:r>
          </a:p>
          <a:p>
            <a:r>
              <a:rPr lang="en-GB" sz="1400" dirty="0">
                <a:solidFill>
                  <a:schemeClr val="accent4"/>
                </a:solidFill>
              </a:rPr>
              <a:t>P</a:t>
            </a:r>
            <a:r>
              <a:rPr lang="en-GB" sz="1400" dirty="0"/>
              <a:t> = what </a:t>
            </a:r>
            <a:r>
              <a:rPr lang="en-GB" sz="1400" dirty="0">
                <a:solidFill>
                  <a:schemeClr val="accent4"/>
                </a:solidFill>
              </a:rPr>
              <a:t>perspective</a:t>
            </a:r>
            <a:r>
              <a:rPr lang="en-GB" sz="1400" dirty="0"/>
              <a:t> / attitude do they convey?</a:t>
            </a:r>
          </a:p>
          <a:p>
            <a:r>
              <a:rPr lang="en-GB" sz="1400" dirty="0">
                <a:solidFill>
                  <a:schemeClr val="accent5"/>
                </a:solidFill>
              </a:rPr>
              <a:t>E</a:t>
            </a:r>
            <a:r>
              <a:rPr lang="en-GB" sz="1400" dirty="0"/>
              <a:t> = what </a:t>
            </a:r>
            <a:r>
              <a:rPr lang="en-GB" sz="1400" dirty="0">
                <a:solidFill>
                  <a:schemeClr val="accent5"/>
                </a:solidFill>
              </a:rPr>
              <a:t>emotion</a:t>
            </a:r>
            <a:r>
              <a:rPr lang="en-GB" sz="1400" dirty="0"/>
              <a:t> is conveyed?</a:t>
            </a:r>
          </a:p>
          <a:p>
            <a:r>
              <a:rPr lang="en-GB" sz="1400" dirty="0">
                <a:solidFill>
                  <a:schemeClr val="accent6"/>
                </a:solidFill>
              </a:rPr>
              <a:t>L</a:t>
            </a:r>
            <a:r>
              <a:rPr lang="en-GB" sz="1400" dirty="0"/>
              <a:t> = analyse the</a:t>
            </a:r>
            <a:r>
              <a:rPr lang="en-GB" sz="1400" dirty="0">
                <a:solidFill>
                  <a:schemeClr val="accent6"/>
                </a:solidFill>
              </a:rPr>
              <a:t> language </a:t>
            </a:r>
            <a:r>
              <a:rPr lang="en-GB" sz="1400" dirty="0"/>
              <a:t>of the poem</a:t>
            </a:r>
          </a:p>
          <a:p>
            <a:r>
              <a:rPr lang="en-GB" sz="1400" dirty="0">
                <a:solidFill>
                  <a:srgbClr val="7030A0"/>
                </a:solidFill>
              </a:rPr>
              <a:t>L</a:t>
            </a:r>
            <a:r>
              <a:rPr lang="en-GB" sz="1400" dirty="0"/>
              <a:t> = analyse the</a:t>
            </a:r>
            <a:r>
              <a:rPr lang="en-GB" sz="1400" dirty="0">
                <a:solidFill>
                  <a:srgbClr val="7030A0"/>
                </a:solidFill>
              </a:rPr>
              <a:t> layout </a:t>
            </a:r>
            <a:r>
              <a:rPr lang="en-GB" sz="1400" dirty="0"/>
              <a:t>(form) of the poem</a:t>
            </a:r>
          </a:p>
          <a:p>
            <a:r>
              <a:rPr lang="en-GB" sz="1400" dirty="0">
                <a:solidFill>
                  <a:schemeClr val="tx2"/>
                </a:solidFill>
              </a:rPr>
              <a:t>S</a:t>
            </a:r>
            <a:r>
              <a:rPr lang="en-GB" sz="1400" dirty="0"/>
              <a:t> = analyse the </a:t>
            </a:r>
            <a:r>
              <a:rPr lang="en-GB" sz="1400" dirty="0">
                <a:solidFill>
                  <a:schemeClr val="tx2"/>
                </a:solidFill>
              </a:rPr>
              <a:t>structure</a:t>
            </a:r>
            <a:r>
              <a:rPr lang="en-GB" sz="1400" dirty="0"/>
              <a:t> of the poem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08180" y="3812592"/>
            <a:ext cx="2713700" cy="304698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GB" sz="1200" b="1" u="sng" dirty="0"/>
              <a:t>Key vocabulary:</a:t>
            </a:r>
          </a:p>
          <a:p>
            <a:r>
              <a:rPr lang="en-GB" sz="1200" dirty="0"/>
              <a:t>Metaphor</a:t>
            </a:r>
          </a:p>
          <a:p>
            <a:r>
              <a:rPr lang="en-GB" sz="1200" dirty="0"/>
              <a:t>Simile</a:t>
            </a:r>
          </a:p>
          <a:p>
            <a:r>
              <a:rPr lang="en-GB" sz="1200" dirty="0"/>
              <a:t>Personification</a:t>
            </a:r>
          </a:p>
          <a:p>
            <a:r>
              <a:rPr lang="en-GB" sz="1200" dirty="0"/>
              <a:t>Imagery</a:t>
            </a:r>
          </a:p>
          <a:p>
            <a:r>
              <a:rPr lang="en-GB" sz="1200" dirty="0"/>
              <a:t>Alliteration</a:t>
            </a:r>
          </a:p>
          <a:p>
            <a:r>
              <a:rPr lang="en-GB" sz="1200" dirty="0"/>
              <a:t>Sibilance</a:t>
            </a:r>
          </a:p>
          <a:p>
            <a:r>
              <a:rPr lang="en-GB" sz="1200" dirty="0"/>
              <a:t>Onomatopoeia</a:t>
            </a:r>
          </a:p>
          <a:p>
            <a:r>
              <a:rPr lang="en-GB" sz="1200" dirty="0"/>
              <a:t>Juxtaposition</a:t>
            </a:r>
          </a:p>
          <a:p>
            <a:r>
              <a:rPr lang="en-GB" sz="1200" dirty="0"/>
              <a:t>Symbolism</a:t>
            </a:r>
          </a:p>
          <a:p>
            <a:r>
              <a:rPr lang="en-GB" sz="1200" dirty="0"/>
              <a:t>Poetic voice / persona</a:t>
            </a:r>
          </a:p>
          <a:p>
            <a:r>
              <a:rPr lang="en-GB" sz="1200" dirty="0"/>
              <a:t>Rhythm </a:t>
            </a:r>
          </a:p>
          <a:p>
            <a:r>
              <a:rPr lang="en-GB" sz="1200" dirty="0"/>
              <a:t>Rhyme</a:t>
            </a:r>
          </a:p>
          <a:p>
            <a:r>
              <a:rPr lang="en-GB" sz="1200" dirty="0"/>
              <a:t>Free verse</a:t>
            </a:r>
          </a:p>
          <a:p>
            <a:r>
              <a:rPr lang="en-GB" sz="1200" dirty="0"/>
              <a:t>Blank verse</a:t>
            </a:r>
          </a:p>
          <a:p>
            <a:r>
              <a:rPr lang="en-GB" sz="1200" dirty="0"/>
              <a:t>Stanza</a:t>
            </a:r>
          </a:p>
          <a:p>
            <a:r>
              <a:rPr lang="en-GB" sz="1200" dirty="0"/>
              <a:t>Couplet</a:t>
            </a:r>
          </a:p>
          <a:p>
            <a:r>
              <a:rPr lang="en-GB" sz="1200" dirty="0"/>
              <a:t>Regular / irregular</a:t>
            </a:r>
          </a:p>
          <a:p>
            <a:r>
              <a:rPr lang="en-GB" sz="1200" dirty="0"/>
              <a:t>Enjambment</a:t>
            </a:r>
          </a:p>
          <a:p>
            <a:r>
              <a:rPr lang="en-GB" sz="1200" dirty="0"/>
              <a:t>Caesura</a:t>
            </a:r>
          </a:p>
          <a:p>
            <a:r>
              <a:rPr lang="en-GB" sz="1200" b="1" dirty="0"/>
              <a:t>Comparing words for Part 2:</a:t>
            </a:r>
          </a:p>
          <a:p>
            <a:r>
              <a:rPr lang="en-GB" sz="1200" dirty="0"/>
              <a:t>Whereas</a:t>
            </a:r>
          </a:p>
          <a:p>
            <a:r>
              <a:rPr lang="en-GB" sz="1200" dirty="0"/>
              <a:t>However</a:t>
            </a:r>
          </a:p>
          <a:p>
            <a:r>
              <a:rPr lang="en-GB" sz="1200" dirty="0"/>
              <a:t>Equally</a:t>
            </a:r>
          </a:p>
          <a:p>
            <a:r>
              <a:rPr lang="en-GB" sz="1200" dirty="0"/>
              <a:t>In the same way</a:t>
            </a:r>
          </a:p>
          <a:p>
            <a:r>
              <a:rPr lang="en-GB" sz="1200" dirty="0"/>
              <a:t>By contrast</a:t>
            </a:r>
          </a:p>
          <a:p>
            <a:r>
              <a:rPr lang="en-GB" sz="1200" dirty="0"/>
              <a:t>Furthermore</a:t>
            </a:r>
          </a:p>
          <a:p>
            <a:r>
              <a:rPr lang="en-GB" sz="1200" dirty="0"/>
              <a:t>In comparison</a:t>
            </a:r>
          </a:p>
          <a:p>
            <a:r>
              <a:rPr lang="en-GB" sz="1200" dirty="0"/>
              <a:t>Whilst</a:t>
            </a:r>
          </a:p>
          <a:p>
            <a:r>
              <a:rPr lang="en-GB" sz="1200" dirty="0"/>
              <a:t>Both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38167" y="3908122"/>
            <a:ext cx="21016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>
                <a:solidFill>
                  <a:schemeClr val="accent5"/>
                </a:solidFill>
              </a:rPr>
              <a:t>When in doubt, think:</a:t>
            </a:r>
          </a:p>
          <a:p>
            <a:pPr algn="r"/>
            <a:r>
              <a:rPr lang="en-GB" sz="1600" b="1" dirty="0">
                <a:solidFill>
                  <a:schemeClr val="accent5"/>
                </a:solidFill>
              </a:rPr>
              <a:t>WHAT?</a:t>
            </a:r>
          </a:p>
          <a:p>
            <a:pPr algn="r"/>
            <a:r>
              <a:rPr lang="en-GB" sz="1600" b="1" dirty="0">
                <a:solidFill>
                  <a:schemeClr val="accent5"/>
                </a:solidFill>
              </a:rPr>
              <a:t>	HOW?</a:t>
            </a:r>
          </a:p>
          <a:p>
            <a:pPr algn="r"/>
            <a:r>
              <a:rPr lang="en-GB" sz="1600" b="1" dirty="0">
                <a:solidFill>
                  <a:schemeClr val="accent5"/>
                </a:solidFill>
              </a:rPr>
              <a:t>	WHY?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/>
          <a:srcRect l="7368" t="6408" r="9755"/>
          <a:stretch/>
        </p:blipFill>
        <p:spPr>
          <a:xfrm>
            <a:off x="5324171" y="3926837"/>
            <a:ext cx="958421" cy="1058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762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390</Words>
  <Application>Microsoft Office PowerPoint</Application>
  <PresentationFormat>On-screen Show (4:3)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Berlin Sans FB</vt:lpstr>
      <vt:lpstr>Calibri</vt:lpstr>
      <vt:lpstr>Calibri Light</vt:lpstr>
      <vt:lpstr>Office Theme</vt:lpstr>
      <vt:lpstr>PowerPoint Presentation</vt:lpstr>
    </vt:vector>
  </TitlesOfParts>
  <Company>Brookfield Communiuty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Lloyd</dc:creator>
  <cp:lastModifiedBy>Mr G Newton</cp:lastModifiedBy>
  <cp:revision>12</cp:revision>
  <dcterms:created xsi:type="dcterms:W3CDTF">2020-10-19T18:20:06Z</dcterms:created>
  <dcterms:modified xsi:type="dcterms:W3CDTF">2025-01-23T10:00:21Z</dcterms:modified>
</cp:coreProperties>
</file>