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3" y="10675453"/>
            <a:ext cx="2020005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2"/>
          </a:xfrm>
          <a:prstGeom prst="rect">
            <a:avLst/>
          </a:prstGeom>
        </p:spPr>
        <p:txBody>
          <a:bodyPr numCol="1" spcCol="38100"/>
          <a:lstStyle>
            <a:lvl1pPr marL="300875" indent="-131851">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4305300" y="730256"/>
            <a:ext cx="15773400" cy="2651126"/>
          </a:xfrm>
          <a:prstGeom prst="rect">
            <a:avLst/>
          </a:prstGeom>
        </p:spPr>
        <p:txBody>
          <a:bodyPr lIns="91437" tIns="91437" rIns="91437" bIns="91437" anchor="ctr"/>
          <a:lstStyle>
            <a:lvl1pPr defTabSz="1828800">
              <a:lnSpc>
                <a:spcPct val="90000"/>
              </a:lnSpc>
              <a:defRPr sz="8800" b="0" spc="0">
                <a:latin typeface="Calibri Light"/>
                <a:ea typeface="Calibri Light"/>
                <a:cs typeface="Calibri Light"/>
                <a:sym typeface="Calibri Light"/>
              </a:defRPr>
            </a:lvl1pPr>
          </a:lstStyle>
          <a:p>
            <a:r>
              <a:t>Title Text</a:t>
            </a:r>
          </a:p>
        </p:txBody>
      </p:sp>
      <p:sp>
        <p:nvSpPr>
          <p:cNvPr id="150" name="Body Level One…"/>
          <p:cNvSpPr txBox="1">
            <a:spLocks noGrp="1"/>
          </p:cNvSpPr>
          <p:nvPr>
            <p:ph type="body" idx="1"/>
          </p:nvPr>
        </p:nvSpPr>
        <p:spPr>
          <a:xfrm>
            <a:off x="4305300" y="3651250"/>
            <a:ext cx="15773400" cy="8702676"/>
          </a:xfrm>
          <a:prstGeom prst="rect">
            <a:avLst/>
          </a:prstGeom>
        </p:spPr>
        <p:txBody>
          <a:bodyPr lIns="91437" tIns="91437" rIns="91437" bIns="91437" numCol="1" spcCol="38100"/>
          <a:lstStyle>
            <a:lvl1pPr marL="457200" indent="-457200" defTabSz="1828800">
              <a:spcBef>
                <a:spcPts val="2000"/>
              </a:spcBef>
              <a:buSzPct val="100000"/>
              <a:buFont typeface="Arial"/>
              <a:defRPr sz="5600">
                <a:latin typeface="Calibri"/>
                <a:ea typeface="Calibri"/>
                <a:cs typeface="Calibri"/>
                <a:sym typeface="Calibri"/>
              </a:defRPr>
            </a:lvl1pPr>
            <a:lvl2pPr marL="990600" indent="-533400" defTabSz="1828800">
              <a:spcBef>
                <a:spcPts val="2000"/>
              </a:spcBef>
              <a:buSzPct val="100000"/>
              <a:buFont typeface="Arial"/>
              <a:defRPr sz="5600">
                <a:latin typeface="Calibri"/>
                <a:ea typeface="Calibri"/>
                <a:cs typeface="Calibri"/>
                <a:sym typeface="Calibri"/>
              </a:defRPr>
            </a:lvl2pPr>
            <a:lvl3pPr marL="1554477" indent="-640077" defTabSz="1828800">
              <a:spcBef>
                <a:spcPts val="2000"/>
              </a:spcBef>
              <a:buSzPct val="100000"/>
              <a:buFont typeface="Arial"/>
              <a:defRPr sz="5600">
                <a:latin typeface="Calibri"/>
                <a:ea typeface="Calibri"/>
                <a:cs typeface="Calibri"/>
                <a:sym typeface="Calibri"/>
              </a:defRPr>
            </a:lvl3pPr>
            <a:lvl4pPr marL="2082800" indent="-711200" defTabSz="1828800">
              <a:spcBef>
                <a:spcPts val="2000"/>
              </a:spcBef>
              <a:buSzPct val="100000"/>
              <a:buFont typeface="Arial"/>
              <a:defRPr sz="5600">
                <a:latin typeface="Calibri"/>
                <a:ea typeface="Calibri"/>
                <a:cs typeface="Calibri"/>
                <a:sym typeface="Calibri"/>
              </a:defRPr>
            </a:lvl4pPr>
            <a:lvl5pPr marL="2540000" indent="-711200" defTabSz="1828800">
              <a:spcBef>
                <a:spcPts val="2000"/>
              </a:spcBef>
              <a:buSzPct val="100000"/>
              <a:buFont typeface="Arial"/>
              <a:defRPr sz="5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9574158" y="12802243"/>
            <a:ext cx="504544" cy="551177"/>
          </a:xfrm>
          <a:prstGeom prst="rect">
            <a:avLst/>
          </a:prstGeom>
        </p:spPr>
        <p:txBody>
          <a:bodyPr lIns="91437" tIns="91437" rIns="91437" bIns="91437" anchor="ctr"/>
          <a:lstStyle>
            <a:lvl1pPr algn="r" defTabSz="9144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4305300" y="730256"/>
            <a:ext cx="15773400" cy="2651126"/>
          </a:xfrm>
          <a:prstGeom prst="rect">
            <a:avLst/>
          </a:prstGeom>
        </p:spPr>
        <p:txBody>
          <a:bodyPr lIns="91438" tIns="91438" rIns="91438" bIns="91438" anchor="ctr"/>
          <a:lstStyle>
            <a:lvl1pPr defTabSz="1828800">
              <a:lnSpc>
                <a:spcPct val="90000"/>
              </a:lnSpc>
              <a:defRPr sz="8800" b="0" spc="0">
                <a:latin typeface="Calibri Light"/>
                <a:ea typeface="Calibri Light"/>
                <a:cs typeface="Calibri Light"/>
                <a:sym typeface="Calibri Light"/>
              </a:defRPr>
            </a:lvl1pPr>
          </a:lstStyle>
          <a:p>
            <a:r>
              <a:t>Title Text</a:t>
            </a:r>
          </a:p>
        </p:txBody>
      </p:sp>
      <p:sp>
        <p:nvSpPr>
          <p:cNvPr id="159" name="Body Level One…"/>
          <p:cNvSpPr txBox="1">
            <a:spLocks noGrp="1"/>
          </p:cNvSpPr>
          <p:nvPr>
            <p:ph type="body" idx="1"/>
          </p:nvPr>
        </p:nvSpPr>
        <p:spPr>
          <a:xfrm>
            <a:off x="4305300" y="3651250"/>
            <a:ext cx="15773400" cy="8702676"/>
          </a:xfrm>
          <a:prstGeom prst="rect">
            <a:avLst/>
          </a:prstGeom>
        </p:spPr>
        <p:txBody>
          <a:bodyPr lIns="91438" tIns="91438" rIns="91438" bIns="91438" numCol="1" spcCol="38100"/>
          <a:lstStyle>
            <a:lvl1pPr marL="457200" indent="-457200" defTabSz="1828800">
              <a:spcBef>
                <a:spcPts val="2000"/>
              </a:spcBef>
              <a:buSzPct val="100000"/>
              <a:buFont typeface="Arial"/>
              <a:defRPr sz="5600">
                <a:latin typeface="Calibri"/>
                <a:ea typeface="Calibri"/>
                <a:cs typeface="Calibri"/>
                <a:sym typeface="Calibri"/>
              </a:defRPr>
            </a:lvl1pPr>
            <a:lvl2pPr marL="990600" indent="-533400" defTabSz="1828800">
              <a:spcBef>
                <a:spcPts val="2000"/>
              </a:spcBef>
              <a:buSzPct val="100000"/>
              <a:buFont typeface="Arial"/>
              <a:defRPr sz="5600">
                <a:latin typeface="Calibri"/>
                <a:ea typeface="Calibri"/>
                <a:cs typeface="Calibri"/>
                <a:sym typeface="Calibri"/>
              </a:defRPr>
            </a:lvl2pPr>
            <a:lvl3pPr marL="1554478" indent="-640078" defTabSz="1828800">
              <a:spcBef>
                <a:spcPts val="2000"/>
              </a:spcBef>
              <a:buSzPct val="100000"/>
              <a:buFont typeface="Arial"/>
              <a:defRPr sz="5600">
                <a:latin typeface="Calibri"/>
                <a:ea typeface="Calibri"/>
                <a:cs typeface="Calibri"/>
                <a:sym typeface="Calibri"/>
              </a:defRPr>
            </a:lvl3pPr>
            <a:lvl4pPr marL="2082800" indent="-711200" defTabSz="1828800">
              <a:spcBef>
                <a:spcPts val="2000"/>
              </a:spcBef>
              <a:buSzPct val="100000"/>
              <a:buFont typeface="Arial"/>
              <a:defRPr sz="5600">
                <a:latin typeface="Calibri"/>
                <a:ea typeface="Calibri"/>
                <a:cs typeface="Calibri"/>
                <a:sym typeface="Calibri"/>
              </a:defRPr>
            </a:lvl4pPr>
            <a:lvl5pPr marL="2540000" indent="-711200" defTabSz="1828800">
              <a:spcBef>
                <a:spcPts val="2000"/>
              </a:spcBef>
              <a:buSzPct val="100000"/>
              <a:buFont typeface="Arial"/>
              <a:defRPr sz="5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xfrm>
            <a:off x="19574155" y="12802242"/>
            <a:ext cx="504546" cy="551179"/>
          </a:xfrm>
          <a:prstGeom prst="rect">
            <a:avLst/>
          </a:prstGeom>
        </p:spPr>
        <p:txBody>
          <a:bodyPr lIns="91438" tIns="91438" rIns="91438" bIns="91438" anchor="ctr"/>
          <a:lstStyle>
            <a:lvl1pPr algn="r" defTabSz="9144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4"/>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xfrm>
            <a:off x="1206500" y="4248503"/>
            <a:ext cx="21971000" cy="8256015"/>
          </a:xfrm>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2"/>
          </a:xfrm>
          <a:prstGeom prst="rect">
            <a:avLst/>
          </a:prstGeom>
        </p:spPr>
        <p:txBody>
          <a:bodyPr numCol="1" spcCol="38100"/>
          <a:lstStyle/>
          <a:p>
            <a:r>
              <a:t>Slide bullet text</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51"/>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5"/>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latin typeface="+mn-lt"/>
                <a:ea typeface="+mn-ea"/>
                <a:cs typeface="+mn-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3"/>
          <p:cNvSpPr txBox="1"/>
          <p:nvPr/>
        </p:nvSpPr>
        <p:spPr>
          <a:xfrm>
            <a:off x="4442147" y="250519"/>
            <a:ext cx="15274239" cy="716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lvl1pPr defTabSz="914400">
              <a:defRPr sz="3600" b="1">
                <a:solidFill>
                  <a:srgbClr val="000000"/>
                </a:solidFill>
                <a:latin typeface="Cambria"/>
                <a:ea typeface="Cambria"/>
                <a:cs typeface="Cambria"/>
                <a:sym typeface="Cambria"/>
              </a:defRPr>
            </a:lvl1pPr>
          </a:lstStyle>
          <a:p>
            <a:r>
              <a:t>Stratification| Year 11 | Term 1</a:t>
            </a:r>
          </a:p>
        </p:txBody>
      </p:sp>
      <p:pic>
        <p:nvPicPr>
          <p:cNvPr id="170" name="Picture 2" descr="Picture 2"/>
          <p:cNvPicPr>
            <a:picLocks noChangeAspect="1"/>
          </p:cNvPicPr>
          <p:nvPr/>
        </p:nvPicPr>
        <p:blipFill>
          <a:blip r:embed="rId2"/>
          <a:stretch>
            <a:fillRect/>
          </a:stretch>
        </p:blipFill>
        <p:spPr>
          <a:xfrm>
            <a:off x="19532252" y="12587640"/>
            <a:ext cx="1572295" cy="971645"/>
          </a:xfrm>
          <a:prstGeom prst="rect">
            <a:avLst/>
          </a:prstGeom>
          <a:ln w="12700">
            <a:miter lim="400000"/>
          </a:ln>
        </p:spPr>
      </p:pic>
      <p:graphicFrame>
        <p:nvGraphicFramePr>
          <p:cNvPr id="171" name="Table 6"/>
          <p:cNvGraphicFramePr/>
          <p:nvPr/>
        </p:nvGraphicFramePr>
        <p:xfrm>
          <a:off x="429055" y="2020266"/>
          <a:ext cx="7360308" cy="5826585"/>
        </p:xfrm>
        <a:graphic>
          <a:graphicData uri="http://schemas.openxmlformats.org/drawingml/2006/table">
            <a:tbl>
              <a:tblPr firstRow="1" bandRow="1">
                <a:tableStyleId>{4C3C2611-4C71-4FC5-86AE-919BDF0F9419}</a:tableStyleId>
              </a:tblPr>
              <a:tblGrid>
                <a:gridCol w="932293">
                  <a:extLst>
                    <a:ext uri="{9D8B030D-6E8A-4147-A177-3AD203B41FA5}">
                      <a16:colId xmlns:a16="http://schemas.microsoft.com/office/drawing/2014/main" val="20000"/>
                    </a:ext>
                  </a:extLst>
                </a:gridCol>
                <a:gridCol w="1649305">
                  <a:extLst>
                    <a:ext uri="{9D8B030D-6E8A-4147-A177-3AD203B41FA5}">
                      <a16:colId xmlns:a16="http://schemas.microsoft.com/office/drawing/2014/main" val="20001"/>
                    </a:ext>
                  </a:extLst>
                </a:gridCol>
                <a:gridCol w="4778710">
                  <a:extLst>
                    <a:ext uri="{9D8B030D-6E8A-4147-A177-3AD203B41FA5}">
                      <a16:colId xmlns:a16="http://schemas.microsoft.com/office/drawing/2014/main" val="20002"/>
                    </a:ext>
                  </a:extLst>
                </a:gridCol>
              </a:tblGrid>
              <a:tr h="571814">
                <a:tc gridSpan="3">
                  <a:txBody>
                    <a:bodyPr/>
                    <a:lstStyle/>
                    <a:p>
                      <a:pPr defTabSz="1828800">
                        <a:defRPr b="0"/>
                      </a:pPr>
                      <a:r>
                        <a:rPr sz="1000" b="1">
                          <a:solidFill>
                            <a:srgbClr val="FFFFFF"/>
                          </a:solidFill>
                          <a:latin typeface="Cambria"/>
                          <a:ea typeface="Cambria"/>
                          <a:cs typeface="Cambria"/>
                          <a:sym typeface="Cambria"/>
                        </a:rPr>
                        <a:t>Key Sociologists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ED7D3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814">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Davis and Moore</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Social stratification was a ’universal necessity’ for all societies.</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extLst>
                  <a:ext uri="{0D108BD9-81ED-4DB2-BD59-A6C34878D82A}">
                    <a16:rowId xmlns:a16="http://schemas.microsoft.com/office/drawing/2014/main" val="10001"/>
                  </a:ext>
                </a:extLst>
              </a:tr>
              <a:tr h="81828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Tumin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Criticises Davis and Moore and argues that inequality and stratification isn’t a good thing as not everyone is born with equal chance to see success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2"/>
                  </a:ext>
                </a:extLst>
              </a:tr>
              <a:tr h="81828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Marx</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Argued that nequality and stratification is caused by Capitalism. The ruling class exploit the working class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3"/>
                  </a:ext>
                </a:extLst>
              </a:tr>
              <a:tr h="818285">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Weber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Similar to Marxists. Weber argued that stratification (inequality) isn’t just based on class but also on social power, status and market position.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4"/>
                  </a:ext>
                </a:extLst>
              </a:tr>
              <a:tr h="1409817">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Oakley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The family and education system also expected boys and girls to behave in traditional ways and choose traditional roles in life. Teachers, parents and employers all expected boys and girls to follow predictable gender choices. This causes inequality.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5"/>
                  </a:ext>
                </a:extLst>
              </a:tr>
              <a:tr h="818285">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Murray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Studied the underclass. Believed that this group have become so reliant on benefits that they no-longer try to better themselves.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6"/>
                  </a:ext>
                </a:extLst>
              </a:tr>
            </a:tbl>
          </a:graphicData>
        </a:graphic>
      </p:graphicFrame>
      <p:graphicFrame>
        <p:nvGraphicFramePr>
          <p:cNvPr id="172" name="Table 8"/>
          <p:cNvGraphicFramePr/>
          <p:nvPr/>
        </p:nvGraphicFramePr>
        <p:xfrm>
          <a:off x="7965668" y="2026659"/>
          <a:ext cx="8588978" cy="5813803"/>
        </p:xfrm>
        <a:graphic>
          <a:graphicData uri="http://schemas.openxmlformats.org/drawingml/2006/table">
            <a:tbl>
              <a:tblPr firstRow="1" bandRow="1">
                <a:tableStyleId>{4C3C2611-4C71-4FC5-86AE-919BDF0F9419}</a:tableStyleId>
              </a:tblPr>
              <a:tblGrid>
                <a:gridCol w="1087925">
                  <a:extLst>
                    <a:ext uri="{9D8B030D-6E8A-4147-A177-3AD203B41FA5}">
                      <a16:colId xmlns:a16="http://schemas.microsoft.com/office/drawing/2014/main" val="20000"/>
                    </a:ext>
                  </a:extLst>
                </a:gridCol>
                <a:gridCol w="2623824">
                  <a:extLst>
                    <a:ext uri="{9D8B030D-6E8A-4147-A177-3AD203B41FA5}">
                      <a16:colId xmlns:a16="http://schemas.microsoft.com/office/drawing/2014/main" val="20001"/>
                    </a:ext>
                  </a:extLst>
                </a:gridCol>
                <a:gridCol w="4877229">
                  <a:extLst>
                    <a:ext uri="{9D8B030D-6E8A-4147-A177-3AD203B41FA5}">
                      <a16:colId xmlns:a16="http://schemas.microsoft.com/office/drawing/2014/main" val="20002"/>
                    </a:ext>
                  </a:extLst>
                </a:gridCol>
              </a:tblGrid>
              <a:tr h="626767">
                <a:tc gridSpan="3">
                  <a:txBody>
                    <a:bodyPr/>
                    <a:lstStyle/>
                    <a:p>
                      <a:pPr defTabSz="1828800">
                        <a:defRPr b="0"/>
                      </a:pPr>
                      <a:r>
                        <a:rPr sz="1000" b="1">
                          <a:solidFill>
                            <a:srgbClr val="FFFFFF"/>
                          </a:solidFill>
                          <a:latin typeface="Cambria"/>
                          <a:ea typeface="Cambria"/>
                          <a:cs typeface="Cambria"/>
                          <a:sym typeface="Cambria"/>
                        </a:rPr>
                        <a:t>Core Concepts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A5A5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0956">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Functionalism</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Stratification is good for society as it means all of the roles are filled best suited to fill them. Inequality is good as it motivates people to try harder.</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extLst>
                  <a:ext uri="{0D108BD9-81ED-4DB2-BD59-A6C34878D82A}">
                    <a16:rowId xmlns:a16="http://schemas.microsoft.com/office/drawing/2014/main" val="10001"/>
                  </a:ext>
                </a:extLst>
              </a:tr>
              <a:tr h="122111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Marxism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Stratification is a bad thing and is caused by Capitalism. The ruling class own the means of production and so they exploit the working class. They can do this by spreading false class consciousness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extLst>
                  <a:ext uri="{0D108BD9-81ED-4DB2-BD59-A6C34878D82A}">
                    <a16:rowId xmlns:a16="http://schemas.microsoft.com/office/drawing/2014/main" val="10002"/>
                  </a:ext>
                </a:extLst>
              </a:tr>
              <a:tr h="89692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Feminism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Feminists argue that women are not equal today and that in fact, inequality is based not on class but on gender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3"/>
                  </a:ext>
                </a:extLst>
              </a:tr>
              <a:tr h="896925">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Weberism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Market position (how much you are able to earn) also has an impact on inequality and stratification as it decides your position in the hierarchy of society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extLst>
                  <a:ext uri="{0D108BD9-81ED-4DB2-BD59-A6C34878D82A}">
                    <a16:rowId xmlns:a16="http://schemas.microsoft.com/office/drawing/2014/main" val="10004"/>
                  </a:ext>
                </a:extLst>
              </a:tr>
              <a:tr h="1221115">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New Right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Believe that behaviours cause inequality and that traditional values such as hard work help people do well in life. Those who rely on benefits will remain at the bottom of the heirarchy- the Underclass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5"/>
                  </a:ext>
                </a:extLst>
              </a:tr>
            </a:tbl>
          </a:graphicData>
        </a:graphic>
      </p:graphicFrame>
      <p:graphicFrame>
        <p:nvGraphicFramePr>
          <p:cNvPr id="173" name="Table 9"/>
          <p:cNvGraphicFramePr/>
          <p:nvPr/>
        </p:nvGraphicFramePr>
        <p:xfrm>
          <a:off x="16743652" y="2029356"/>
          <a:ext cx="7149491" cy="10340116"/>
        </p:xfrm>
        <a:graphic>
          <a:graphicData uri="http://schemas.openxmlformats.org/drawingml/2006/table">
            <a:tbl>
              <a:tblPr firstRow="1" bandRow="1">
                <a:tableStyleId>{4C3C2611-4C71-4FC5-86AE-919BDF0F9419}</a:tableStyleId>
              </a:tblPr>
              <a:tblGrid>
                <a:gridCol w="894938">
                  <a:extLst>
                    <a:ext uri="{9D8B030D-6E8A-4147-A177-3AD203B41FA5}">
                      <a16:colId xmlns:a16="http://schemas.microsoft.com/office/drawing/2014/main" val="20000"/>
                    </a:ext>
                  </a:extLst>
                </a:gridCol>
                <a:gridCol w="2242487">
                  <a:extLst>
                    <a:ext uri="{9D8B030D-6E8A-4147-A177-3AD203B41FA5}">
                      <a16:colId xmlns:a16="http://schemas.microsoft.com/office/drawing/2014/main" val="20001"/>
                    </a:ext>
                  </a:extLst>
                </a:gridCol>
                <a:gridCol w="4012066">
                  <a:extLst>
                    <a:ext uri="{9D8B030D-6E8A-4147-A177-3AD203B41FA5}">
                      <a16:colId xmlns:a16="http://schemas.microsoft.com/office/drawing/2014/main" val="20002"/>
                    </a:ext>
                  </a:extLst>
                </a:gridCol>
              </a:tblGrid>
              <a:tr h="492387">
                <a:tc gridSpan="3">
                  <a:txBody>
                    <a:bodyPr/>
                    <a:lstStyle/>
                    <a:p>
                      <a:pPr defTabSz="1828800">
                        <a:defRPr b="0"/>
                      </a:pPr>
                      <a:r>
                        <a:rPr sz="1000" b="1">
                          <a:solidFill>
                            <a:srgbClr val="FFFFFF"/>
                          </a:solidFill>
                          <a:latin typeface="Cambria"/>
                          <a:ea typeface="Cambria"/>
                          <a:cs typeface="Cambria"/>
                          <a:sym typeface="Cambria"/>
                        </a:rPr>
                        <a:t>Vocabulary</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70AD4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2387">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Stratification</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different layers or hierarchy within society caused by inequality </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extLst>
                  <a:ext uri="{0D108BD9-81ED-4DB2-BD59-A6C34878D82A}">
                    <a16:rowId xmlns:a16="http://schemas.microsoft.com/office/drawing/2014/main" val="10001"/>
                  </a:ext>
                </a:extLst>
              </a:tr>
              <a:tr h="449939">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Inequality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concept that people within society have unequal chances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2"/>
                  </a:ext>
                </a:extLst>
              </a:tr>
              <a:tr h="449939">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Open society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A society where people can move up and down through the hierarchy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3"/>
                  </a:ext>
                </a:extLst>
              </a:tr>
              <a:tr h="704622">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Closed society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A society where people are stuck in their position in the heirarchy e.g. the caste system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4"/>
                  </a:ext>
                </a:extLst>
              </a:tr>
              <a:tr h="449939">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Social mobility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Moving through social classes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5"/>
                  </a:ext>
                </a:extLst>
              </a:tr>
              <a:tr h="959305">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False class consciousness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ideas spread by the ruling class according to Marxists. This makes the working class think their lives are fair when really they are being exploited.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6"/>
                  </a:ext>
                </a:extLst>
              </a:tr>
              <a:tr h="704622">
                <a:tc>
                  <a:txBody>
                    <a:bodyPr/>
                    <a:lstStyle/>
                    <a:p>
                      <a:pPr algn="l" defTabSz="1828800"/>
                      <a:r>
                        <a:rPr sz="1000">
                          <a:latin typeface="Cambria"/>
                          <a:ea typeface="Cambria"/>
                          <a:cs typeface="Cambria"/>
                          <a:sym typeface="Cambria"/>
                        </a:rPr>
                        <a:t>7</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Means of production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Factories and farms owned by the ruling class which give them power and wealth</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7"/>
                  </a:ext>
                </a:extLst>
              </a:tr>
              <a:tr h="704622">
                <a:tc>
                  <a:txBody>
                    <a:bodyPr/>
                    <a:lstStyle/>
                    <a:p>
                      <a:pPr algn="l" defTabSz="1828800"/>
                      <a:r>
                        <a:rPr sz="1000">
                          <a:latin typeface="Cambria"/>
                          <a:ea typeface="Cambria"/>
                          <a:cs typeface="Cambria"/>
                          <a:sym typeface="Cambria"/>
                        </a:rPr>
                        <a:t>8</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Social Differentiation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differences between groups of people based on appearance, gender, wealth, lifestyle and culture.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8"/>
                  </a:ext>
                </a:extLst>
              </a:tr>
              <a:tr h="704622">
                <a:tc>
                  <a:txBody>
                    <a:bodyPr/>
                    <a:lstStyle/>
                    <a:p>
                      <a:pPr algn="l" defTabSz="1828800"/>
                      <a:r>
                        <a:rPr sz="1000">
                          <a:latin typeface="Cambria"/>
                          <a:ea typeface="Cambria"/>
                          <a:cs typeface="Cambria"/>
                          <a:sym typeface="Cambria"/>
                        </a:rPr>
                        <a:t>9</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Life chances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term used to describe the differing opportunities that people have in life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9"/>
                  </a:ext>
                </a:extLst>
              </a:tr>
              <a:tr h="704622">
                <a:tc>
                  <a:txBody>
                    <a:bodyPr/>
                    <a:lstStyle/>
                    <a:p>
                      <a:pPr algn="l" defTabSz="1828800"/>
                      <a:r>
                        <a:rPr sz="1000">
                          <a:latin typeface="Cambria"/>
                          <a:ea typeface="Cambria"/>
                          <a:cs typeface="Cambria"/>
                          <a:sym typeface="Cambria"/>
                        </a:rPr>
                        <a:t>10</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underclass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term used to describe a group of people who are long term unemployed who survive on benefits.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10"/>
                  </a:ext>
                </a:extLst>
              </a:tr>
              <a:tr h="704622">
                <a:tc>
                  <a:txBody>
                    <a:bodyPr/>
                    <a:lstStyle/>
                    <a:p>
                      <a:pPr algn="l" defTabSz="1828800"/>
                      <a:r>
                        <a:rPr sz="1000">
                          <a:latin typeface="Cambria"/>
                          <a:ea typeface="Cambria"/>
                          <a:cs typeface="Cambria"/>
                          <a:sym typeface="Cambria"/>
                        </a:rPr>
                        <a:t>11</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Meritocracy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term used to describe the idea that the people who work hard and have the most ability should get the best positions in society.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11"/>
                  </a:ext>
                </a:extLst>
              </a:tr>
              <a:tr h="704622">
                <a:tc>
                  <a:txBody>
                    <a:bodyPr/>
                    <a:lstStyle/>
                    <a:p>
                      <a:pPr algn="l" defTabSz="1828800"/>
                      <a:r>
                        <a:rPr sz="1000">
                          <a:latin typeface="Cambria"/>
                          <a:ea typeface="Cambria"/>
                          <a:cs typeface="Cambria"/>
                          <a:sym typeface="Cambria"/>
                        </a:rPr>
                        <a:t>12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Embourgeoisement Theory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That the working class are becoming more middle class as they improve their standard of living and move up through society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12"/>
                  </a:ext>
                </a:extLst>
              </a:tr>
              <a:tr h="704622">
                <a:tc>
                  <a:txBody>
                    <a:bodyPr/>
                    <a:lstStyle/>
                    <a:p>
                      <a:pPr algn="l" defTabSz="1828800"/>
                      <a:r>
                        <a:rPr sz="1000">
                          <a:latin typeface="Cambria"/>
                          <a:ea typeface="Cambria"/>
                          <a:cs typeface="Cambria"/>
                          <a:sym typeface="Cambria"/>
                        </a:rPr>
                        <a:t>13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Ascribed status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level of power and status we inherit due to our position in society at birth e.g the queen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13"/>
                  </a:ext>
                </a:extLst>
              </a:tr>
              <a:tr h="704622">
                <a:tc>
                  <a:txBody>
                    <a:bodyPr/>
                    <a:lstStyle/>
                    <a:p>
                      <a:pPr algn="l" defTabSz="1828800"/>
                      <a:r>
                        <a:rPr sz="1000">
                          <a:latin typeface="Cambria"/>
                          <a:ea typeface="Cambria"/>
                          <a:cs typeface="Cambria"/>
                          <a:sym typeface="Cambria"/>
                        </a:rPr>
                        <a:t>14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Achieved Status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power and status we gain through our hard work and achievements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14"/>
                  </a:ext>
                </a:extLst>
              </a:tr>
              <a:tr h="704622">
                <a:tc>
                  <a:txBody>
                    <a:bodyPr/>
                    <a:lstStyle/>
                    <a:p>
                      <a:pPr algn="l" defTabSz="1828800"/>
                      <a:r>
                        <a:rPr sz="1000">
                          <a:latin typeface="Cambria"/>
                          <a:ea typeface="Cambria"/>
                          <a:cs typeface="Cambria"/>
                          <a:sym typeface="Cambria"/>
                        </a:rPr>
                        <a:t>15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Patriarchy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idea that society is male dominated and that men use their power to oppress women.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15"/>
                  </a:ext>
                </a:extLst>
              </a:tr>
            </a:tbl>
          </a:graphicData>
        </a:graphic>
      </p:graphicFrame>
      <p:graphicFrame>
        <p:nvGraphicFramePr>
          <p:cNvPr id="174" name="Table 7"/>
          <p:cNvGraphicFramePr/>
          <p:nvPr/>
        </p:nvGraphicFramePr>
        <p:xfrm>
          <a:off x="273237" y="8160952"/>
          <a:ext cx="7516126" cy="4287606"/>
        </p:xfrm>
        <a:graphic>
          <a:graphicData uri="http://schemas.openxmlformats.org/drawingml/2006/table">
            <a:tbl>
              <a:tblPr firstRow="1" bandRow="1">
                <a:tableStyleId>{4C3C2611-4C71-4FC5-86AE-919BDF0F9419}</a:tableStyleId>
              </a:tblPr>
              <a:tblGrid>
                <a:gridCol w="952031">
                  <a:extLst>
                    <a:ext uri="{9D8B030D-6E8A-4147-A177-3AD203B41FA5}">
                      <a16:colId xmlns:a16="http://schemas.microsoft.com/office/drawing/2014/main" val="20000"/>
                    </a:ext>
                  </a:extLst>
                </a:gridCol>
                <a:gridCol w="2296081">
                  <a:extLst>
                    <a:ext uri="{9D8B030D-6E8A-4147-A177-3AD203B41FA5}">
                      <a16:colId xmlns:a16="http://schemas.microsoft.com/office/drawing/2014/main" val="20001"/>
                    </a:ext>
                  </a:extLst>
                </a:gridCol>
                <a:gridCol w="4268014">
                  <a:extLst>
                    <a:ext uri="{9D8B030D-6E8A-4147-A177-3AD203B41FA5}">
                      <a16:colId xmlns:a16="http://schemas.microsoft.com/office/drawing/2014/main" val="20002"/>
                    </a:ext>
                  </a:extLst>
                </a:gridCol>
              </a:tblGrid>
              <a:tr h="653937">
                <a:tc gridSpan="3">
                  <a:txBody>
                    <a:bodyPr/>
                    <a:lstStyle/>
                    <a:p>
                      <a:pPr defTabSz="914400">
                        <a:defRPr b="0"/>
                      </a:pPr>
                      <a:r>
                        <a:rPr sz="1000" b="1">
                          <a:solidFill>
                            <a:srgbClr val="FFFFFF"/>
                          </a:solidFill>
                          <a:latin typeface="Cambria"/>
                          <a:ea typeface="Cambria"/>
                          <a:cs typeface="Cambria"/>
                          <a:sym typeface="Cambria"/>
                        </a:rPr>
                        <a:t>Important Information</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090">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Equal Pay Act</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Equal Pay Act 1970 was a law passed to prevent discrimination, as regards terms and conditions of employment, between men and women.</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extLst>
                  <a:ext uri="{0D108BD9-81ED-4DB2-BD59-A6C34878D82A}">
                    <a16:rowId xmlns:a16="http://schemas.microsoft.com/office/drawing/2014/main" val="10001"/>
                  </a:ext>
                </a:extLst>
              </a:tr>
              <a:tr h="993244">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r>
                        <a:rPr sz="1000">
                          <a:latin typeface="Cambria"/>
                          <a:ea typeface="Cambria"/>
                          <a:cs typeface="Cambria"/>
                          <a:sym typeface="Cambria"/>
                        </a:rPr>
                        <a:t>Feminism Statistic</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r>
                        <a:rPr sz="1000">
                          <a:latin typeface="Cambria"/>
                          <a:ea typeface="Cambria"/>
                          <a:cs typeface="Cambria"/>
                          <a:sym typeface="Cambria"/>
                        </a:rPr>
                        <a:t>In 70% of heterosexual couples where both partners work full-time, the woman does most of the housework.</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extLst>
                  <a:ext uri="{0D108BD9-81ED-4DB2-BD59-A6C34878D82A}">
                    <a16:rowId xmlns:a16="http://schemas.microsoft.com/office/drawing/2014/main" val="10002"/>
                  </a:ext>
                </a:extLst>
              </a:tr>
              <a:tr h="993244">
                <a:tc>
                  <a:txBody>
                    <a:bodyPr/>
                    <a:lstStyle/>
                    <a:p>
                      <a:pPr algn="l" defTabSz="914400"/>
                      <a:r>
                        <a:rPr sz="1000">
                          <a:latin typeface="Cambria"/>
                          <a:ea typeface="Cambria"/>
                          <a:cs typeface="Cambria"/>
                          <a:sym typeface="Cambria"/>
                        </a:rPr>
                        <a:t>3</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Caste system</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An example of a closed society where people can’t move through the hierarchy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extLst>
                  <a:ext uri="{0D108BD9-81ED-4DB2-BD59-A6C34878D82A}">
                    <a16:rowId xmlns:a16="http://schemas.microsoft.com/office/drawing/2014/main" val="10003"/>
                  </a:ext>
                </a:extLst>
              </a:tr>
              <a:tr h="623091">
                <a:tc>
                  <a:txBody>
                    <a:bodyPr/>
                    <a:lstStyle/>
                    <a:p>
                      <a:pPr algn="l" defTabSz="914400"/>
                      <a:r>
                        <a:rPr sz="1000">
                          <a:latin typeface="Cambria"/>
                          <a:ea typeface="Cambria"/>
                          <a:cs typeface="Cambria"/>
                          <a:sym typeface="Cambria"/>
                        </a:rPr>
                        <a:t>4</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defRPr sz="1000">
                          <a:latin typeface="Cambria"/>
                          <a:ea typeface="Cambria"/>
                          <a:cs typeface="Cambria"/>
                          <a:sym typeface="Cambria"/>
                        </a:defRPr>
                      </a:pPr>
                      <a:endParaRP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defRPr sz="1000">
                          <a:latin typeface="Cambria"/>
                          <a:ea typeface="Cambria"/>
                          <a:cs typeface="Cambria"/>
                          <a:sym typeface="Cambria"/>
                        </a:defRPr>
                      </a:pPr>
                      <a:endParaRP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extLst>
                  <a:ext uri="{0D108BD9-81ED-4DB2-BD59-A6C34878D82A}">
                    <a16:rowId xmlns:a16="http://schemas.microsoft.com/office/drawing/2014/main" val="10004"/>
                  </a:ext>
                </a:extLst>
              </a:tr>
            </a:tbl>
          </a:graphicData>
        </a:graphic>
      </p:graphicFrame>
      <p:graphicFrame>
        <p:nvGraphicFramePr>
          <p:cNvPr id="175" name="Table 4"/>
          <p:cNvGraphicFramePr/>
          <p:nvPr/>
        </p:nvGraphicFramePr>
        <p:xfrm>
          <a:off x="7990923" y="8259160"/>
          <a:ext cx="8538468" cy="4091188"/>
        </p:xfrm>
        <a:graphic>
          <a:graphicData uri="http://schemas.openxmlformats.org/drawingml/2006/table">
            <a:tbl>
              <a:tblPr firstRow="1" bandRow="1">
                <a:tableStyleId>{4C3C2611-4C71-4FC5-86AE-919BDF0F9419}</a:tableStyleId>
              </a:tblPr>
              <a:tblGrid>
                <a:gridCol w="1049236">
                  <a:extLst>
                    <a:ext uri="{9D8B030D-6E8A-4147-A177-3AD203B41FA5}">
                      <a16:colId xmlns:a16="http://schemas.microsoft.com/office/drawing/2014/main" val="20000"/>
                    </a:ext>
                  </a:extLst>
                </a:gridCol>
                <a:gridCol w="1938103">
                  <a:extLst>
                    <a:ext uri="{9D8B030D-6E8A-4147-A177-3AD203B41FA5}">
                      <a16:colId xmlns:a16="http://schemas.microsoft.com/office/drawing/2014/main" val="20001"/>
                    </a:ext>
                  </a:extLst>
                </a:gridCol>
                <a:gridCol w="5551129">
                  <a:extLst>
                    <a:ext uri="{9D8B030D-6E8A-4147-A177-3AD203B41FA5}">
                      <a16:colId xmlns:a16="http://schemas.microsoft.com/office/drawing/2014/main" val="20002"/>
                    </a:ext>
                  </a:extLst>
                </a:gridCol>
              </a:tblGrid>
              <a:tr h="462959">
                <a:tc gridSpan="3">
                  <a:txBody>
                    <a:bodyPr/>
                    <a:lstStyle/>
                    <a:p>
                      <a:pPr defTabSz="914400">
                        <a:defRPr b="0"/>
                      </a:pPr>
                      <a:r>
                        <a:rPr sz="1000" b="1">
                          <a:solidFill>
                            <a:srgbClr val="FFFFFF"/>
                          </a:solidFill>
                          <a:latin typeface="Cambria"/>
                          <a:ea typeface="Cambria"/>
                          <a:cs typeface="Cambria"/>
                          <a:sym typeface="Cambria"/>
                        </a:rPr>
                        <a:t>Types of social differentiation</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807">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Class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The differences between working class and middle class people and the inequality between these two groups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extLst>
                  <a:ext uri="{0D108BD9-81ED-4DB2-BD59-A6C34878D82A}">
                    <a16:rowId xmlns:a16="http://schemas.microsoft.com/office/drawing/2014/main" val="10001"/>
                  </a:ext>
                </a:extLst>
              </a:tr>
              <a:tr h="462959">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Gender</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The inequality between men and women in the family and workplace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2"/>
                  </a:ext>
                </a:extLst>
              </a:tr>
              <a:tr h="462959">
                <a:tc>
                  <a:txBody>
                    <a:bodyPr/>
                    <a:lstStyle/>
                    <a:p>
                      <a:pPr algn="l" defTabSz="914400"/>
                      <a:r>
                        <a:rPr sz="1000">
                          <a:latin typeface="Cambria"/>
                          <a:ea typeface="Cambria"/>
                          <a:cs typeface="Cambria"/>
                          <a:sym typeface="Cambria"/>
                        </a:rPr>
                        <a:t>3</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Ethnicity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The inequality experienced by some ethnic minority groups compared to others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extLst>
                  <a:ext uri="{0D108BD9-81ED-4DB2-BD59-A6C34878D82A}">
                    <a16:rowId xmlns:a16="http://schemas.microsoft.com/office/drawing/2014/main" val="10003"/>
                  </a:ext>
                </a:extLst>
              </a:tr>
              <a:tr h="537126">
                <a:tc>
                  <a:txBody>
                    <a:bodyPr/>
                    <a:lstStyle/>
                    <a:p>
                      <a:pPr algn="l" defTabSz="914400"/>
                      <a:r>
                        <a:rPr sz="1000">
                          <a:latin typeface="Cambria"/>
                          <a:ea typeface="Cambria"/>
                          <a:cs typeface="Cambria"/>
                          <a:sym typeface="Cambria"/>
                        </a:rPr>
                        <a:t>4</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Age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The ageism experienced by young or old people in terms of discrimination in the workplace and society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4"/>
                  </a:ext>
                </a:extLst>
              </a:tr>
              <a:tr h="537126">
                <a:tc>
                  <a:txBody>
                    <a:bodyPr/>
                    <a:lstStyle/>
                    <a:p>
                      <a:pPr algn="l" defTabSz="914400"/>
                      <a:r>
                        <a:rPr sz="1000">
                          <a:latin typeface="Cambria"/>
                          <a:ea typeface="Cambria"/>
                          <a:cs typeface="Cambria"/>
                          <a:sym typeface="Cambria"/>
                        </a:rPr>
                        <a:t>5</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Sexuality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The inequality suffered by people who identify as being of a different sexuality. The discrimination this may result in. </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extLst>
                  <a:ext uri="{0D108BD9-81ED-4DB2-BD59-A6C34878D82A}">
                    <a16:rowId xmlns:a16="http://schemas.microsoft.com/office/drawing/2014/main" val="10005"/>
                  </a:ext>
                </a:extLst>
              </a:tr>
              <a:tr h="537126">
                <a:tc>
                  <a:txBody>
                    <a:bodyPr/>
                    <a:lstStyle/>
                    <a:p>
                      <a:pPr algn="l" defTabSz="914400"/>
                      <a:r>
                        <a:rPr sz="1000">
                          <a:latin typeface="Cambria"/>
                          <a:ea typeface="Cambria"/>
                          <a:cs typeface="Cambria"/>
                          <a:sym typeface="Cambria"/>
                        </a:rPr>
                        <a:t>6</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Disability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The unequal life chances experienced by those who have physical, developmental or mental disabilities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6"/>
                  </a:ext>
                </a:extLst>
              </a:tr>
              <a:tr h="537126">
                <a:tc>
                  <a:txBody>
                    <a:bodyPr/>
                    <a:lstStyle/>
                    <a:p>
                      <a:pPr algn="l" defTabSz="914400"/>
                      <a:r>
                        <a:rPr sz="1000">
                          <a:latin typeface="Cambria"/>
                          <a:ea typeface="Cambria"/>
                          <a:cs typeface="Cambria"/>
                          <a:sym typeface="Cambria"/>
                        </a:rPr>
                        <a:t>7</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Nationality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The inequality suffered by people of the non-dominant nationality which reduces their life chances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3"/>
          <p:cNvSpPr txBox="1"/>
          <p:nvPr/>
        </p:nvSpPr>
        <p:spPr>
          <a:xfrm>
            <a:off x="4442148" y="250519"/>
            <a:ext cx="15274238" cy="7162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lvl1pPr defTabSz="914400">
              <a:defRPr sz="3600" b="1">
                <a:solidFill>
                  <a:srgbClr val="000000"/>
                </a:solidFill>
                <a:latin typeface="Cambria"/>
                <a:ea typeface="Cambria"/>
                <a:cs typeface="Cambria"/>
                <a:sym typeface="Cambria"/>
              </a:defRPr>
            </a:lvl1pPr>
          </a:lstStyle>
          <a:p>
            <a:r>
              <a:t>Power | Year 11| Term 1/2</a:t>
            </a:r>
          </a:p>
        </p:txBody>
      </p:sp>
      <p:pic>
        <p:nvPicPr>
          <p:cNvPr id="178" name="Picture 2" descr="Picture 2"/>
          <p:cNvPicPr>
            <a:picLocks noChangeAspect="1"/>
          </p:cNvPicPr>
          <p:nvPr/>
        </p:nvPicPr>
        <p:blipFill>
          <a:blip r:embed="rId2"/>
          <a:stretch>
            <a:fillRect/>
          </a:stretch>
        </p:blipFill>
        <p:spPr>
          <a:xfrm>
            <a:off x="19532252" y="12587640"/>
            <a:ext cx="1572294" cy="971644"/>
          </a:xfrm>
          <a:prstGeom prst="rect">
            <a:avLst/>
          </a:prstGeom>
          <a:ln w="12700">
            <a:miter lim="400000"/>
          </a:ln>
        </p:spPr>
      </p:pic>
      <p:graphicFrame>
        <p:nvGraphicFramePr>
          <p:cNvPr id="179" name="Table 6"/>
          <p:cNvGraphicFramePr/>
          <p:nvPr/>
        </p:nvGraphicFramePr>
        <p:xfrm>
          <a:off x="429055" y="2020266"/>
          <a:ext cx="7360308" cy="6832425"/>
        </p:xfrm>
        <a:graphic>
          <a:graphicData uri="http://schemas.openxmlformats.org/drawingml/2006/table">
            <a:tbl>
              <a:tblPr firstRow="1" bandRow="1">
                <a:tableStyleId>{4C3C2611-4C71-4FC5-86AE-919BDF0F9419}</a:tableStyleId>
              </a:tblPr>
              <a:tblGrid>
                <a:gridCol w="932293">
                  <a:extLst>
                    <a:ext uri="{9D8B030D-6E8A-4147-A177-3AD203B41FA5}">
                      <a16:colId xmlns:a16="http://schemas.microsoft.com/office/drawing/2014/main" val="20000"/>
                    </a:ext>
                  </a:extLst>
                </a:gridCol>
                <a:gridCol w="1649305">
                  <a:extLst>
                    <a:ext uri="{9D8B030D-6E8A-4147-A177-3AD203B41FA5}">
                      <a16:colId xmlns:a16="http://schemas.microsoft.com/office/drawing/2014/main" val="20001"/>
                    </a:ext>
                  </a:extLst>
                </a:gridCol>
                <a:gridCol w="4778710">
                  <a:extLst>
                    <a:ext uri="{9D8B030D-6E8A-4147-A177-3AD203B41FA5}">
                      <a16:colId xmlns:a16="http://schemas.microsoft.com/office/drawing/2014/main" val="20002"/>
                    </a:ext>
                  </a:extLst>
                </a:gridCol>
              </a:tblGrid>
              <a:tr h="571814">
                <a:tc gridSpan="3">
                  <a:txBody>
                    <a:bodyPr/>
                    <a:lstStyle/>
                    <a:p>
                      <a:pPr defTabSz="1828800">
                        <a:defRPr b="0"/>
                      </a:pPr>
                      <a:r>
                        <a:rPr sz="1000" b="1">
                          <a:solidFill>
                            <a:srgbClr val="FFFFFF"/>
                          </a:solidFill>
                          <a:latin typeface="Cambria"/>
                          <a:ea typeface="Cambria"/>
                          <a:cs typeface="Cambria"/>
                          <a:sym typeface="Cambria"/>
                        </a:rPr>
                        <a:t>Key Sociologists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ED7D3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814">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Saunders</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A New Right thinker who said that class is no-longer important as the working class have become middle class</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extLst>
                  <a:ext uri="{0D108BD9-81ED-4DB2-BD59-A6C34878D82A}">
                    <a16:rowId xmlns:a16="http://schemas.microsoft.com/office/drawing/2014/main" val="10001"/>
                  </a:ext>
                </a:extLst>
              </a:tr>
              <a:tr h="81828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Goldthorpe and Lockwood and Devine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defRPr sz="1000">
                          <a:latin typeface="Cambria"/>
                          <a:ea typeface="Cambria"/>
                          <a:cs typeface="Cambria"/>
                          <a:sym typeface="Cambria"/>
                        </a:defRPr>
                      </a:pPr>
                      <a:r>
                        <a:t>Studied highly paid manual workers in Luton car factories. </a:t>
                      </a:r>
                    </a:p>
                    <a:p>
                      <a:pPr algn="l" defTabSz="1828800">
                        <a:defRPr sz="1000">
                          <a:latin typeface="Cambria"/>
                          <a:ea typeface="Cambria"/>
                          <a:cs typeface="Cambria"/>
                          <a:sym typeface="Cambria"/>
                        </a:defRPr>
                      </a:pPr>
                      <a:endParaRPr/>
                    </a:p>
                    <a:p>
                      <a:pPr algn="l" defTabSz="1828800">
                        <a:defRPr sz="1000">
                          <a:latin typeface="Cambria"/>
                          <a:ea typeface="Cambria"/>
                          <a:cs typeface="Cambria"/>
                          <a:sym typeface="Cambria"/>
                        </a:defRPr>
                      </a:pPr>
                      <a:r>
                        <a:t>They argued that if working class people were becoming middle class it would most likely to be the best paid people it would happen to first. </a:t>
                      </a:r>
                    </a:p>
                    <a:p>
                      <a:pPr algn="l" defTabSz="1828800">
                        <a:defRPr sz="1000">
                          <a:latin typeface="Cambria"/>
                          <a:ea typeface="Cambria"/>
                          <a:cs typeface="Cambria"/>
                          <a:sym typeface="Cambria"/>
                        </a:defRPr>
                      </a:pPr>
                      <a:endParaRPr/>
                    </a:p>
                    <a:p>
                      <a:pPr algn="l" defTabSz="1828800">
                        <a:defRPr sz="1000">
                          <a:latin typeface="Cambria"/>
                          <a:ea typeface="Cambria"/>
                          <a:cs typeface="Cambria"/>
                          <a:sym typeface="Cambria"/>
                        </a:defRPr>
                      </a:pPr>
                      <a:r>
                        <a:t>They found that the working class was not disappearing, it was changing.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2"/>
                  </a:ext>
                </a:extLst>
              </a:tr>
              <a:tr h="81828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Bordieu</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Devised the idea of cultural capital and argued that this benefits the ruling and middle classes.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3"/>
                  </a:ext>
                </a:extLst>
              </a:tr>
              <a:tr h="818285">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Saunders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New Right - Middle class children work harder and have more ability. Working class people are to blame for their situation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4"/>
                  </a:ext>
                </a:extLst>
              </a:tr>
              <a:tr h="1409817">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Walby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Feminist - argued that there are double standards with women expected to behave one way and men being allowed to behave another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5"/>
                  </a:ext>
                </a:extLst>
              </a:tr>
              <a:tr h="818285">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Mac an Ghaill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Crisis in Masculinity / Feminisation of the labour market- the idea that men are now disadvantaged as there are fewer manufacturing jobs. At the same time there are more service jobs which are seen as being suited to women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6"/>
                  </a:ext>
                </a:extLst>
              </a:tr>
              <a:tr h="818285">
                <a:tc>
                  <a:txBody>
                    <a:bodyPr/>
                    <a:lstStyle/>
                    <a:p>
                      <a:pPr algn="l" defTabSz="1828800"/>
                      <a:r>
                        <a:rPr sz="1000">
                          <a:latin typeface="Cambria"/>
                          <a:ea typeface="Cambria"/>
                          <a:cs typeface="Cambria"/>
                          <a:sym typeface="Cambria"/>
                        </a:rPr>
                        <a:t>7</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Marc Oliver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defRPr sz="1000">
                          <a:latin typeface="Cambria"/>
                          <a:ea typeface="Cambria"/>
                          <a:cs typeface="Cambria"/>
                          <a:sym typeface="Cambria"/>
                        </a:defRPr>
                      </a:pPr>
                      <a:r>
                        <a:t>The problem isn’t the disability but the barriers the person faces in society.</a:t>
                      </a:r>
                    </a:p>
                    <a:p>
                      <a:pPr algn="l" defTabSz="1828800">
                        <a:defRPr sz="1000">
                          <a:latin typeface="Cambria"/>
                          <a:ea typeface="Cambria"/>
                          <a:cs typeface="Cambria"/>
                          <a:sym typeface="Cambria"/>
                        </a:defRPr>
                      </a:pPr>
                      <a:endParaRPr/>
                    </a:p>
                    <a:p>
                      <a:pPr algn="l" defTabSz="1828800">
                        <a:defRPr sz="1000">
                          <a:latin typeface="Cambria"/>
                          <a:ea typeface="Cambria"/>
                          <a:cs typeface="Cambria"/>
                          <a:sym typeface="Cambria"/>
                        </a:defRPr>
                      </a:pPr>
                      <a:r>
                        <a:t>Society should look at the needs of the person, not what is ‘wrong’ with them.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7"/>
                  </a:ext>
                </a:extLst>
              </a:tr>
            </a:tbl>
          </a:graphicData>
        </a:graphic>
      </p:graphicFrame>
      <p:graphicFrame>
        <p:nvGraphicFramePr>
          <p:cNvPr id="180" name="Table 8"/>
          <p:cNvGraphicFramePr/>
          <p:nvPr/>
        </p:nvGraphicFramePr>
        <p:xfrm>
          <a:off x="7965668" y="2026659"/>
          <a:ext cx="8588978" cy="4592688"/>
        </p:xfrm>
        <a:graphic>
          <a:graphicData uri="http://schemas.openxmlformats.org/drawingml/2006/table">
            <a:tbl>
              <a:tblPr firstRow="1" bandRow="1">
                <a:tableStyleId>{4C3C2611-4C71-4FC5-86AE-919BDF0F9419}</a:tableStyleId>
              </a:tblPr>
              <a:tblGrid>
                <a:gridCol w="1087925">
                  <a:extLst>
                    <a:ext uri="{9D8B030D-6E8A-4147-A177-3AD203B41FA5}">
                      <a16:colId xmlns:a16="http://schemas.microsoft.com/office/drawing/2014/main" val="20000"/>
                    </a:ext>
                  </a:extLst>
                </a:gridCol>
                <a:gridCol w="2623824">
                  <a:extLst>
                    <a:ext uri="{9D8B030D-6E8A-4147-A177-3AD203B41FA5}">
                      <a16:colId xmlns:a16="http://schemas.microsoft.com/office/drawing/2014/main" val="20001"/>
                    </a:ext>
                  </a:extLst>
                </a:gridCol>
                <a:gridCol w="4877229">
                  <a:extLst>
                    <a:ext uri="{9D8B030D-6E8A-4147-A177-3AD203B41FA5}">
                      <a16:colId xmlns:a16="http://schemas.microsoft.com/office/drawing/2014/main" val="20002"/>
                    </a:ext>
                  </a:extLst>
                </a:gridCol>
              </a:tblGrid>
              <a:tr h="626767">
                <a:tc gridSpan="3">
                  <a:txBody>
                    <a:bodyPr/>
                    <a:lstStyle/>
                    <a:p>
                      <a:pPr defTabSz="1828800">
                        <a:defRPr b="0"/>
                      </a:pPr>
                      <a:r>
                        <a:rPr sz="1000" b="1">
                          <a:solidFill>
                            <a:srgbClr val="FFFFFF"/>
                          </a:solidFill>
                          <a:latin typeface="Cambria"/>
                          <a:ea typeface="Cambria"/>
                          <a:cs typeface="Cambria"/>
                          <a:sym typeface="Cambria"/>
                        </a:rPr>
                        <a:t>Core Concepts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A5A5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0956">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Functionalism</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Power is something that people earn through their hard work- meritocracy. It is good that people have different levels of power as it helps society to function and decisions to nee made</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extLst>
                  <a:ext uri="{0D108BD9-81ED-4DB2-BD59-A6C34878D82A}">
                    <a16:rowId xmlns:a16="http://schemas.microsoft.com/office/drawing/2014/main" val="10001"/>
                  </a:ext>
                </a:extLst>
              </a:tr>
              <a:tr h="122111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Marxism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Argue that workers have too little power when compared to bosses.  Trade Unions have tried to fight against this by joining workers together to produce a united front.  In recent years, the power of trade unions has been reduced by new laws, particularly those that restrict workers ability to go on strike.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extLst>
                  <a:ext uri="{0D108BD9-81ED-4DB2-BD59-A6C34878D82A}">
                    <a16:rowId xmlns:a16="http://schemas.microsoft.com/office/drawing/2014/main" val="10002"/>
                  </a:ext>
                </a:extLst>
              </a:tr>
              <a:tr h="89692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Feminism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defRPr sz="1000">
                          <a:latin typeface="Cambria"/>
                          <a:ea typeface="Cambria"/>
                          <a:cs typeface="Cambria"/>
                          <a:sym typeface="Cambria"/>
                        </a:defRPr>
                      </a:pPr>
                      <a:r>
                        <a:t>In the past, women had much less power in the family than today.  Feminism has challenged that and women have more power now.  However, these changes have taken a long time and in some countries women still have very little power.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3"/>
                  </a:ext>
                </a:extLst>
              </a:tr>
              <a:tr h="896925">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New Right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Don’t see differences in power as b being a problem. The very rich and powerful create jobs for everyone else. They deserve their wealth and power for contributing to society and working hard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4"/>
                  </a:ext>
                </a:extLst>
              </a:tr>
            </a:tbl>
          </a:graphicData>
        </a:graphic>
      </p:graphicFrame>
      <p:graphicFrame>
        <p:nvGraphicFramePr>
          <p:cNvPr id="181" name="Table 9"/>
          <p:cNvGraphicFramePr/>
          <p:nvPr/>
        </p:nvGraphicFramePr>
        <p:xfrm>
          <a:off x="16743652" y="2029356"/>
          <a:ext cx="7149491" cy="6817006"/>
        </p:xfrm>
        <a:graphic>
          <a:graphicData uri="http://schemas.openxmlformats.org/drawingml/2006/table">
            <a:tbl>
              <a:tblPr firstRow="1" bandRow="1">
                <a:tableStyleId>{4C3C2611-4C71-4FC5-86AE-919BDF0F9419}</a:tableStyleId>
              </a:tblPr>
              <a:tblGrid>
                <a:gridCol w="894938">
                  <a:extLst>
                    <a:ext uri="{9D8B030D-6E8A-4147-A177-3AD203B41FA5}">
                      <a16:colId xmlns:a16="http://schemas.microsoft.com/office/drawing/2014/main" val="20000"/>
                    </a:ext>
                  </a:extLst>
                </a:gridCol>
                <a:gridCol w="2242487">
                  <a:extLst>
                    <a:ext uri="{9D8B030D-6E8A-4147-A177-3AD203B41FA5}">
                      <a16:colId xmlns:a16="http://schemas.microsoft.com/office/drawing/2014/main" val="20001"/>
                    </a:ext>
                  </a:extLst>
                </a:gridCol>
                <a:gridCol w="4012066">
                  <a:extLst>
                    <a:ext uri="{9D8B030D-6E8A-4147-A177-3AD203B41FA5}">
                      <a16:colId xmlns:a16="http://schemas.microsoft.com/office/drawing/2014/main" val="20002"/>
                    </a:ext>
                  </a:extLst>
                </a:gridCol>
              </a:tblGrid>
              <a:tr h="492387">
                <a:tc gridSpan="3">
                  <a:txBody>
                    <a:bodyPr/>
                    <a:lstStyle/>
                    <a:p>
                      <a:pPr defTabSz="1828800">
                        <a:defRPr b="0"/>
                      </a:pPr>
                      <a:r>
                        <a:rPr sz="1000" b="1">
                          <a:solidFill>
                            <a:srgbClr val="FFFFFF"/>
                          </a:solidFill>
                          <a:latin typeface="Cambria"/>
                          <a:ea typeface="Cambria"/>
                          <a:cs typeface="Cambria"/>
                          <a:sym typeface="Cambria"/>
                        </a:rPr>
                        <a:t>Vocabulary</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70AD4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2387">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Power</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ability of a person or group to get what they want and to influence decisions.</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extLst>
                  <a:ext uri="{0D108BD9-81ED-4DB2-BD59-A6C34878D82A}">
                    <a16:rowId xmlns:a16="http://schemas.microsoft.com/office/drawing/2014/main" val="10001"/>
                  </a:ext>
                </a:extLst>
              </a:tr>
              <a:tr h="449939">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Formal sources of power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These agencies include the police, courts, prisons and social services. They deal with those who break the law</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2"/>
                  </a:ext>
                </a:extLst>
              </a:tr>
              <a:tr h="449939">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Informal sources of power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These are the groups in society who have limited power and can only give informal sanctions e.g schools, the family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3"/>
                  </a:ext>
                </a:extLst>
              </a:tr>
              <a:tr h="704622">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Authority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word authority means having the power or the right to give orders or make decisions.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4"/>
                  </a:ext>
                </a:extLst>
              </a:tr>
              <a:tr h="449939">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Cultural capital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idea that the ruling and middle class have skills and knowledge which help them to be successful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5"/>
                  </a:ext>
                </a:extLst>
              </a:tr>
              <a:tr h="959305">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Old boys network</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network of connections those who attended elite private schools have which means they can treat each other favourably when it comes to jobs etc.</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6"/>
                  </a:ext>
                </a:extLst>
              </a:tr>
              <a:tr h="704622">
                <a:tc>
                  <a:txBody>
                    <a:bodyPr/>
                    <a:lstStyle/>
                    <a:p>
                      <a:pPr algn="l" defTabSz="1828800"/>
                      <a:r>
                        <a:rPr sz="1000">
                          <a:latin typeface="Cambria"/>
                          <a:ea typeface="Cambria"/>
                          <a:cs typeface="Cambria"/>
                          <a:sym typeface="Cambria"/>
                        </a:rPr>
                        <a:t>7</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gender pay gap</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On average, women’s wages have been lower than men’s. One reason for this has been that work linked to traditional female roles, such as childcare, domestic work, caring professions and beauty, have received low pay.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7"/>
                  </a:ext>
                </a:extLst>
              </a:tr>
              <a:tr h="704622">
                <a:tc>
                  <a:txBody>
                    <a:bodyPr/>
                    <a:lstStyle/>
                    <a:p>
                      <a:pPr algn="l" defTabSz="1828800"/>
                      <a:r>
                        <a:rPr sz="1000">
                          <a:latin typeface="Cambria"/>
                          <a:ea typeface="Cambria"/>
                          <a:cs typeface="Cambria"/>
                          <a:sym typeface="Cambria"/>
                        </a:rPr>
                        <a:t>8</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Ageism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Discriminating against someone due to their age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8"/>
                  </a:ext>
                </a:extLst>
              </a:tr>
              <a:tr h="704622">
                <a:tc>
                  <a:txBody>
                    <a:bodyPr/>
                    <a:lstStyle/>
                    <a:p>
                      <a:pPr algn="l" defTabSz="1828800"/>
                      <a:r>
                        <a:rPr sz="1000">
                          <a:latin typeface="Cambria"/>
                          <a:ea typeface="Cambria"/>
                          <a:cs typeface="Cambria"/>
                          <a:sym typeface="Cambria"/>
                        </a:rPr>
                        <a:t>9</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Institutional Racism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racism which exists within large organisations or institutions. For example, the police were found to have been institutionally racist following the murder of Stephen Lawrence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9"/>
                  </a:ext>
                </a:extLst>
              </a:tr>
              <a:tr h="704622">
                <a:tc>
                  <a:txBody>
                    <a:bodyPr/>
                    <a:lstStyle/>
                    <a:p>
                      <a:pPr algn="l" defTabSz="1828800"/>
                      <a:r>
                        <a:rPr sz="1000">
                          <a:latin typeface="Cambria"/>
                          <a:ea typeface="Cambria"/>
                          <a:cs typeface="Cambria"/>
                          <a:sym typeface="Cambria"/>
                        </a:rPr>
                        <a:t>10</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Social exclusion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Being unable to take part in activities that other people take for granted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10"/>
                  </a:ext>
                </a:extLst>
              </a:tr>
            </a:tbl>
          </a:graphicData>
        </a:graphic>
      </p:graphicFrame>
      <p:graphicFrame>
        <p:nvGraphicFramePr>
          <p:cNvPr id="182" name="Table 7"/>
          <p:cNvGraphicFramePr/>
          <p:nvPr/>
        </p:nvGraphicFramePr>
        <p:xfrm>
          <a:off x="351146" y="9773852"/>
          <a:ext cx="7516126" cy="3664515"/>
        </p:xfrm>
        <a:graphic>
          <a:graphicData uri="http://schemas.openxmlformats.org/drawingml/2006/table">
            <a:tbl>
              <a:tblPr firstRow="1" bandRow="1">
                <a:tableStyleId>{4C3C2611-4C71-4FC5-86AE-919BDF0F9419}</a:tableStyleId>
              </a:tblPr>
              <a:tblGrid>
                <a:gridCol w="952031">
                  <a:extLst>
                    <a:ext uri="{9D8B030D-6E8A-4147-A177-3AD203B41FA5}">
                      <a16:colId xmlns:a16="http://schemas.microsoft.com/office/drawing/2014/main" val="20000"/>
                    </a:ext>
                  </a:extLst>
                </a:gridCol>
                <a:gridCol w="2296081">
                  <a:extLst>
                    <a:ext uri="{9D8B030D-6E8A-4147-A177-3AD203B41FA5}">
                      <a16:colId xmlns:a16="http://schemas.microsoft.com/office/drawing/2014/main" val="20001"/>
                    </a:ext>
                  </a:extLst>
                </a:gridCol>
                <a:gridCol w="4268014">
                  <a:extLst>
                    <a:ext uri="{9D8B030D-6E8A-4147-A177-3AD203B41FA5}">
                      <a16:colId xmlns:a16="http://schemas.microsoft.com/office/drawing/2014/main" val="20002"/>
                    </a:ext>
                  </a:extLst>
                </a:gridCol>
              </a:tblGrid>
              <a:tr h="653937">
                <a:tc gridSpan="3">
                  <a:txBody>
                    <a:bodyPr/>
                    <a:lstStyle/>
                    <a:p>
                      <a:pPr defTabSz="914400">
                        <a:defRPr b="0"/>
                      </a:pPr>
                      <a:r>
                        <a:rPr sz="1000" b="1">
                          <a:solidFill>
                            <a:srgbClr val="FFFFFF"/>
                          </a:solidFill>
                          <a:latin typeface="Cambria"/>
                          <a:ea typeface="Cambria"/>
                          <a:cs typeface="Cambria"/>
                          <a:sym typeface="Cambria"/>
                        </a:rPr>
                        <a:t>Types of authority</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090">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Charismatic</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This is the authority which comes from a persons personality and the characteristics that make people want to follow them. For example, Martin Luther King.</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extLst>
                  <a:ext uri="{0D108BD9-81ED-4DB2-BD59-A6C34878D82A}">
                    <a16:rowId xmlns:a16="http://schemas.microsoft.com/office/drawing/2014/main" val="10001"/>
                  </a:ext>
                </a:extLst>
              </a:tr>
              <a:tr h="993244">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r>
                        <a:rPr sz="1000">
                          <a:latin typeface="Cambria"/>
                          <a:ea typeface="Cambria"/>
                          <a:cs typeface="Cambria"/>
                          <a:sym typeface="Cambria"/>
                        </a:rPr>
                        <a:t>Rational- Legal</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r>
                        <a:rPr sz="1000">
                          <a:latin typeface="Cambria"/>
                          <a:ea typeface="Cambria"/>
                          <a:cs typeface="Cambria"/>
                          <a:sym typeface="Cambria"/>
                        </a:rPr>
                        <a:t>The most common in modern societies. Here, leaders are followed because they have been chosen according to a system which has clear and logical rules for choosing the best qualified and most capable leader. The prime minister in the UK becomes this type of leader following the process of a general election. </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extLst>
                  <a:ext uri="{0D108BD9-81ED-4DB2-BD59-A6C34878D82A}">
                    <a16:rowId xmlns:a16="http://schemas.microsoft.com/office/drawing/2014/main" val="10002"/>
                  </a:ext>
                </a:extLst>
              </a:tr>
              <a:tr h="993244">
                <a:tc>
                  <a:txBody>
                    <a:bodyPr/>
                    <a:lstStyle/>
                    <a:p>
                      <a:pPr algn="l" defTabSz="914400"/>
                      <a:r>
                        <a:rPr sz="1000">
                          <a:latin typeface="Cambria"/>
                          <a:ea typeface="Cambria"/>
                          <a:cs typeface="Cambria"/>
                          <a:sym typeface="Cambria"/>
                        </a:rPr>
                        <a:t>3</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Traditional</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This is the authority that comes from tradition. For example, the queen has traditional authority because her family has ruled the country for several hundred years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extLst>
                  <a:ext uri="{0D108BD9-81ED-4DB2-BD59-A6C34878D82A}">
                    <a16:rowId xmlns:a16="http://schemas.microsoft.com/office/drawing/2014/main" val="10003"/>
                  </a:ext>
                </a:extLst>
              </a:tr>
            </a:tbl>
          </a:graphicData>
        </a:graphic>
      </p:graphicFrame>
      <p:graphicFrame>
        <p:nvGraphicFramePr>
          <p:cNvPr id="183" name="Table 4"/>
          <p:cNvGraphicFramePr/>
          <p:nvPr/>
        </p:nvGraphicFramePr>
        <p:xfrm>
          <a:off x="7922766" y="6758413"/>
          <a:ext cx="8538468" cy="6437039"/>
        </p:xfrm>
        <a:graphic>
          <a:graphicData uri="http://schemas.openxmlformats.org/drawingml/2006/table">
            <a:tbl>
              <a:tblPr firstRow="1" bandRow="1">
                <a:tableStyleId>{4C3C2611-4C71-4FC5-86AE-919BDF0F9419}</a:tableStyleId>
              </a:tblPr>
              <a:tblGrid>
                <a:gridCol w="1049236">
                  <a:extLst>
                    <a:ext uri="{9D8B030D-6E8A-4147-A177-3AD203B41FA5}">
                      <a16:colId xmlns:a16="http://schemas.microsoft.com/office/drawing/2014/main" val="20000"/>
                    </a:ext>
                  </a:extLst>
                </a:gridCol>
                <a:gridCol w="1938103">
                  <a:extLst>
                    <a:ext uri="{9D8B030D-6E8A-4147-A177-3AD203B41FA5}">
                      <a16:colId xmlns:a16="http://schemas.microsoft.com/office/drawing/2014/main" val="20001"/>
                    </a:ext>
                  </a:extLst>
                </a:gridCol>
                <a:gridCol w="5551129">
                  <a:extLst>
                    <a:ext uri="{9D8B030D-6E8A-4147-A177-3AD203B41FA5}">
                      <a16:colId xmlns:a16="http://schemas.microsoft.com/office/drawing/2014/main" val="20002"/>
                    </a:ext>
                  </a:extLst>
                </a:gridCol>
              </a:tblGrid>
              <a:tr h="462959">
                <a:tc gridSpan="3">
                  <a:txBody>
                    <a:bodyPr/>
                    <a:lstStyle/>
                    <a:p>
                      <a:pPr defTabSz="914400">
                        <a:defRPr b="0"/>
                      </a:pPr>
                      <a:r>
                        <a:rPr sz="1000" b="1">
                          <a:solidFill>
                            <a:srgbClr val="FFFFFF"/>
                          </a:solidFill>
                          <a:latin typeface="Cambria"/>
                          <a:ea typeface="Cambria"/>
                          <a:cs typeface="Cambria"/>
                          <a:sym typeface="Cambria"/>
                        </a:rPr>
                        <a:t>Issues impacting on life chances</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807">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Class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defRPr sz="1000">
                          <a:latin typeface="Cambria"/>
                          <a:ea typeface="Cambria"/>
                          <a:cs typeface="Cambria"/>
                          <a:sym typeface="Cambria"/>
                        </a:defRPr>
                      </a:pPr>
                      <a:r>
                        <a:t>The higher social classes have connections which gives their children greater life chances.</a:t>
                      </a:r>
                    </a:p>
                    <a:p>
                      <a:pPr algn="l" defTabSz="914400">
                        <a:defRPr sz="1000">
                          <a:latin typeface="Cambria"/>
                          <a:ea typeface="Cambria"/>
                          <a:cs typeface="Cambria"/>
                          <a:sym typeface="Cambria"/>
                        </a:defRPr>
                      </a:pPr>
                      <a:endParaRPr/>
                    </a:p>
                    <a:p>
                      <a:pPr algn="l" defTabSz="914400">
                        <a:defRPr sz="1000">
                          <a:latin typeface="Cambria"/>
                          <a:ea typeface="Cambria"/>
                          <a:cs typeface="Cambria"/>
                          <a:sym typeface="Cambria"/>
                        </a:defRPr>
                      </a:pPr>
                      <a:r>
                        <a:t>They may inherit wealth and be able to pay for private education. </a:t>
                      </a:r>
                    </a:p>
                    <a:p>
                      <a:pPr algn="l" defTabSz="914400">
                        <a:defRPr sz="1000">
                          <a:latin typeface="Cambria"/>
                          <a:ea typeface="Cambria"/>
                          <a:cs typeface="Cambria"/>
                          <a:sym typeface="Cambria"/>
                        </a:defRPr>
                      </a:pPr>
                      <a:endParaRPr/>
                    </a:p>
                    <a:p>
                      <a:pPr algn="l" defTabSz="914400">
                        <a:defRPr sz="1000">
                          <a:latin typeface="Cambria"/>
                          <a:ea typeface="Cambria"/>
                          <a:cs typeface="Cambria"/>
                          <a:sym typeface="Cambria"/>
                        </a:defRPr>
                      </a:pPr>
                      <a:r>
                        <a:t>Upper class people are more likely to know people who can help their children get jobs in difficult industries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extLst>
                  <a:ext uri="{0D108BD9-81ED-4DB2-BD59-A6C34878D82A}">
                    <a16:rowId xmlns:a16="http://schemas.microsoft.com/office/drawing/2014/main" val="10001"/>
                  </a:ext>
                </a:extLst>
              </a:tr>
              <a:tr h="462959">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Gender - women</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defRPr sz="1000">
                          <a:latin typeface="Cambria"/>
                          <a:ea typeface="Cambria"/>
                          <a:cs typeface="Cambria"/>
                          <a:sym typeface="Cambria"/>
                        </a:defRPr>
                      </a:pPr>
                      <a:r>
                        <a:t>Women are often still expected to be the main carers, even when they work, which often means they might work shorter hours and have lower earnings and chances of promotion. This situation is known as the dual burden. </a:t>
                      </a:r>
                    </a:p>
                    <a:p>
                      <a:pPr algn="l" defTabSz="914400">
                        <a:defRPr sz="1000">
                          <a:latin typeface="Cambria"/>
                          <a:ea typeface="Cambria"/>
                          <a:cs typeface="Cambria"/>
                          <a:sym typeface="Cambria"/>
                        </a:defRPr>
                      </a:pPr>
                      <a:endParaRPr/>
                    </a:p>
                    <a:p>
                      <a:pPr algn="l" defTabSz="914400">
                        <a:defRPr sz="1000">
                          <a:latin typeface="Cambria"/>
                          <a:ea typeface="Cambria"/>
                          <a:cs typeface="Cambria"/>
                          <a:sym typeface="Cambria"/>
                        </a:defRPr>
                      </a:pPr>
                      <a:r>
                        <a:t>The gender pay gap – means women being paid less than men and is a form of discrimination.</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2"/>
                  </a:ext>
                </a:extLst>
              </a:tr>
              <a:tr h="462959">
                <a:tc>
                  <a:txBody>
                    <a:bodyPr/>
                    <a:lstStyle/>
                    <a:p>
                      <a:pPr algn="l" defTabSz="914400"/>
                      <a:r>
                        <a:rPr sz="1000">
                          <a:latin typeface="Cambria"/>
                          <a:ea typeface="Cambria"/>
                          <a:cs typeface="Cambria"/>
                          <a:sym typeface="Cambria"/>
                        </a:rPr>
                        <a:t>3</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Gender- men</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Men can be seen has having fewer life chances due to the crisis in masculinity which has seen fewer traditional male jobs due to the decline in the manufacturing industry. Men are also expected to be emotional, masculine and take care of their appearance which puts extra pressure on them.</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extLst>
                  <a:ext uri="{0D108BD9-81ED-4DB2-BD59-A6C34878D82A}">
                    <a16:rowId xmlns:a16="http://schemas.microsoft.com/office/drawing/2014/main" val="10003"/>
                  </a:ext>
                </a:extLst>
              </a:tr>
              <a:tr h="537126">
                <a:tc>
                  <a:txBody>
                    <a:bodyPr/>
                    <a:lstStyle/>
                    <a:p>
                      <a:pPr algn="l" defTabSz="914400"/>
                      <a:r>
                        <a:rPr sz="1000">
                          <a:latin typeface="Cambria"/>
                          <a:ea typeface="Cambria"/>
                          <a:cs typeface="Cambria"/>
                          <a:sym typeface="Cambria"/>
                        </a:rPr>
                        <a:t>4</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Age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defRPr sz="1000">
                          <a:latin typeface="Cambria"/>
                          <a:ea typeface="Cambria"/>
                          <a:cs typeface="Cambria"/>
                          <a:sym typeface="Cambria"/>
                        </a:defRPr>
                      </a:pPr>
                      <a:r>
                        <a:t>Marxists argue that old people have less status as they are not as useful as workers in a Capitalist society. They also have less money to spend. </a:t>
                      </a:r>
                    </a:p>
                    <a:p>
                      <a:pPr algn="l" defTabSz="914400">
                        <a:defRPr sz="1000">
                          <a:latin typeface="Cambria"/>
                          <a:ea typeface="Cambria"/>
                          <a:cs typeface="Cambria"/>
                          <a:sym typeface="Cambria"/>
                        </a:defRPr>
                      </a:pPr>
                      <a:endParaRPr/>
                    </a:p>
                    <a:p>
                      <a:pPr algn="l" defTabSz="914400">
                        <a:defRPr sz="1000">
                          <a:latin typeface="Cambria"/>
                          <a:ea typeface="Cambria"/>
                          <a:cs typeface="Cambria"/>
                          <a:sym typeface="Cambria"/>
                        </a:defRPr>
                      </a:pPr>
                      <a:r>
                        <a:t>Old and young people often have fewer life chances in terms of employment as they are seen as being less useful or able.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4"/>
                  </a:ext>
                </a:extLst>
              </a:tr>
              <a:tr h="537126">
                <a:tc>
                  <a:txBody>
                    <a:bodyPr/>
                    <a:lstStyle/>
                    <a:p>
                      <a:pPr algn="l" defTabSz="914400"/>
                      <a:r>
                        <a:rPr sz="1000">
                          <a:latin typeface="Cambria"/>
                          <a:ea typeface="Cambria"/>
                          <a:cs typeface="Cambria"/>
                          <a:sym typeface="Cambria"/>
                        </a:rPr>
                        <a:t>5</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Ethnicity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defRPr sz="1000">
                          <a:latin typeface="Cambria"/>
                          <a:ea typeface="Cambria"/>
                          <a:cs typeface="Cambria"/>
                          <a:sym typeface="Cambria"/>
                        </a:defRPr>
                      </a:pPr>
                      <a:r>
                        <a:t>Ethnic minority groups are often denied life chances in terms of promotion, pay and access to education due to discrimination and institutional racism</a:t>
                      </a:r>
                    </a:p>
                    <a:p>
                      <a:pPr algn="l" defTabSz="914400">
                        <a:defRPr sz="1000">
                          <a:latin typeface="Cambria"/>
                          <a:ea typeface="Cambria"/>
                          <a:cs typeface="Cambria"/>
                          <a:sym typeface="Cambria"/>
                        </a:defRPr>
                      </a:pPr>
                      <a:endParaRPr/>
                    </a:p>
                    <a:p>
                      <a:pPr algn="l" defTabSz="914400">
                        <a:defRPr sz="1000">
                          <a:latin typeface="Cambria"/>
                          <a:ea typeface="Cambria"/>
                          <a:cs typeface="Cambria"/>
                          <a:sym typeface="Cambria"/>
                        </a:defRPr>
                      </a:pPr>
                      <a:r>
                        <a:t>Some ethnic minority groups are significantly more likely to be stopped, searched, arrested or convicted. Many sociologists argue that this is due to labelling.</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extLst>
                  <a:ext uri="{0D108BD9-81ED-4DB2-BD59-A6C34878D82A}">
                    <a16:rowId xmlns:a16="http://schemas.microsoft.com/office/drawing/2014/main" val="10005"/>
                  </a:ext>
                </a:extLst>
              </a:tr>
              <a:tr h="537126">
                <a:tc>
                  <a:txBody>
                    <a:bodyPr/>
                    <a:lstStyle/>
                    <a:p>
                      <a:pPr algn="l" defTabSz="914400"/>
                      <a:r>
                        <a:rPr sz="1000">
                          <a:latin typeface="Cambria"/>
                          <a:ea typeface="Cambria"/>
                          <a:cs typeface="Cambria"/>
                          <a:sym typeface="Cambria"/>
                        </a:rPr>
                        <a:t>6</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Disability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defRPr sz="1000">
                          <a:latin typeface="Cambria"/>
                          <a:ea typeface="Cambria"/>
                          <a:cs typeface="Cambria"/>
                          <a:sym typeface="Cambria"/>
                        </a:defRPr>
                      </a:pPr>
                      <a:r>
                        <a:t>Disabled people face reduced life chances due to a lack of status caused by the moral panic on people claiming benefits.</a:t>
                      </a:r>
                    </a:p>
                    <a:p>
                      <a:pPr algn="l" defTabSz="914400">
                        <a:defRPr sz="1000">
                          <a:latin typeface="Cambria"/>
                          <a:ea typeface="Cambria"/>
                          <a:cs typeface="Cambria"/>
                          <a:sym typeface="Cambria"/>
                        </a:defRPr>
                      </a:pPr>
                      <a:endParaRPr/>
                    </a:p>
                    <a:p>
                      <a:pPr algn="l" defTabSz="914400">
                        <a:defRPr sz="1000">
                          <a:latin typeface="Cambria"/>
                          <a:ea typeface="Cambria"/>
                          <a:cs typeface="Cambria"/>
                          <a:sym typeface="Cambria"/>
                        </a:defRPr>
                      </a:pPr>
                      <a:r>
                        <a:t>Prejudice has also lead to hate crimes making some disabled people fearful of leaving their homes. </a:t>
                      </a:r>
                    </a:p>
                    <a:p>
                      <a:pPr algn="l" defTabSz="914400">
                        <a:defRPr sz="1000">
                          <a:latin typeface="Cambria"/>
                          <a:ea typeface="Cambria"/>
                          <a:cs typeface="Cambria"/>
                          <a:sym typeface="Cambria"/>
                        </a:defRPr>
                      </a:pPr>
                      <a:endParaRPr/>
                    </a:p>
                    <a:p>
                      <a:pPr algn="l" defTabSz="914400">
                        <a:defRPr sz="1000">
                          <a:latin typeface="Cambria"/>
                          <a:ea typeface="Cambria"/>
                          <a:cs typeface="Cambria"/>
                          <a:sym typeface="Cambria"/>
                        </a:defRPr>
                      </a:pPr>
                      <a:r>
                        <a:t>Disabled people also face discrimination in employment are are less likely to be given a promotion</a:t>
                      </a:r>
                    </a:p>
                    <a:p>
                      <a:pPr algn="l" defTabSz="914400">
                        <a:defRPr sz="1000">
                          <a:latin typeface="Cambria"/>
                          <a:ea typeface="Cambria"/>
                          <a:cs typeface="Cambria"/>
                          <a:sym typeface="Cambria"/>
                        </a:defRPr>
                      </a:pPr>
                      <a:endParaRPr/>
                    </a:p>
                    <a:p>
                      <a:pPr algn="l" defTabSz="914400">
                        <a:defRPr sz="1000">
                          <a:latin typeface="Cambria"/>
                          <a:ea typeface="Cambria"/>
                          <a:cs typeface="Cambria"/>
                          <a:sym typeface="Cambria"/>
                        </a:defRPr>
                      </a:pPr>
                      <a:r>
                        <a:t>They may also face social exclusion due to their needs.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6"/>
                  </a:ext>
                </a:extLst>
              </a:tr>
              <a:tr h="537126">
                <a:tc>
                  <a:txBody>
                    <a:bodyPr/>
                    <a:lstStyle/>
                    <a:p>
                      <a:pPr algn="l" defTabSz="914400"/>
                      <a:r>
                        <a:rPr sz="1000">
                          <a:latin typeface="Cambria"/>
                          <a:ea typeface="Cambria"/>
                          <a:cs typeface="Cambria"/>
                          <a:sym typeface="Cambria"/>
                        </a:rPr>
                        <a:t>7</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Sexualty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LGBTQ people face discrimination in employment and access to services. They may face reduced life chances due to hate crimes. The media has been partly blamed for the moral panic around homosexuality and a lack of traditional values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extLst>
                  <a:ext uri="{0D108BD9-81ED-4DB2-BD59-A6C34878D82A}">
                    <a16:rowId xmlns:a16="http://schemas.microsoft.com/office/drawing/2014/main" val="10007"/>
                  </a:ext>
                </a:extLst>
              </a:tr>
            </a:tbl>
          </a:graphicData>
        </a:graphic>
      </p:graphicFrame>
      <p:graphicFrame>
        <p:nvGraphicFramePr>
          <p:cNvPr id="184" name="Table 9"/>
          <p:cNvGraphicFramePr/>
          <p:nvPr/>
        </p:nvGraphicFramePr>
        <p:xfrm>
          <a:off x="16730952" y="8943837"/>
          <a:ext cx="7174891" cy="3530046"/>
        </p:xfrm>
        <a:graphic>
          <a:graphicData uri="http://schemas.openxmlformats.org/drawingml/2006/table">
            <a:tbl>
              <a:tblPr firstRow="1" bandRow="1">
                <a:tableStyleId>{4C3C2611-4C71-4FC5-86AE-919BDF0F9419}</a:tableStyleId>
              </a:tblPr>
              <a:tblGrid>
                <a:gridCol w="898117">
                  <a:extLst>
                    <a:ext uri="{9D8B030D-6E8A-4147-A177-3AD203B41FA5}">
                      <a16:colId xmlns:a16="http://schemas.microsoft.com/office/drawing/2014/main" val="20000"/>
                    </a:ext>
                  </a:extLst>
                </a:gridCol>
                <a:gridCol w="2250454">
                  <a:extLst>
                    <a:ext uri="{9D8B030D-6E8A-4147-A177-3AD203B41FA5}">
                      <a16:colId xmlns:a16="http://schemas.microsoft.com/office/drawing/2014/main" val="20001"/>
                    </a:ext>
                  </a:extLst>
                </a:gridCol>
                <a:gridCol w="4026320">
                  <a:extLst>
                    <a:ext uri="{9D8B030D-6E8A-4147-A177-3AD203B41FA5}">
                      <a16:colId xmlns:a16="http://schemas.microsoft.com/office/drawing/2014/main" val="20002"/>
                    </a:ext>
                  </a:extLst>
                </a:gridCol>
              </a:tblGrid>
              <a:tr h="295189">
                <a:tc gridSpan="3">
                  <a:txBody>
                    <a:bodyPr/>
                    <a:lstStyle/>
                    <a:p>
                      <a:pPr defTabSz="1828800">
                        <a:defRPr b="0"/>
                      </a:pPr>
                      <a:r>
                        <a:rPr sz="1000" b="1">
                          <a:solidFill>
                            <a:srgbClr val="FFFFFF"/>
                          </a:solidFill>
                          <a:latin typeface="Cambria"/>
                          <a:ea typeface="Cambria"/>
                          <a:cs typeface="Cambria"/>
                          <a:sym typeface="Cambria"/>
                        </a:rPr>
                        <a:t>Legislation and statistics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70AD4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873">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Equal Pay Act</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Introduced in 1970, a report published in 2016 showed that the pay gap was still there, with women earning 18% less per hour on average. </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extLst>
                  <a:ext uri="{0D108BD9-81ED-4DB2-BD59-A6C34878D82A}">
                    <a16:rowId xmlns:a16="http://schemas.microsoft.com/office/drawing/2014/main" val="10001"/>
                  </a:ext>
                </a:extLst>
              </a:tr>
              <a:tr h="422426">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Sex Discrimination Act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Introduced to prevent employers from discriminating against either gender when recruiting for jobs. Employers were no longer allowed to advertise jobs as either male or female alone.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2"/>
                  </a:ext>
                </a:extLst>
              </a:tr>
              <a:tr h="422426">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Youth unemployment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In 2016 60,000 16-24 year olds were unemployed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3"/>
                  </a:ext>
                </a:extLst>
              </a:tr>
              <a:tr h="422426">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Equality Act 2010</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Made it illegal to discriminate due to age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4"/>
                  </a:ext>
                </a:extLst>
              </a:tr>
              <a:tr h="422426">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Race Relations Amedment Act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 Aimed to improve practices in areas such as policing, healthcare, education etc in order to improve life chances for ethnic minority groups.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5"/>
                  </a:ext>
                </a:extLst>
              </a:tr>
              <a:tr h="422426">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Disability Pay Gap</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11% for men and 22% for women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6"/>
                  </a:ext>
                </a:extLst>
              </a:tr>
              <a:tr h="422426">
                <a:tc>
                  <a:txBody>
                    <a:bodyPr/>
                    <a:lstStyle/>
                    <a:p>
                      <a:pPr algn="l" defTabSz="1828800"/>
                      <a:r>
                        <a:rPr sz="1000">
                          <a:latin typeface="Cambria"/>
                          <a:ea typeface="Cambria"/>
                          <a:cs typeface="Cambria"/>
                          <a:sym typeface="Cambria"/>
                        </a:rPr>
                        <a:t>7</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Same sex marriage Act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2014- Same sex marriage is made legal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3"/>
          <p:cNvSpPr txBox="1"/>
          <p:nvPr/>
        </p:nvSpPr>
        <p:spPr>
          <a:xfrm>
            <a:off x="4442147" y="250520"/>
            <a:ext cx="15274241" cy="716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lvl1pPr defTabSz="914400">
              <a:defRPr sz="3600" b="1">
                <a:solidFill>
                  <a:srgbClr val="000000"/>
                </a:solidFill>
                <a:latin typeface="Cambria"/>
                <a:ea typeface="Cambria"/>
                <a:cs typeface="Cambria"/>
                <a:sym typeface="Cambria"/>
              </a:defRPr>
            </a:lvl1pPr>
          </a:lstStyle>
          <a:p>
            <a:r>
              <a:t>Poverty| Year 11 | Term 3</a:t>
            </a:r>
          </a:p>
        </p:txBody>
      </p:sp>
      <p:pic>
        <p:nvPicPr>
          <p:cNvPr id="187" name="Picture 2" descr="Picture 2"/>
          <p:cNvPicPr>
            <a:picLocks noChangeAspect="1"/>
          </p:cNvPicPr>
          <p:nvPr/>
        </p:nvPicPr>
        <p:blipFill>
          <a:blip r:embed="rId2"/>
          <a:stretch>
            <a:fillRect/>
          </a:stretch>
        </p:blipFill>
        <p:spPr>
          <a:xfrm>
            <a:off x="19532252" y="12587640"/>
            <a:ext cx="1572295" cy="971645"/>
          </a:xfrm>
          <a:prstGeom prst="rect">
            <a:avLst/>
          </a:prstGeom>
          <a:ln w="12700">
            <a:miter lim="400000"/>
          </a:ln>
        </p:spPr>
      </p:pic>
      <p:graphicFrame>
        <p:nvGraphicFramePr>
          <p:cNvPr id="188" name="Table 6"/>
          <p:cNvGraphicFramePr/>
          <p:nvPr/>
        </p:nvGraphicFramePr>
        <p:xfrm>
          <a:off x="351146" y="2020266"/>
          <a:ext cx="7360308" cy="2780198"/>
        </p:xfrm>
        <a:graphic>
          <a:graphicData uri="http://schemas.openxmlformats.org/drawingml/2006/table">
            <a:tbl>
              <a:tblPr firstRow="1" bandRow="1">
                <a:tableStyleId>{4C3C2611-4C71-4FC5-86AE-919BDF0F9419}</a:tableStyleId>
              </a:tblPr>
              <a:tblGrid>
                <a:gridCol w="932293">
                  <a:extLst>
                    <a:ext uri="{9D8B030D-6E8A-4147-A177-3AD203B41FA5}">
                      <a16:colId xmlns:a16="http://schemas.microsoft.com/office/drawing/2014/main" val="20000"/>
                    </a:ext>
                  </a:extLst>
                </a:gridCol>
                <a:gridCol w="1649305">
                  <a:extLst>
                    <a:ext uri="{9D8B030D-6E8A-4147-A177-3AD203B41FA5}">
                      <a16:colId xmlns:a16="http://schemas.microsoft.com/office/drawing/2014/main" val="20001"/>
                    </a:ext>
                  </a:extLst>
                </a:gridCol>
                <a:gridCol w="4778710">
                  <a:extLst>
                    <a:ext uri="{9D8B030D-6E8A-4147-A177-3AD203B41FA5}">
                      <a16:colId xmlns:a16="http://schemas.microsoft.com/office/drawing/2014/main" val="20002"/>
                    </a:ext>
                  </a:extLst>
                </a:gridCol>
              </a:tblGrid>
              <a:tr h="571814">
                <a:tc gridSpan="3">
                  <a:txBody>
                    <a:bodyPr/>
                    <a:lstStyle/>
                    <a:p>
                      <a:pPr defTabSz="1828800">
                        <a:defRPr b="0"/>
                      </a:pPr>
                      <a:r>
                        <a:rPr sz="1000" b="1">
                          <a:solidFill>
                            <a:srgbClr val="FFFFFF"/>
                          </a:solidFill>
                          <a:latin typeface="Cambria"/>
                          <a:ea typeface="Cambria"/>
                          <a:cs typeface="Cambria"/>
                          <a:sym typeface="Cambria"/>
                        </a:rPr>
                        <a:t>Key Sociologists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ED7D3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814">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Townsend</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Created a deprivation index of things people would find essential in the UK in the 1970s.</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extLst>
                  <a:ext uri="{0D108BD9-81ED-4DB2-BD59-A6C34878D82A}">
                    <a16:rowId xmlns:a16="http://schemas.microsoft.com/office/drawing/2014/main" val="10001"/>
                  </a:ext>
                </a:extLst>
              </a:tr>
              <a:tr h="81828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Murray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New Right  - Murray blames the culture of the underclass as he thinks that giving people benefits has caused dependency so they don’t bother trying to get out of poverty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2"/>
                  </a:ext>
                </a:extLst>
              </a:tr>
              <a:tr h="81828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Marx</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The rich cause poverty by exploiting the working class and making them work for minimum wage whilst keeping the profits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3"/>
                  </a:ext>
                </a:extLst>
              </a:tr>
            </a:tbl>
          </a:graphicData>
        </a:graphic>
      </p:graphicFrame>
      <p:graphicFrame>
        <p:nvGraphicFramePr>
          <p:cNvPr id="189" name="Table 8"/>
          <p:cNvGraphicFramePr/>
          <p:nvPr/>
        </p:nvGraphicFramePr>
        <p:xfrm>
          <a:off x="7965668" y="2026659"/>
          <a:ext cx="8588978" cy="3695763"/>
        </p:xfrm>
        <a:graphic>
          <a:graphicData uri="http://schemas.openxmlformats.org/drawingml/2006/table">
            <a:tbl>
              <a:tblPr firstRow="1" bandRow="1">
                <a:tableStyleId>{4C3C2611-4C71-4FC5-86AE-919BDF0F9419}</a:tableStyleId>
              </a:tblPr>
              <a:tblGrid>
                <a:gridCol w="1087925">
                  <a:extLst>
                    <a:ext uri="{9D8B030D-6E8A-4147-A177-3AD203B41FA5}">
                      <a16:colId xmlns:a16="http://schemas.microsoft.com/office/drawing/2014/main" val="20000"/>
                    </a:ext>
                  </a:extLst>
                </a:gridCol>
                <a:gridCol w="2623824">
                  <a:extLst>
                    <a:ext uri="{9D8B030D-6E8A-4147-A177-3AD203B41FA5}">
                      <a16:colId xmlns:a16="http://schemas.microsoft.com/office/drawing/2014/main" val="20001"/>
                    </a:ext>
                  </a:extLst>
                </a:gridCol>
                <a:gridCol w="4877229">
                  <a:extLst>
                    <a:ext uri="{9D8B030D-6E8A-4147-A177-3AD203B41FA5}">
                      <a16:colId xmlns:a16="http://schemas.microsoft.com/office/drawing/2014/main" val="20002"/>
                    </a:ext>
                  </a:extLst>
                </a:gridCol>
              </a:tblGrid>
              <a:tr h="626767">
                <a:tc gridSpan="3">
                  <a:txBody>
                    <a:bodyPr/>
                    <a:lstStyle/>
                    <a:p>
                      <a:pPr defTabSz="1828800">
                        <a:defRPr b="0"/>
                      </a:pPr>
                      <a:r>
                        <a:rPr sz="1000" b="1">
                          <a:solidFill>
                            <a:srgbClr val="FFFFFF"/>
                          </a:solidFill>
                          <a:latin typeface="Cambria"/>
                          <a:ea typeface="Cambria"/>
                          <a:cs typeface="Cambria"/>
                          <a:sym typeface="Cambria"/>
                        </a:rPr>
                        <a:t>Theories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A5A5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0956">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Marxism</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Believe that the rich don’t care about poverty unless it impacts on someones ability to work. They will only care for the poor to ensure they continue working to make the rich richer still</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extLst>
                  <a:ext uri="{0D108BD9-81ED-4DB2-BD59-A6C34878D82A}">
                    <a16:rowId xmlns:a16="http://schemas.microsoft.com/office/drawing/2014/main" val="10001"/>
                  </a:ext>
                </a:extLst>
              </a:tr>
              <a:tr h="122111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Functionalsim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Deprivation is caused by people not trying. Some people will always have to do the basic jobs as they need doing.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extLst>
                  <a:ext uri="{0D108BD9-81ED-4DB2-BD59-A6C34878D82A}">
                    <a16:rowId xmlns:a16="http://schemas.microsoft.com/office/drawing/2014/main" val="10002"/>
                  </a:ext>
                </a:extLst>
              </a:tr>
              <a:tr h="89692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New Right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Believes that benefits help keep people poor as they have no incentive to work - Murray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3"/>
                  </a:ext>
                </a:extLst>
              </a:tr>
            </a:tbl>
          </a:graphicData>
        </a:graphic>
      </p:graphicFrame>
      <p:graphicFrame>
        <p:nvGraphicFramePr>
          <p:cNvPr id="190" name="Table 9"/>
          <p:cNvGraphicFramePr/>
          <p:nvPr/>
        </p:nvGraphicFramePr>
        <p:xfrm>
          <a:off x="16743652" y="2029356"/>
          <a:ext cx="7149491" cy="5506463"/>
        </p:xfrm>
        <a:graphic>
          <a:graphicData uri="http://schemas.openxmlformats.org/drawingml/2006/table">
            <a:tbl>
              <a:tblPr firstRow="1" bandRow="1">
                <a:tableStyleId>{4C3C2611-4C71-4FC5-86AE-919BDF0F9419}</a:tableStyleId>
              </a:tblPr>
              <a:tblGrid>
                <a:gridCol w="894938">
                  <a:extLst>
                    <a:ext uri="{9D8B030D-6E8A-4147-A177-3AD203B41FA5}">
                      <a16:colId xmlns:a16="http://schemas.microsoft.com/office/drawing/2014/main" val="20000"/>
                    </a:ext>
                  </a:extLst>
                </a:gridCol>
                <a:gridCol w="2242487">
                  <a:extLst>
                    <a:ext uri="{9D8B030D-6E8A-4147-A177-3AD203B41FA5}">
                      <a16:colId xmlns:a16="http://schemas.microsoft.com/office/drawing/2014/main" val="20001"/>
                    </a:ext>
                  </a:extLst>
                </a:gridCol>
                <a:gridCol w="4012066">
                  <a:extLst>
                    <a:ext uri="{9D8B030D-6E8A-4147-A177-3AD203B41FA5}">
                      <a16:colId xmlns:a16="http://schemas.microsoft.com/office/drawing/2014/main" val="20002"/>
                    </a:ext>
                  </a:extLst>
                </a:gridCol>
              </a:tblGrid>
              <a:tr h="492387">
                <a:tc gridSpan="3">
                  <a:txBody>
                    <a:bodyPr/>
                    <a:lstStyle/>
                    <a:p>
                      <a:pPr defTabSz="1828800">
                        <a:defRPr b="0"/>
                      </a:pPr>
                      <a:r>
                        <a:rPr sz="1000" b="1">
                          <a:solidFill>
                            <a:srgbClr val="FFFFFF"/>
                          </a:solidFill>
                          <a:latin typeface="Cambria"/>
                          <a:ea typeface="Cambria"/>
                          <a:cs typeface="Cambria"/>
                          <a:sym typeface="Cambria"/>
                        </a:rPr>
                        <a:t>Vocabulary</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70AD4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2387">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Absolute Poverty</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means that you do not have your basic needs met – shelter, food, clothing</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extLst>
                  <a:ext uri="{0D108BD9-81ED-4DB2-BD59-A6C34878D82A}">
                    <a16:rowId xmlns:a16="http://schemas.microsoft.com/office/drawing/2014/main" val="10001"/>
                  </a:ext>
                </a:extLst>
              </a:tr>
              <a:tr h="449939">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Relative Poverty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This is where you don't have the ability to buy the things that we can reasonably expect to have. Your basic needs are met but you cannot afford anything above the basics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2"/>
                  </a:ext>
                </a:extLst>
              </a:tr>
              <a:tr h="449939">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Deprivation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This means going without things that are expected for people in your society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3"/>
                  </a:ext>
                </a:extLst>
              </a:tr>
              <a:tr h="704622">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Material deprivation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Not having access to recourses such as food, shelter etc</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4"/>
                  </a:ext>
                </a:extLst>
              </a:tr>
              <a:tr h="449939">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Cultural deprivation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Not having the skills and knowledge to see success in society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5"/>
                  </a:ext>
                </a:extLst>
              </a:tr>
              <a:tr h="959305">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Culture of poverty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idea that the culture of poor people keeps them poor.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6"/>
                  </a:ext>
                </a:extLst>
              </a:tr>
              <a:tr h="704622">
                <a:tc>
                  <a:txBody>
                    <a:bodyPr/>
                    <a:lstStyle/>
                    <a:p>
                      <a:pPr algn="l" defTabSz="1828800"/>
                      <a:r>
                        <a:rPr sz="1000">
                          <a:latin typeface="Cambria"/>
                          <a:ea typeface="Cambria"/>
                          <a:cs typeface="Cambria"/>
                          <a:sym typeface="Cambria"/>
                        </a:rPr>
                        <a:t>7</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Social exclusion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Being excluded from taking part in society due to poverty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7"/>
                  </a:ext>
                </a:extLst>
              </a:tr>
              <a:tr h="704622">
                <a:tc>
                  <a:txBody>
                    <a:bodyPr/>
                    <a:lstStyle/>
                    <a:p>
                      <a:pPr algn="l" defTabSz="1828800"/>
                      <a:r>
                        <a:rPr sz="1000">
                          <a:latin typeface="Cambria"/>
                          <a:ea typeface="Cambria"/>
                          <a:cs typeface="Cambria"/>
                          <a:sym typeface="Cambria"/>
                        </a:rPr>
                        <a:t>8</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Globalisation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 process whereby different parts of the world are being brought together by the exchange of goods, services and communication.  This is made possible by new technology.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8"/>
                  </a:ext>
                </a:extLst>
              </a:tr>
            </a:tbl>
          </a:graphicData>
        </a:graphic>
      </p:graphicFrame>
      <p:graphicFrame>
        <p:nvGraphicFramePr>
          <p:cNvPr id="191" name="Table 7"/>
          <p:cNvGraphicFramePr/>
          <p:nvPr/>
        </p:nvGraphicFramePr>
        <p:xfrm>
          <a:off x="273235" y="8249852"/>
          <a:ext cx="7516126" cy="4287606"/>
        </p:xfrm>
        <a:graphic>
          <a:graphicData uri="http://schemas.openxmlformats.org/drawingml/2006/table">
            <a:tbl>
              <a:tblPr firstRow="1" bandRow="1">
                <a:tableStyleId>{4C3C2611-4C71-4FC5-86AE-919BDF0F9419}</a:tableStyleId>
              </a:tblPr>
              <a:tblGrid>
                <a:gridCol w="952031">
                  <a:extLst>
                    <a:ext uri="{9D8B030D-6E8A-4147-A177-3AD203B41FA5}">
                      <a16:colId xmlns:a16="http://schemas.microsoft.com/office/drawing/2014/main" val="20000"/>
                    </a:ext>
                  </a:extLst>
                </a:gridCol>
                <a:gridCol w="2296081">
                  <a:extLst>
                    <a:ext uri="{9D8B030D-6E8A-4147-A177-3AD203B41FA5}">
                      <a16:colId xmlns:a16="http://schemas.microsoft.com/office/drawing/2014/main" val="20001"/>
                    </a:ext>
                  </a:extLst>
                </a:gridCol>
                <a:gridCol w="4268014">
                  <a:extLst>
                    <a:ext uri="{9D8B030D-6E8A-4147-A177-3AD203B41FA5}">
                      <a16:colId xmlns:a16="http://schemas.microsoft.com/office/drawing/2014/main" val="20002"/>
                    </a:ext>
                  </a:extLst>
                </a:gridCol>
              </a:tblGrid>
              <a:tr h="653937">
                <a:tc gridSpan="3">
                  <a:txBody>
                    <a:bodyPr/>
                    <a:lstStyle/>
                    <a:p>
                      <a:pPr defTabSz="914400">
                        <a:defRPr b="0"/>
                      </a:pPr>
                      <a:r>
                        <a:rPr sz="1000" b="1">
                          <a:solidFill>
                            <a:srgbClr val="FFFFFF"/>
                          </a:solidFill>
                          <a:latin typeface="Cambria"/>
                          <a:ea typeface="Cambria"/>
                          <a:cs typeface="Cambria"/>
                          <a:sym typeface="Cambria"/>
                        </a:rPr>
                        <a:t>Poverty Cycle</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090">
                <a:tc rowSpan="4" gridSpan="3">
                  <a:txBody>
                    <a:bodyPr/>
                    <a:lstStyle/>
                    <a:p>
                      <a:r>
                        <a:t>		</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blipFill rotWithShape="1">
                      <a:blip r:embed="rId3"/>
                      <a:srcRect/>
                      <a:stretch>
                        <a:fillRect/>
                      </a:stretch>
                    </a:blipFill>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10001"/>
                  </a:ext>
                </a:extLst>
              </a:tr>
              <a:tr h="993244">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993244">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623091">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192" name="Table 4"/>
          <p:cNvGraphicFramePr/>
          <p:nvPr/>
        </p:nvGraphicFramePr>
        <p:xfrm>
          <a:off x="7990923" y="8259160"/>
          <a:ext cx="8538468" cy="4091188"/>
        </p:xfrm>
        <a:graphic>
          <a:graphicData uri="http://schemas.openxmlformats.org/drawingml/2006/table">
            <a:tbl>
              <a:tblPr firstRow="1" bandRow="1">
                <a:tableStyleId>{4C3C2611-4C71-4FC5-86AE-919BDF0F9419}</a:tableStyleId>
              </a:tblPr>
              <a:tblGrid>
                <a:gridCol w="1049236">
                  <a:extLst>
                    <a:ext uri="{9D8B030D-6E8A-4147-A177-3AD203B41FA5}">
                      <a16:colId xmlns:a16="http://schemas.microsoft.com/office/drawing/2014/main" val="20000"/>
                    </a:ext>
                  </a:extLst>
                </a:gridCol>
                <a:gridCol w="1938103">
                  <a:extLst>
                    <a:ext uri="{9D8B030D-6E8A-4147-A177-3AD203B41FA5}">
                      <a16:colId xmlns:a16="http://schemas.microsoft.com/office/drawing/2014/main" val="20001"/>
                    </a:ext>
                  </a:extLst>
                </a:gridCol>
                <a:gridCol w="5551129">
                  <a:extLst>
                    <a:ext uri="{9D8B030D-6E8A-4147-A177-3AD203B41FA5}">
                      <a16:colId xmlns:a16="http://schemas.microsoft.com/office/drawing/2014/main" val="20002"/>
                    </a:ext>
                  </a:extLst>
                </a:gridCol>
              </a:tblGrid>
              <a:tr h="462959">
                <a:tc gridSpan="3">
                  <a:txBody>
                    <a:bodyPr/>
                    <a:lstStyle/>
                    <a:p>
                      <a:pPr defTabSz="914400">
                        <a:defRPr b="0"/>
                      </a:pPr>
                      <a:r>
                        <a:rPr sz="1000" b="1">
                          <a:solidFill>
                            <a:srgbClr val="FFFFFF"/>
                          </a:solidFill>
                          <a:latin typeface="Cambria"/>
                          <a:ea typeface="Cambria"/>
                          <a:cs typeface="Cambria"/>
                          <a:sym typeface="Cambria"/>
                        </a:rPr>
                        <a:t>Culture of poverty</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807">
                <a:tc rowSpan="7" gridSpan="3">
                  <a:txBody>
                    <a:bodyPr/>
                    <a:lstStyle/>
                    <a:p>
                      <a:pPr algn="l" defTabSz="914400">
                        <a:defRPr sz="1000">
                          <a:latin typeface="Cambria"/>
                          <a:ea typeface="Cambria"/>
                          <a:cs typeface="Cambria"/>
                          <a:sym typeface="Cambria"/>
                        </a:defRPr>
                      </a:pPr>
                      <a:endParaRP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blipFill rotWithShape="1">
                      <a:blip r:embed="rId4"/>
                      <a:srcRect/>
                      <a:stretch>
                        <a:fillRect/>
                      </a:stretch>
                    </a:blipFill>
                  </a:tcPr>
                </a:tc>
                <a:tc rowSpan="7" hMerge="1">
                  <a:txBody>
                    <a:bodyPr/>
                    <a:lstStyle/>
                    <a:p>
                      <a:endParaRPr lang="en-US"/>
                    </a:p>
                  </a:txBody>
                  <a:tcPr/>
                </a:tc>
                <a:tc rowSpan="7" hMerge="1">
                  <a:txBody>
                    <a:bodyPr/>
                    <a:lstStyle/>
                    <a:p>
                      <a:endParaRPr lang="en-US"/>
                    </a:p>
                  </a:txBody>
                  <a:tcPr/>
                </a:tc>
                <a:extLst>
                  <a:ext uri="{0D108BD9-81ED-4DB2-BD59-A6C34878D82A}">
                    <a16:rowId xmlns:a16="http://schemas.microsoft.com/office/drawing/2014/main" val="10001"/>
                  </a:ext>
                </a:extLst>
              </a:tr>
              <a:tr h="462959">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462959">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537126">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537126">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537126">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537126">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3"/>
          <p:cNvSpPr txBox="1"/>
          <p:nvPr/>
        </p:nvSpPr>
        <p:spPr>
          <a:xfrm>
            <a:off x="4442147" y="250520"/>
            <a:ext cx="15274241" cy="716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lvl1pPr defTabSz="914400">
              <a:defRPr sz="3600" b="1">
                <a:solidFill>
                  <a:srgbClr val="000000"/>
                </a:solidFill>
                <a:latin typeface="Cambria"/>
                <a:ea typeface="Cambria"/>
                <a:cs typeface="Cambria"/>
                <a:sym typeface="Cambria"/>
              </a:defRPr>
            </a:lvl1pPr>
          </a:lstStyle>
          <a:p>
            <a:r>
              <a:t>Crime| Year 11 | Term 4</a:t>
            </a:r>
          </a:p>
        </p:txBody>
      </p:sp>
      <p:pic>
        <p:nvPicPr>
          <p:cNvPr id="195" name="Picture 2" descr="Picture 2"/>
          <p:cNvPicPr>
            <a:picLocks noChangeAspect="1"/>
          </p:cNvPicPr>
          <p:nvPr/>
        </p:nvPicPr>
        <p:blipFill>
          <a:blip r:embed="rId2"/>
          <a:stretch>
            <a:fillRect/>
          </a:stretch>
        </p:blipFill>
        <p:spPr>
          <a:xfrm>
            <a:off x="19532252" y="12587640"/>
            <a:ext cx="1572295" cy="971645"/>
          </a:xfrm>
          <a:prstGeom prst="rect">
            <a:avLst/>
          </a:prstGeom>
          <a:ln w="12700">
            <a:miter lim="400000"/>
          </a:ln>
        </p:spPr>
      </p:pic>
      <p:graphicFrame>
        <p:nvGraphicFramePr>
          <p:cNvPr id="196" name="Table 6"/>
          <p:cNvGraphicFramePr/>
          <p:nvPr/>
        </p:nvGraphicFramePr>
        <p:xfrm>
          <a:off x="351146" y="2020266"/>
          <a:ext cx="7360308" cy="2780198"/>
        </p:xfrm>
        <a:graphic>
          <a:graphicData uri="http://schemas.openxmlformats.org/drawingml/2006/table">
            <a:tbl>
              <a:tblPr firstRow="1" bandRow="1">
                <a:tableStyleId>{4C3C2611-4C71-4FC5-86AE-919BDF0F9419}</a:tableStyleId>
              </a:tblPr>
              <a:tblGrid>
                <a:gridCol w="932293">
                  <a:extLst>
                    <a:ext uri="{9D8B030D-6E8A-4147-A177-3AD203B41FA5}">
                      <a16:colId xmlns:a16="http://schemas.microsoft.com/office/drawing/2014/main" val="20000"/>
                    </a:ext>
                  </a:extLst>
                </a:gridCol>
                <a:gridCol w="1649305">
                  <a:extLst>
                    <a:ext uri="{9D8B030D-6E8A-4147-A177-3AD203B41FA5}">
                      <a16:colId xmlns:a16="http://schemas.microsoft.com/office/drawing/2014/main" val="20001"/>
                    </a:ext>
                  </a:extLst>
                </a:gridCol>
                <a:gridCol w="4778710">
                  <a:extLst>
                    <a:ext uri="{9D8B030D-6E8A-4147-A177-3AD203B41FA5}">
                      <a16:colId xmlns:a16="http://schemas.microsoft.com/office/drawing/2014/main" val="20002"/>
                    </a:ext>
                  </a:extLst>
                </a:gridCol>
              </a:tblGrid>
              <a:tr h="571814">
                <a:tc gridSpan="3">
                  <a:txBody>
                    <a:bodyPr/>
                    <a:lstStyle/>
                    <a:p>
                      <a:pPr defTabSz="1828800">
                        <a:defRPr b="0"/>
                      </a:pPr>
                      <a:r>
                        <a:rPr sz="1000" b="1">
                          <a:solidFill>
                            <a:srgbClr val="FFFFFF"/>
                          </a:solidFill>
                          <a:latin typeface="Cambria"/>
                          <a:ea typeface="Cambria"/>
                          <a:cs typeface="Cambria"/>
                          <a:sym typeface="Cambria"/>
                        </a:rPr>
                        <a:t>Crime statistics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chemeClr val="accent6">
                        <a:satOff val="-40284"/>
                        <a:lumOff val="-12588"/>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814">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chemeClr val="accent6">
                        <a:lumOff val="18529"/>
                      </a:schemeClr>
                    </a:solidFill>
                  </a:tcPr>
                </a:tc>
                <a:tc>
                  <a:txBody>
                    <a:bodyPr/>
                    <a:lstStyle/>
                    <a:p>
                      <a:pPr algn="l" defTabSz="1828800"/>
                      <a:r>
                        <a:rPr sz="1000">
                          <a:latin typeface="Cambria"/>
                          <a:ea typeface="Cambria"/>
                          <a:cs typeface="Cambria"/>
                          <a:sym typeface="Cambria"/>
                        </a:rPr>
                        <a:t>Victim Studies </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chemeClr val="accent6">
                        <a:lumOff val="18529"/>
                      </a:schemeClr>
                    </a:solidFill>
                  </a:tcPr>
                </a:tc>
                <a:tc>
                  <a:txBody>
                    <a:bodyPr/>
                    <a:lstStyle/>
                    <a:p>
                      <a:pPr algn="l" defTabSz="1828800"/>
                      <a:r>
                        <a:rPr sz="1000">
                          <a:latin typeface="Cambria"/>
                          <a:ea typeface="Cambria"/>
                          <a:cs typeface="Cambria"/>
                          <a:sym typeface="Cambria"/>
                        </a:rPr>
                        <a:t>Crime Survey for England and Wales which asks people which crimes they have been the victim of
</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chemeClr val="accent6">
                        <a:lumOff val="18529"/>
                      </a:schemeClr>
                    </a:solidFill>
                  </a:tcPr>
                </a:tc>
                <a:extLst>
                  <a:ext uri="{0D108BD9-81ED-4DB2-BD59-A6C34878D82A}">
                    <a16:rowId xmlns:a16="http://schemas.microsoft.com/office/drawing/2014/main" val="10001"/>
                  </a:ext>
                </a:extLst>
              </a:tr>
              <a:tr h="81828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6">
                        <a:lumOff val="18529"/>
                      </a:schemeClr>
                    </a:solidFill>
                  </a:tcPr>
                </a:tc>
                <a:tc>
                  <a:txBody>
                    <a:bodyPr/>
                    <a:lstStyle/>
                    <a:p>
                      <a:pPr algn="l" defTabSz="1828800"/>
                      <a:r>
                        <a:rPr sz="1000">
                          <a:latin typeface="Cambria"/>
                          <a:ea typeface="Cambria"/>
                          <a:cs typeface="Cambria"/>
                          <a:sym typeface="Cambria"/>
                        </a:rPr>
                        <a:t>Self-Report Studies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6">
                        <a:lumOff val="18529"/>
                      </a:schemeClr>
                    </a:solidFill>
                  </a:tcPr>
                </a:tc>
                <a:tc>
                  <a:txBody>
                    <a:bodyPr/>
                    <a:lstStyle/>
                    <a:p>
                      <a:pPr algn="l" defTabSz="1828800"/>
                      <a:r>
                        <a:rPr sz="1000">
                          <a:latin typeface="Cambria"/>
                          <a:ea typeface="Cambria"/>
                          <a:cs typeface="Cambria"/>
                          <a:sym typeface="Cambria"/>
                        </a:rPr>
                        <a:t>Asks you which crimes you have committed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6">
                        <a:lumOff val="18529"/>
                      </a:schemeClr>
                    </a:solidFill>
                  </a:tcPr>
                </a:tc>
                <a:extLst>
                  <a:ext uri="{0D108BD9-81ED-4DB2-BD59-A6C34878D82A}">
                    <a16:rowId xmlns:a16="http://schemas.microsoft.com/office/drawing/2014/main" val="10002"/>
                  </a:ext>
                </a:extLst>
              </a:tr>
              <a:tr h="81828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6">
                        <a:lumOff val="18529"/>
                      </a:schemeClr>
                    </a:solidFill>
                  </a:tcPr>
                </a:tc>
                <a:tc>
                  <a:txBody>
                    <a:bodyPr/>
                    <a:lstStyle/>
                    <a:p>
                      <a:pPr algn="l" defTabSz="1828800"/>
                      <a:r>
                        <a:rPr sz="1000">
                          <a:latin typeface="Cambria"/>
                          <a:ea typeface="Cambria"/>
                          <a:cs typeface="Cambria"/>
                          <a:sym typeface="Cambria"/>
                        </a:rPr>
                        <a:t>Official statistics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6">
                        <a:lumOff val="18529"/>
                      </a:schemeClr>
                    </a:solidFill>
                  </a:tcPr>
                </a:tc>
                <a:tc>
                  <a:txBody>
                    <a:bodyPr/>
                    <a:lstStyle/>
                    <a:p>
                      <a:pPr algn="l" defTabSz="1828800"/>
                      <a:r>
                        <a:rPr sz="1000">
                          <a:latin typeface="Cambria"/>
                          <a:ea typeface="Cambria"/>
                          <a:cs typeface="Cambria"/>
                          <a:sym typeface="Cambria"/>
                        </a:rPr>
                        <a:t>From the Police and courts. Explain the number of arrests, convictions etc</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chemeClr val="accent6">
                        <a:lumOff val="18529"/>
                      </a:schemeClr>
                    </a:solidFill>
                  </a:tcPr>
                </a:tc>
                <a:extLst>
                  <a:ext uri="{0D108BD9-81ED-4DB2-BD59-A6C34878D82A}">
                    <a16:rowId xmlns:a16="http://schemas.microsoft.com/office/drawing/2014/main" val="10003"/>
                  </a:ext>
                </a:extLst>
              </a:tr>
            </a:tbl>
          </a:graphicData>
        </a:graphic>
      </p:graphicFrame>
      <p:graphicFrame>
        <p:nvGraphicFramePr>
          <p:cNvPr id="197" name="Table 8"/>
          <p:cNvGraphicFramePr/>
          <p:nvPr/>
        </p:nvGraphicFramePr>
        <p:xfrm>
          <a:off x="7965668" y="2026659"/>
          <a:ext cx="8588978" cy="5813803"/>
        </p:xfrm>
        <a:graphic>
          <a:graphicData uri="http://schemas.openxmlformats.org/drawingml/2006/table">
            <a:tbl>
              <a:tblPr firstRow="1" bandRow="1">
                <a:tableStyleId>{4C3C2611-4C71-4FC5-86AE-919BDF0F9419}</a:tableStyleId>
              </a:tblPr>
              <a:tblGrid>
                <a:gridCol w="1087925">
                  <a:extLst>
                    <a:ext uri="{9D8B030D-6E8A-4147-A177-3AD203B41FA5}">
                      <a16:colId xmlns:a16="http://schemas.microsoft.com/office/drawing/2014/main" val="20000"/>
                    </a:ext>
                  </a:extLst>
                </a:gridCol>
                <a:gridCol w="2623824">
                  <a:extLst>
                    <a:ext uri="{9D8B030D-6E8A-4147-A177-3AD203B41FA5}">
                      <a16:colId xmlns:a16="http://schemas.microsoft.com/office/drawing/2014/main" val="20001"/>
                    </a:ext>
                  </a:extLst>
                </a:gridCol>
                <a:gridCol w="4877229">
                  <a:extLst>
                    <a:ext uri="{9D8B030D-6E8A-4147-A177-3AD203B41FA5}">
                      <a16:colId xmlns:a16="http://schemas.microsoft.com/office/drawing/2014/main" val="20002"/>
                    </a:ext>
                  </a:extLst>
                </a:gridCol>
              </a:tblGrid>
              <a:tr h="626767">
                <a:tc gridSpan="3">
                  <a:txBody>
                    <a:bodyPr/>
                    <a:lstStyle/>
                    <a:p>
                      <a:pPr defTabSz="1828800">
                        <a:defRPr b="0"/>
                      </a:pPr>
                      <a:r>
                        <a:rPr sz="1000" b="1">
                          <a:solidFill>
                            <a:srgbClr val="FFFFFF"/>
                          </a:solidFill>
                          <a:latin typeface="Cambria"/>
                          <a:ea typeface="Cambria"/>
                          <a:cs typeface="Cambria"/>
                          <a:sym typeface="Cambria"/>
                        </a:rPr>
                        <a:t>Social Control</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A5A5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0956">
                <a:tc rowSpan="5" gridSpan="3">
                  <a:txBody>
                    <a:bodyPr/>
                    <a:lstStyle/>
                    <a:p>
                      <a:pPr algn="l" defTabSz="1828800">
                        <a:defRPr sz="1000">
                          <a:latin typeface="Cambria"/>
                          <a:ea typeface="Cambria"/>
                          <a:cs typeface="Cambria"/>
                          <a:sym typeface="Cambria"/>
                        </a:defRPr>
                      </a:pPr>
                      <a:endParaRP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blipFill rotWithShape="1">
                      <a:blip r:embed="rId3"/>
                      <a:srcRect/>
                      <a:stretch>
                        <a:fillRect/>
                      </a:stretch>
                    </a:blipFill>
                  </a:tcPr>
                </a:tc>
                <a:tc rowSpan="5" hMerge="1">
                  <a:txBody>
                    <a:bodyPr/>
                    <a:lstStyle/>
                    <a:p>
                      <a:endParaRPr lang="en-US"/>
                    </a:p>
                  </a:txBody>
                  <a:tcPr/>
                </a:tc>
                <a:tc rowSpan="5" hMerge="1">
                  <a:txBody>
                    <a:bodyPr/>
                    <a:lstStyle/>
                    <a:p>
                      <a:endParaRPr lang="en-US"/>
                    </a:p>
                  </a:txBody>
                  <a:tcPr/>
                </a:tc>
                <a:extLst>
                  <a:ext uri="{0D108BD9-81ED-4DB2-BD59-A6C34878D82A}">
                    <a16:rowId xmlns:a16="http://schemas.microsoft.com/office/drawing/2014/main" val="10001"/>
                  </a:ext>
                </a:extLst>
              </a:tr>
              <a:tr h="1221115">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896925">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896925">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221115">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bl>
          </a:graphicData>
        </a:graphic>
      </p:graphicFrame>
      <p:graphicFrame>
        <p:nvGraphicFramePr>
          <p:cNvPr id="198" name="Table 9"/>
          <p:cNvGraphicFramePr/>
          <p:nvPr/>
        </p:nvGraphicFramePr>
        <p:xfrm>
          <a:off x="16724601" y="2092856"/>
          <a:ext cx="7149491" cy="3939091"/>
        </p:xfrm>
        <a:graphic>
          <a:graphicData uri="http://schemas.openxmlformats.org/drawingml/2006/table">
            <a:tbl>
              <a:tblPr firstRow="1" bandRow="1">
                <a:tableStyleId>{4C3C2611-4C71-4FC5-86AE-919BDF0F9419}</a:tableStyleId>
              </a:tblPr>
              <a:tblGrid>
                <a:gridCol w="894938">
                  <a:extLst>
                    <a:ext uri="{9D8B030D-6E8A-4147-A177-3AD203B41FA5}">
                      <a16:colId xmlns:a16="http://schemas.microsoft.com/office/drawing/2014/main" val="20000"/>
                    </a:ext>
                  </a:extLst>
                </a:gridCol>
                <a:gridCol w="2242487">
                  <a:extLst>
                    <a:ext uri="{9D8B030D-6E8A-4147-A177-3AD203B41FA5}">
                      <a16:colId xmlns:a16="http://schemas.microsoft.com/office/drawing/2014/main" val="20001"/>
                    </a:ext>
                  </a:extLst>
                </a:gridCol>
                <a:gridCol w="4012066">
                  <a:extLst>
                    <a:ext uri="{9D8B030D-6E8A-4147-A177-3AD203B41FA5}">
                      <a16:colId xmlns:a16="http://schemas.microsoft.com/office/drawing/2014/main" val="20002"/>
                    </a:ext>
                  </a:extLst>
                </a:gridCol>
              </a:tblGrid>
              <a:tr h="492387">
                <a:tc gridSpan="3">
                  <a:txBody>
                    <a:bodyPr/>
                    <a:lstStyle/>
                    <a:p>
                      <a:pPr defTabSz="1828800">
                        <a:defRPr b="0"/>
                      </a:pPr>
                      <a:r>
                        <a:rPr sz="1000" b="1">
                          <a:solidFill>
                            <a:srgbClr val="FFFFFF"/>
                          </a:solidFill>
                          <a:latin typeface="Cambria"/>
                          <a:ea typeface="Cambria"/>
                          <a:cs typeface="Cambria"/>
                          <a:sym typeface="Cambria"/>
                        </a:rPr>
                        <a:t>Vocabulary</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70AD4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2387">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Crime</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An act which is against the law</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extLst>
                  <a:ext uri="{0D108BD9-81ED-4DB2-BD59-A6C34878D82A}">
                    <a16:rowId xmlns:a16="http://schemas.microsoft.com/office/drawing/2014/main" val="10001"/>
                  </a:ext>
                </a:extLst>
              </a:tr>
              <a:tr h="449939">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Deviance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Actions that go against norms and values of society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2"/>
                  </a:ext>
                </a:extLst>
              </a:tr>
              <a:tr h="449939">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Social construct of crime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What are considered crimes and deviant acts are made up and decided by people in society – they are social constructs.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3"/>
                  </a:ext>
                </a:extLst>
              </a:tr>
              <a:tr h="704622">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Social control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Making people follow the norms and values of society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4"/>
                  </a:ext>
                </a:extLst>
              </a:tr>
              <a:tr h="449939">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Social solidarity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 idea that society works and gets along as everyone shares norms and values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5"/>
                  </a:ext>
                </a:extLst>
              </a:tr>
              <a:tr h="449939">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Double deviance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Women are punished for the crime and for not behaving as a woman should. This is often the case in crimes involving children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6"/>
                  </a:ext>
                </a:extLst>
              </a:tr>
              <a:tr h="449939">
                <a:tc>
                  <a:txBody>
                    <a:bodyPr/>
                    <a:lstStyle/>
                    <a:p>
                      <a:pPr algn="l" defTabSz="1828800">
                        <a:defRPr sz="1000">
                          <a:latin typeface="Cambria"/>
                          <a:ea typeface="Cambria"/>
                          <a:cs typeface="Cambria"/>
                          <a:sym typeface="Cambria"/>
                        </a:defRPr>
                      </a:pPr>
                      <a:endParaRP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Scapegoats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Blaming a group of people for a crime to draw attention away from other issues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7"/>
                  </a:ext>
                </a:extLst>
              </a:tr>
            </a:tbl>
          </a:graphicData>
        </a:graphic>
      </p:graphicFrame>
      <p:graphicFrame>
        <p:nvGraphicFramePr>
          <p:cNvPr id="199" name="Table 7"/>
          <p:cNvGraphicFramePr/>
          <p:nvPr/>
        </p:nvGraphicFramePr>
        <p:xfrm>
          <a:off x="292232" y="5112952"/>
          <a:ext cx="7516126" cy="2671271"/>
        </p:xfrm>
        <a:graphic>
          <a:graphicData uri="http://schemas.openxmlformats.org/drawingml/2006/table">
            <a:tbl>
              <a:tblPr firstRow="1" bandRow="1">
                <a:tableStyleId>{4C3C2611-4C71-4FC5-86AE-919BDF0F9419}</a:tableStyleId>
              </a:tblPr>
              <a:tblGrid>
                <a:gridCol w="952031">
                  <a:extLst>
                    <a:ext uri="{9D8B030D-6E8A-4147-A177-3AD203B41FA5}">
                      <a16:colId xmlns:a16="http://schemas.microsoft.com/office/drawing/2014/main" val="20000"/>
                    </a:ext>
                  </a:extLst>
                </a:gridCol>
                <a:gridCol w="2296081">
                  <a:extLst>
                    <a:ext uri="{9D8B030D-6E8A-4147-A177-3AD203B41FA5}">
                      <a16:colId xmlns:a16="http://schemas.microsoft.com/office/drawing/2014/main" val="20001"/>
                    </a:ext>
                  </a:extLst>
                </a:gridCol>
                <a:gridCol w="4268014">
                  <a:extLst>
                    <a:ext uri="{9D8B030D-6E8A-4147-A177-3AD203B41FA5}">
                      <a16:colId xmlns:a16="http://schemas.microsoft.com/office/drawing/2014/main" val="20002"/>
                    </a:ext>
                  </a:extLst>
                </a:gridCol>
              </a:tblGrid>
              <a:tr h="653937">
                <a:tc gridSpan="3">
                  <a:txBody>
                    <a:bodyPr/>
                    <a:lstStyle/>
                    <a:p>
                      <a:pPr defTabSz="914400">
                        <a:defRPr b="0"/>
                      </a:pPr>
                      <a:r>
                        <a:rPr sz="1000" b="1">
                          <a:solidFill>
                            <a:srgbClr val="FFFFFF"/>
                          </a:solidFill>
                          <a:latin typeface="Cambria"/>
                          <a:ea typeface="Cambria"/>
                          <a:cs typeface="Cambria"/>
                          <a:sym typeface="Cambria"/>
                        </a:rPr>
                        <a:t>Trends</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090">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Patterns of criminality</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Statistically you are more likely to be criminal if you are male, from a Black background and young. This is from official statistics which may be incorrect for a range of reasons.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extLst>
                  <a:ext uri="{0D108BD9-81ED-4DB2-BD59-A6C34878D82A}">
                    <a16:rowId xmlns:a16="http://schemas.microsoft.com/office/drawing/2014/main" val="10001"/>
                  </a:ext>
                </a:extLst>
              </a:tr>
              <a:tr h="993244">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r>
                        <a:rPr sz="1000">
                          <a:latin typeface="Cambria"/>
                          <a:ea typeface="Cambria"/>
                          <a:cs typeface="Cambria"/>
                          <a:sym typeface="Cambria"/>
                        </a:rPr>
                        <a:t>Patterns of victimisation</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r>
                        <a:rPr sz="1000">
                          <a:latin typeface="Cambria"/>
                          <a:ea typeface="Cambria"/>
                          <a:cs typeface="Cambria"/>
                          <a:sym typeface="Cambria"/>
                        </a:rPr>
                        <a:t>Men and women are equally likely to be victims of crime. However, the types of crime are different - women are more likely to be the victim of sex crimes, men are more likely to be the victim of murder and violent crime.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extLst>
                  <a:ext uri="{0D108BD9-81ED-4DB2-BD59-A6C34878D82A}">
                    <a16:rowId xmlns:a16="http://schemas.microsoft.com/office/drawing/2014/main" val="10002"/>
                  </a:ext>
                </a:extLst>
              </a:tr>
            </a:tbl>
          </a:graphicData>
        </a:graphic>
      </p:graphicFrame>
      <p:graphicFrame>
        <p:nvGraphicFramePr>
          <p:cNvPr id="200" name="Table 4"/>
          <p:cNvGraphicFramePr/>
          <p:nvPr/>
        </p:nvGraphicFramePr>
        <p:xfrm>
          <a:off x="7990923" y="8259160"/>
          <a:ext cx="8538468" cy="1479725"/>
        </p:xfrm>
        <a:graphic>
          <a:graphicData uri="http://schemas.openxmlformats.org/drawingml/2006/table">
            <a:tbl>
              <a:tblPr firstRow="1" bandRow="1">
                <a:tableStyleId>{4C3C2611-4C71-4FC5-86AE-919BDF0F9419}</a:tableStyleId>
              </a:tblPr>
              <a:tblGrid>
                <a:gridCol w="1049236">
                  <a:extLst>
                    <a:ext uri="{9D8B030D-6E8A-4147-A177-3AD203B41FA5}">
                      <a16:colId xmlns:a16="http://schemas.microsoft.com/office/drawing/2014/main" val="20000"/>
                    </a:ext>
                  </a:extLst>
                </a:gridCol>
                <a:gridCol w="1938103">
                  <a:extLst>
                    <a:ext uri="{9D8B030D-6E8A-4147-A177-3AD203B41FA5}">
                      <a16:colId xmlns:a16="http://schemas.microsoft.com/office/drawing/2014/main" val="20001"/>
                    </a:ext>
                  </a:extLst>
                </a:gridCol>
                <a:gridCol w="5551129">
                  <a:extLst>
                    <a:ext uri="{9D8B030D-6E8A-4147-A177-3AD203B41FA5}">
                      <a16:colId xmlns:a16="http://schemas.microsoft.com/office/drawing/2014/main" val="20002"/>
                    </a:ext>
                  </a:extLst>
                </a:gridCol>
              </a:tblGrid>
              <a:tr h="462959">
                <a:tc gridSpan="3">
                  <a:txBody>
                    <a:bodyPr/>
                    <a:lstStyle/>
                    <a:p>
                      <a:pPr defTabSz="914400">
                        <a:defRPr b="0"/>
                      </a:pPr>
                      <a:r>
                        <a:rPr sz="1000" b="1">
                          <a:solidFill>
                            <a:srgbClr val="FFFFFF"/>
                          </a:solidFill>
                          <a:latin typeface="Cambria"/>
                          <a:ea typeface="Cambria"/>
                          <a:cs typeface="Cambria"/>
                          <a:sym typeface="Cambria"/>
                        </a:rPr>
                        <a:t>Views on the police</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807">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Functionalists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Functionalist sociologists see the police as coming from and working on behalf of the community that they police. 
The police maintain social solidarity</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extLst>
                  <a:ext uri="{0D108BD9-81ED-4DB2-BD59-A6C34878D82A}">
                    <a16:rowId xmlns:a16="http://schemas.microsoft.com/office/drawing/2014/main" val="10001"/>
                  </a:ext>
                </a:extLst>
              </a:tr>
              <a:tr h="462959">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Marxists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Marxist perspective views the police not as a part of the community but as a hostile outside force who are there to control the working class on behalf of the ruling class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2"/>
                  </a:ext>
                </a:extLst>
              </a:tr>
            </a:tbl>
          </a:graphicData>
        </a:graphic>
      </p:graphicFrame>
      <p:graphicFrame>
        <p:nvGraphicFramePr>
          <p:cNvPr id="201" name="Table 4"/>
          <p:cNvGraphicFramePr/>
          <p:nvPr/>
        </p:nvGraphicFramePr>
        <p:xfrm>
          <a:off x="7922766" y="10354660"/>
          <a:ext cx="8538468" cy="1712639"/>
        </p:xfrm>
        <a:graphic>
          <a:graphicData uri="http://schemas.openxmlformats.org/drawingml/2006/table">
            <a:tbl>
              <a:tblPr firstRow="1" bandRow="1">
                <a:tableStyleId>{4C3C2611-4C71-4FC5-86AE-919BDF0F9419}</a:tableStyleId>
              </a:tblPr>
              <a:tblGrid>
                <a:gridCol w="1049236">
                  <a:extLst>
                    <a:ext uri="{9D8B030D-6E8A-4147-A177-3AD203B41FA5}">
                      <a16:colId xmlns:a16="http://schemas.microsoft.com/office/drawing/2014/main" val="20000"/>
                    </a:ext>
                  </a:extLst>
                </a:gridCol>
                <a:gridCol w="1938103">
                  <a:extLst>
                    <a:ext uri="{9D8B030D-6E8A-4147-A177-3AD203B41FA5}">
                      <a16:colId xmlns:a16="http://schemas.microsoft.com/office/drawing/2014/main" val="20001"/>
                    </a:ext>
                  </a:extLst>
                </a:gridCol>
                <a:gridCol w="5551129">
                  <a:extLst>
                    <a:ext uri="{9D8B030D-6E8A-4147-A177-3AD203B41FA5}">
                      <a16:colId xmlns:a16="http://schemas.microsoft.com/office/drawing/2014/main" val="20002"/>
                    </a:ext>
                  </a:extLst>
                </a:gridCol>
              </a:tblGrid>
              <a:tr h="462959">
                <a:tc gridSpan="3">
                  <a:txBody>
                    <a:bodyPr/>
                    <a:lstStyle/>
                    <a:p>
                      <a:pPr defTabSz="914400">
                        <a:defRPr b="0"/>
                      </a:pPr>
                      <a:r>
                        <a:rPr sz="1000" b="1">
                          <a:solidFill>
                            <a:srgbClr val="FFFFFF"/>
                          </a:solidFill>
                          <a:latin typeface="Cambria"/>
                          <a:ea typeface="Cambria"/>
                          <a:cs typeface="Cambria"/>
                          <a:sym typeface="Cambria"/>
                        </a:rPr>
                        <a:t>Views on the the courts</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807">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Functionalists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Courts are positive for society.
Role in protecting  social order.
Courts use sanctions to discourage crime.
Courts remind people of the boundaries of behaviour</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extLst>
                  <a:ext uri="{0D108BD9-81ED-4DB2-BD59-A6C34878D82A}">
                    <a16:rowId xmlns:a16="http://schemas.microsoft.com/office/drawing/2014/main" val="10001"/>
                  </a:ext>
                </a:extLst>
              </a:tr>
              <a:tr h="462959">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Marxists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Criticise the courts  for favouring the rich and powerful.
They believe that the courts are unfair.
Laws are enforced to protect the needs of the rich at the expense of the poor.</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2"/>
                  </a:ext>
                </a:extLst>
              </a:tr>
            </a:tbl>
          </a:graphicData>
        </a:graphic>
      </p:graphicFrame>
      <p:graphicFrame>
        <p:nvGraphicFramePr>
          <p:cNvPr id="202" name="Table 8"/>
          <p:cNvGraphicFramePr/>
          <p:nvPr/>
        </p:nvGraphicFramePr>
        <p:xfrm>
          <a:off x="16743654" y="6354174"/>
          <a:ext cx="7149491" cy="3053460"/>
        </p:xfrm>
        <a:graphic>
          <a:graphicData uri="http://schemas.openxmlformats.org/drawingml/2006/table">
            <a:tbl>
              <a:tblPr firstRow="1" bandRow="1">
                <a:tableStyleId>{4C3C2611-4C71-4FC5-86AE-919BDF0F9419}</a:tableStyleId>
              </a:tblPr>
              <a:tblGrid>
                <a:gridCol w="905592">
                  <a:extLst>
                    <a:ext uri="{9D8B030D-6E8A-4147-A177-3AD203B41FA5}">
                      <a16:colId xmlns:a16="http://schemas.microsoft.com/office/drawing/2014/main" val="20000"/>
                    </a:ext>
                  </a:extLst>
                </a:gridCol>
                <a:gridCol w="2184079">
                  <a:extLst>
                    <a:ext uri="{9D8B030D-6E8A-4147-A177-3AD203B41FA5}">
                      <a16:colId xmlns:a16="http://schemas.microsoft.com/office/drawing/2014/main" val="20001"/>
                    </a:ext>
                  </a:extLst>
                </a:gridCol>
                <a:gridCol w="4059820">
                  <a:extLst>
                    <a:ext uri="{9D8B030D-6E8A-4147-A177-3AD203B41FA5}">
                      <a16:colId xmlns:a16="http://schemas.microsoft.com/office/drawing/2014/main" val="20002"/>
                    </a:ext>
                  </a:extLst>
                </a:gridCol>
              </a:tblGrid>
              <a:tr h="398948">
                <a:tc gridSpan="3">
                  <a:txBody>
                    <a:bodyPr/>
                    <a:lstStyle/>
                    <a:p>
                      <a:pPr defTabSz="1828800">
                        <a:defRPr b="0"/>
                      </a:pPr>
                      <a:r>
                        <a:rPr sz="1000" b="1">
                          <a:solidFill>
                            <a:srgbClr val="FFFFFF"/>
                          </a:solidFill>
                          <a:latin typeface="Cambria"/>
                          <a:ea typeface="Cambria"/>
                          <a:cs typeface="Cambria"/>
                          <a:sym typeface="Cambria"/>
                        </a:rPr>
                        <a:t>Female Crime</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A5A5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5301">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Why do women commit less crime? -</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The way boys and girls and socialised makes boys more prone to crime and girls less likely to be criminals</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extLst>
                  <a:ext uri="{0D108BD9-81ED-4DB2-BD59-A6C34878D82A}">
                    <a16:rowId xmlns:a16="http://schemas.microsoft.com/office/drawing/2014/main" val="10001"/>
                  </a:ext>
                </a:extLst>
              </a:tr>
              <a:tr h="777262">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Why do some women commit crime?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Some women suffer from poverty and so are forced to commit crimes.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extLst>
                  <a:ext uri="{0D108BD9-81ED-4DB2-BD59-A6C34878D82A}">
                    <a16:rowId xmlns:a16="http://schemas.microsoft.com/office/drawing/2014/main" val="10002"/>
                  </a:ext>
                </a:extLst>
              </a:tr>
              <a:tr h="570909">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Why are women less likely to be convicted?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Women are good at hiding their crimes – they are naturally more deceptive - Pollak
Chivalry thesis - men are socialised to protect women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3"/>
                  </a:ext>
                </a:extLst>
              </a:tr>
              <a:tr h="570909">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Why do some women get harsh sentences?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Due to double deviance- they are punished for the crime and for not behaving as a woman should. This is often the case in crimes involving children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4"/>
                  </a:ext>
                </a:extLst>
              </a:tr>
            </a:tbl>
          </a:graphicData>
        </a:graphic>
      </p:graphicFrame>
      <p:graphicFrame>
        <p:nvGraphicFramePr>
          <p:cNvPr id="203" name="Table 7"/>
          <p:cNvGraphicFramePr/>
          <p:nvPr/>
        </p:nvGraphicFramePr>
        <p:xfrm>
          <a:off x="16664648" y="9752042"/>
          <a:ext cx="7516126" cy="2671271"/>
        </p:xfrm>
        <a:graphic>
          <a:graphicData uri="http://schemas.openxmlformats.org/drawingml/2006/table">
            <a:tbl>
              <a:tblPr firstRow="1" bandRow="1">
                <a:tableStyleId>{4C3C2611-4C71-4FC5-86AE-919BDF0F9419}</a:tableStyleId>
              </a:tblPr>
              <a:tblGrid>
                <a:gridCol w="952031">
                  <a:extLst>
                    <a:ext uri="{9D8B030D-6E8A-4147-A177-3AD203B41FA5}">
                      <a16:colId xmlns:a16="http://schemas.microsoft.com/office/drawing/2014/main" val="20000"/>
                    </a:ext>
                  </a:extLst>
                </a:gridCol>
                <a:gridCol w="2296081">
                  <a:extLst>
                    <a:ext uri="{9D8B030D-6E8A-4147-A177-3AD203B41FA5}">
                      <a16:colId xmlns:a16="http://schemas.microsoft.com/office/drawing/2014/main" val="20001"/>
                    </a:ext>
                  </a:extLst>
                </a:gridCol>
                <a:gridCol w="4268014">
                  <a:extLst>
                    <a:ext uri="{9D8B030D-6E8A-4147-A177-3AD203B41FA5}">
                      <a16:colId xmlns:a16="http://schemas.microsoft.com/office/drawing/2014/main" val="20002"/>
                    </a:ext>
                  </a:extLst>
                </a:gridCol>
              </a:tblGrid>
              <a:tr h="653937">
                <a:tc gridSpan="3">
                  <a:txBody>
                    <a:bodyPr/>
                    <a:lstStyle/>
                    <a:p>
                      <a:pPr defTabSz="914400">
                        <a:defRPr b="0"/>
                      </a:pPr>
                      <a:r>
                        <a:rPr sz="1000" b="1">
                          <a:solidFill>
                            <a:srgbClr val="FFFFFF"/>
                          </a:solidFill>
                          <a:latin typeface="Cambria"/>
                          <a:ea typeface="Cambria"/>
                          <a:cs typeface="Cambria"/>
                          <a:sym typeface="Cambria"/>
                        </a:rPr>
                        <a:t>Ethnicity and Crime</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3">
                        <a:satOff val="-7500"/>
                        <a:lumOff val="-10588"/>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090">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chemeClr val="accent3">
                        <a:lumOff val="23529"/>
                      </a:schemeClr>
                    </a:solidFill>
                  </a:tcPr>
                </a:tc>
                <a:tc>
                  <a:txBody>
                    <a:bodyPr/>
                    <a:lstStyle/>
                    <a:p>
                      <a:pPr algn="l" defTabSz="914400"/>
                      <a:r>
                        <a:rPr sz="1000">
                          <a:latin typeface="Cambria"/>
                          <a:ea typeface="Cambria"/>
                          <a:cs typeface="Cambria"/>
                          <a:sym typeface="Cambria"/>
                        </a:rPr>
                        <a:t>Institutional Racism</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chemeClr val="accent3">
                        <a:lumOff val="23529"/>
                      </a:schemeClr>
                    </a:solidFill>
                  </a:tcPr>
                </a:tc>
                <a:tc>
                  <a:txBody>
                    <a:bodyPr/>
                    <a:lstStyle/>
                    <a:p>
                      <a:pPr algn="l" defTabSz="914400"/>
                      <a:r>
                        <a:rPr sz="1000">
                          <a:latin typeface="Cambria"/>
                          <a:ea typeface="Cambria"/>
                          <a:cs typeface="Cambria"/>
                          <a:sym typeface="Cambria"/>
                        </a:rPr>
                        <a:t>Some ethnic minority groups are more likely to be stopped and searched, arrested and convicted due to stereotypes and racism</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chemeClr val="accent3">
                        <a:lumOff val="23529"/>
                      </a:schemeClr>
                    </a:solidFill>
                  </a:tcPr>
                </a:tc>
                <a:extLst>
                  <a:ext uri="{0D108BD9-81ED-4DB2-BD59-A6C34878D82A}">
                    <a16:rowId xmlns:a16="http://schemas.microsoft.com/office/drawing/2014/main" val="10001"/>
                  </a:ext>
                </a:extLst>
              </a:tr>
              <a:tr h="993244">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3">
                        <a:lumOff val="23529"/>
                      </a:schemeClr>
                    </a:solidFill>
                  </a:tcPr>
                </a:tc>
                <a:tc>
                  <a:txBody>
                    <a:bodyPr/>
                    <a:lstStyle/>
                    <a:p>
                      <a:pPr algn="l" defTabSz="914400"/>
                      <a:r>
                        <a:rPr sz="1000">
                          <a:latin typeface="Cambria"/>
                          <a:ea typeface="Cambria"/>
                          <a:cs typeface="Cambria"/>
                          <a:sym typeface="Cambria"/>
                        </a:rPr>
                        <a:t>Scapegoating</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3">
                        <a:lumOff val="23529"/>
                      </a:schemeClr>
                    </a:solidFill>
                  </a:tcPr>
                </a:tc>
                <a:tc>
                  <a:txBody>
                    <a:bodyPr/>
                    <a:lstStyle/>
                    <a:p>
                      <a:pPr algn="l" defTabSz="914400"/>
                      <a:r>
                        <a:rPr sz="1000">
                          <a:latin typeface="Cambria"/>
                          <a:ea typeface="Cambria"/>
                          <a:cs typeface="Cambria"/>
                          <a:sym typeface="Cambria"/>
                        </a:rPr>
                        <a:t>Ethnic minority groups are sometimes blamed for crime as a whole. This is a form of stereotyping.</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3">
                        <a:lumOff val="23529"/>
                      </a:schemeClr>
                    </a:solidFill>
                  </a:tcPr>
                </a:tc>
                <a:extLst>
                  <a:ext uri="{0D108BD9-81ED-4DB2-BD59-A6C34878D82A}">
                    <a16:rowId xmlns:a16="http://schemas.microsoft.com/office/drawing/2014/main" val="10002"/>
                  </a:ext>
                </a:extLst>
              </a:tr>
            </a:tbl>
          </a:graphicData>
        </a:graphic>
      </p:graphicFrame>
      <p:graphicFrame>
        <p:nvGraphicFramePr>
          <p:cNvPr id="204" name="Table 6"/>
          <p:cNvGraphicFramePr/>
          <p:nvPr/>
        </p:nvGraphicFramePr>
        <p:xfrm>
          <a:off x="346343" y="8052986"/>
          <a:ext cx="7360308" cy="5235053"/>
        </p:xfrm>
        <a:graphic>
          <a:graphicData uri="http://schemas.openxmlformats.org/drawingml/2006/table">
            <a:tbl>
              <a:tblPr firstRow="1" bandRow="1">
                <a:tableStyleId>{4C3C2611-4C71-4FC5-86AE-919BDF0F9419}</a:tableStyleId>
              </a:tblPr>
              <a:tblGrid>
                <a:gridCol w="932293">
                  <a:extLst>
                    <a:ext uri="{9D8B030D-6E8A-4147-A177-3AD203B41FA5}">
                      <a16:colId xmlns:a16="http://schemas.microsoft.com/office/drawing/2014/main" val="20000"/>
                    </a:ext>
                  </a:extLst>
                </a:gridCol>
                <a:gridCol w="1649305">
                  <a:extLst>
                    <a:ext uri="{9D8B030D-6E8A-4147-A177-3AD203B41FA5}">
                      <a16:colId xmlns:a16="http://schemas.microsoft.com/office/drawing/2014/main" val="20001"/>
                    </a:ext>
                  </a:extLst>
                </a:gridCol>
                <a:gridCol w="4778710">
                  <a:extLst>
                    <a:ext uri="{9D8B030D-6E8A-4147-A177-3AD203B41FA5}">
                      <a16:colId xmlns:a16="http://schemas.microsoft.com/office/drawing/2014/main" val="20002"/>
                    </a:ext>
                  </a:extLst>
                </a:gridCol>
              </a:tblGrid>
              <a:tr h="571814">
                <a:tc gridSpan="3">
                  <a:txBody>
                    <a:bodyPr/>
                    <a:lstStyle/>
                    <a:p>
                      <a:pPr defTabSz="1828800">
                        <a:defRPr b="0"/>
                      </a:pPr>
                      <a:r>
                        <a:rPr sz="1000" b="1">
                          <a:solidFill>
                            <a:srgbClr val="FFFFFF"/>
                          </a:solidFill>
                          <a:latin typeface="Cambria"/>
                          <a:ea typeface="Cambria"/>
                          <a:cs typeface="Cambria"/>
                          <a:sym typeface="Cambria"/>
                        </a:rPr>
                        <a:t>Key Sociologists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ED7D3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814">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Heindonsohn</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Females are less likely to commit crime as they are under more control- informal sanctions keep women ‘in line’.</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extLst>
                  <a:ext uri="{0D108BD9-81ED-4DB2-BD59-A6C34878D82A}">
                    <a16:rowId xmlns:a16="http://schemas.microsoft.com/office/drawing/2014/main" val="10001"/>
                  </a:ext>
                </a:extLst>
              </a:tr>
              <a:tr h="81828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Carlen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Linked female criminality to poverty and being working class.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2"/>
                  </a:ext>
                </a:extLst>
              </a:tr>
              <a:tr h="81828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Pollak</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Women are good at hiding their crimes – they are naturally more deceptive and so are less likely to get caught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3"/>
                  </a:ext>
                </a:extLst>
              </a:tr>
              <a:tr h="818285">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Pollak</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Chivalry Thesis - male police and judges are socialised  to protect women and so are less likely to arrest them or give them harsh sentences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4"/>
                  </a:ext>
                </a:extLst>
              </a:tr>
              <a:tr h="818285">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Gilroy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Argued that the perception that Black people were more criminal than White people was a racist myth. He thought the police stereotyped Black people and so they were more likely to be arrested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5"/>
                  </a:ext>
                </a:extLst>
              </a:tr>
              <a:tr h="818285">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Hall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Looked at how Black people were used as scapegoats in mugging cases in the 1970s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3"/>
          <p:cNvSpPr txBox="1"/>
          <p:nvPr/>
        </p:nvSpPr>
        <p:spPr>
          <a:xfrm>
            <a:off x="4442147" y="250520"/>
            <a:ext cx="15274241" cy="716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lvl1pPr defTabSz="914400">
              <a:defRPr sz="3600" b="1">
                <a:solidFill>
                  <a:srgbClr val="000000"/>
                </a:solidFill>
                <a:latin typeface="Cambria"/>
                <a:ea typeface="Cambria"/>
                <a:cs typeface="Cambria"/>
                <a:sym typeface="Cambria"/>
              </a:defRPr>
            </a:lvl1pPr>
          </a:lstStyle>
          <a:p>
            <a:r>
              <a:t>Crime 2| Year 11 | Term 5</a:t>
            </a:r>
          </a:p>
        </p:txBody>
      </p:sp>
      <p:pic>
        <p:nvPicPr>
          <p:cNvPr id="207" name="Picture 2" descr="Picture 2"/>
          <p:cNvPicPr>
            <a:picLocks noChangeAspect="1"/>
          </p:cNvPicPr>
          <p:nvPr/>
        </p:nvPicPr>
        <p:blipFill>
          <a:blip r:embed="rId2"/>
          <a:stretch>
            <a:fillRect/>
          </a:stretch>
        </p:blipFill>
        <p:spPr>
          <a:xfrm>
            <a:off x="19532252" y="12587640"/>
            <a:ext cx="1572295" cy="971645"/>
          </a:xfrm>
          <a:prstGeom prst="rect">
            <a:avLst/>
          </a:prstGeom>
          <a:ln w="12700">
            <a:miter lim="400000"/>
          </a:ln>
        </p:spPr>
      </p:pic>
      <p:graphicFrame>
        <p:nvGraphicFramePr>
          <p:cNvPr id="208" name="Table 6"/>
          <p:cNvGraphicFramePr/>
          <p:nvPr/>
        </p:nvGraphicFramePr>
        <p:xfrm>
          <a:off x="351146" y="2020266"/>
          <a:ext cx="7360308" cy="5596873"/>
        </p:xfrm>
        <a:graphic>
          <a:graphicData uri="http://schemas.openxmlformats.org/drawingml/2006/table">
            <a:tbl>
              <a:tblPr firstRow="1" bandRow="1">
                <a:tableStyleId>{4C3C2611-4C71-4FC5-86AE-919BDF0F9419}</a:tableStyleId>
              </a:tblPr>
              <a:tblGrid>
                <a:gridCol w="932293">
                  <a:extLst>
                    <a:ext uri="{9D8B030D-6E8A-4147-A177-3AD203B41FA5}">
                      <a16:colId xmlns:a16="http://schemas.microsoft.com/office/drawing/2014/main" val="20000"/>
                    </a:ext>
                  </a:extLst>
                </a:gridCol>
                <a:gridCol w="1649305">
                  <a:extLst>
                    <a:ext uri="{9D8B030D-6E8A-4147-A177-3AD203B41FA5}">
                      <a16:colId xmlns:a16="http://schemas.microsoft.com/office/drawing/2014/main" val="20001"/>
                    </a:ext>
                  </a:extLst>
                </a:gridCol>
                <a:gridCol w="4778710">
                  <a:extLst>
                    <a:ext uri="{9D8B030D-6E8A-4147-A177-3AD203B41FA5}">
                      <a16:colId xmlns:a16="http://schemas.microsoft.com/office/drawing/2014/main" val="20002"/>
                    </a:ext>
                  </a:extLst>
                </a:gridCol>
              </a:tblGrid>
              <a:tr h="571814">
                <a:tc gridSpan="3">
                  <a:txBody>
                    <a:bodyPr/>
                    <a:lstStyle/>
                    <a:p>
                      <a:pPr defTabSz="1828800">
                        <a:defRPr b="0"/>
                      </a:pPr>
                      <a:r>
                        <a:rPr sz="1000" b="1">
                          <a:solidFill>
                            <a:srgbClr val="FFFFFF"/>
                          </a:solidFill>
                          <a:latin typeface="Cambria"/>
                          <a:ea typeface="Cambria"/>
                          <a:cs typeface="Cambria"/>
                          <a:sym typeface="Cambria"/>
                        </a:rPr>
                        <a:t>Key Sociologists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ED7D3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814">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Durkheim</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Some crime is necessary for society</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F8D6CC"/>
                    </a:solidFill>
                  </a:tcPr>
                </a:tc>
                <a:extLst>
                  <a:ext uri="{0D108BD9-81ED-4DB2-BD59-A6C34878D82A}">
                    <a16:rowId xmlns:a16="http://schemas.microsoft.com/office/drawing/2014/main" val="10001"/>
                  </a:ext>
                </a:extLst>
              </a:tr>
              <a:tr h="347492">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Merton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Strain Theory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2"/>
                  </a:ext>
                </a:extLst>
              </a:tr>
              <a:tr h="350419">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Cohen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Status frustration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3"/>
                  </a:ext>
                </a:extLst>
              </a:tr>
              <a:tr h="421640">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Matza</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Criticised Cohen and said that it isn’t only subcultures or working class people who commit crime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4"/>
                  </a:ext>
                </a:extLst>
              </a:tr>
              <a:tr h="878839">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Sutherland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tc>
                  <a:txBody>
                    <a:bodyPr/>
                    <a:lstStyle/>
                    <a:p>
                      <a:pPr algn="l" defTabSz="1828800"/>
                      <a:r>
                        <a:rPr sz="1000">
                          <a:latin typeface="Cambria"/>
                          <a:ea typeface="Cambria"/>
                          <a:cs typeface="Cambria"/>
                          <a:sym typeface="Cambria"/>
                        </a:rPr>
                        <a:t>Focused on crimes that people with high status carry out
Corruption
Breaking health and safety laws
Fraud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8D6CC"/>
                    </a:solidFill>
                  </a:tcPr>
                </a:tc>
                <a:extLst>
                  <a:ext uri="{0D108BD9-81ED-4DB2-BD59-A6C34878D82A}">
                    <a16:rowId xmlns:a16="http://schemas.microsoft.com/office/drawing/2014/main" val="10005"/>
                  </a:ext>
                </a:extLst>
              </a:tr>
              <a:tr h="818285">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Slapper and Tombs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Argued that corporate crime is different as it is carried out to benefit large companies not the individual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6"/>
                  </a:ext>
                </a:extLst>
              </a:tr>
              <a:tr h="818285">
                <a:tc>
                  <a:txBody>
                    <a:bodyPr/>
                    <a:lstStyle/>
                    <a:p>
                      <a:pPr algn="l" defTabSz="1828800"/>
                      <a:r>
                        <a:rPr sz="1000">
                          <a:latin typeface="Cambria"/>
                          <a:ea typeface="Cambria"/>
                          <a:cs typeface="Cambria"/>
                          <a:sym typeface="Cambria"/>
                        </a:rPr>
                        <a:t>7</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Becker</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Master status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7"/>
                  </a:ext>
                </a:extLst>
              </a:tr>
              <a:tr h="818285">
                <a:tc>
                  <a:txBody>
                    <a:bodyPr/>
                    <a:lstStyle/>
                    <a:p>
                      <a:pPr algn="l" defTabSz="1828800"/>
                      <a:r>
                        <a:rPr sz="1000">
                          <a:latin typeface="Cambria"/>
                          <a:ea typeface="Cambria"/>
                          <a:cs typeface="Cambria"/>
                          <a:sym typeface="Cambria"/>
                        </a:rPr>
                        <a:t>8</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Cohen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tc>
                  <a:txBody>
                    <a:bodyPr/>
                    <a:lstStyle/>
                    <a:p>
                      <a:pPr algn="l" defTabSz="1828800"/>
                      <a:r>
                        <a:rPr sz="1000">
                          <a:latin typeface="Cambria"/>
                          <a:ea typeface="Cambria"/>
                          <a:cs typeface="Cambria"/>
                          <a:sym typeface="Cambria"/>
                        </a:rPr>
                        <a:t>Mods and Rockers- example of a moral panic</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CECE7"/>
                    </a:solidFill>
                  </a:tcPr>
                </a:tc>
                <a:extLst>
                  <a:ext uri="{0D108BD9-81ED-4DB2-BD59-A6C34878D82A}">
                    <a16:rowId xmlns:a16="http://schemas.microsoft.com/office/drawing/2014/main" val="10008"/>
                  </a:ext>
                </a:extLst>
              </a:tr>
            </a:tbl>
          </a:graphicData>
        </a:graphic>
      </p:graphicFrame>
      <p:graphicFrame>
        <p:nvGraphicFramePr>
          <p:cNvPr id="209" name="Table 8"/>
          <p:cNvGraphicFramePr/>
          <p:nvPr/>
        </p:nvGraphicFramePr>
        <p:xfrm>
          <a:off x="7965668" y="2026659"/>
          <a:ext cx="8588978" cy="4592688"/>
        </p:xfrm>
        <a:graphic>
          <a:graphicData uri="http://schemas.openxmlformats.org/drawingml/2006/table">
            <a:tbl>
              <a:tblPr firstRow="1" bandRow="1">
                <a:tableStyleId>{4C3C2611-4C71-4FC5-86AE-919BDF0F9419}</a:tableStyleId>
              </a:tblPr>
              <a:tblGrid>
                <a:gridCol w="1087925">
                  <a:extLst>
                    <a:ext uri="{9D8B030D-6E8A-4147-A177-3AD203B41FA5}">
                      <a16:colId xmlns:a16="http://schemas.microsoft.com/office/drawing/2014/main" val="20000"/>
                    </a:ext>
                  </a:extLst>
                </a:gridCol>
                <a:gridCol w="2623824">
                  <a:extLst>
                    <a:ext uri="{9D8B030D-6E8A-4147-A177-3AD203B41FA5}">
                      <a16:colId xmlns:a16="http://schemas.microsoft.com/office/drawing/2014/main" val="20001"/>
                    </a:ext>
                  </a:extLst>
                </a:gridCol>
                <a:gridCol w="4877229">
                  <a:extLst>
                    <a:ext uri="{9D8B030D-6E8A-4147-A177-3AD203B41FA5}">
                      <a16:colId xmlns:a16="http://schemas.microsoft.com/office/drawing/2014/main" val="20002"/>
                    </a:ext>
                  </a:extLst>
                </a:gridCol>
              </a:tblGrid>
              <a:tr h="626767">
                <a:tc gridSpan="3">
                  <a:txBody>
                    <a:bodyPr/>
                    <a:lstStyle/>
                    <a:p>
                      <a:pPr defTabSz="1828800">
                        <a:defRPr b="0"/>
                      </a:pPr>
                      <a:r>
                        <a:rPr sz="1000" b="1">
                          <a:solidFill>
                            <a:srgbClr val="FFFFFF"/>
                          </a:solidFill>
                          <a:latin typeface="Cambria"/>
                          <a:ea typeface="Cambria"/>
                          <a:cs typeface="Cambria"/>
                          <a:sym typeface="Cambria"/>
                        </a:rPr>
                        <a:t>Marxism and causes of Crime</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A5A5A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0956">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Capitalism</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Capitalism causes crime as it makes people greedy. If people can’t afford to buy what they want they will turn to crime.</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extLst>
                  <a:ext uri="{0D108BD9-81ED-4DB2-BD59-A6C34878D82A}">
                    <a16:rowId xmlns:a16="http://schemas.microsoft.com/office/drawing/2014/main" val="10001"/>
                  </a:ext>
                </a:extLst>
              </a:tr>
              <a:tr h="1221115">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Unfair treatment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r>
                        <a:rPr sz="1000">
                          <a:latin typeface="Cambria"/>
                          <a:ea typeface="Cambria"/>
                          <a:cs typeface="Cambria"/>
                          <a:sym typeface="Cambria"/>
                        </a:rPr>
                        <a:t>The  police and courts protect the rich and so the working class are more likely to be convicted of a crime as the police target them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extLst>
                  <a:ext uri="{0D108BD9-81ED-4DB2-BD59-A6C34878D82A}">
                    <a16:rowId xmlns:a16="http://schemas.microsoft.com/office/drawing/2014/main" val="10002"/>
                  </a:ext>
                </a:extLst>
              </a:tr>
              <a:tr h="896925">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Unfair laws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Marxists argue that even the laws are set up to protect the ruling class- they focus on protecting property
Laws which might harm the ruling class are never passed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3"/>
                  </a:ext>
                </a:extLst>
              </a:tr>
              <a:tr h="896925">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Corporate crime is ingnored</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tc>
                  <a:txBody>
                    <a:bodyPr/>
                    <a:lstStyle/>
                    <a:p>
                      <a:pPr algn="l" defTabSz="1828800"/>
                      <a:r>
                        <a:rPr sz="1000">
                          <a:latin typeface="Cambria"/>
                          <a:ea typeface="Cambria"/>
                          <a:cs typeface="Cambria"/>
                          <a:sym typeface="Cambria"/>
                        </a:rPr>
                        <a:t> There is a focus on working class crimes but companies are ignored . This is because the ruling class make the laws so can make their behaviour legal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0E0E0"/>
                    </a:solidFill>
                  </a:tcPr>
                </a:tc>
                <a:extLst>
                  <a:ext uri="{0D108BD9-81ED-4DB2-BD59-A6C34878D82A}">
                    <a16:rowId xmlns:a16="http://schemas.microsoft.com/office/drawing/2014/main" val="10004"/>
                  </a:ext>
                </a:extLst>
              </a:tr>
            </a:tbl>
          </a:graphicData>
        </a:graphic>
      </p:graphicFrame>
      <p:graphicFrame>
        <p:nvGraphicFramePr>
          <p:cNvPr id="210" name="Table 9"/>
          <p:cNvGraphicFramePr/>
          <p:nvPr/>
        </p:nvGraphicFramePr>
        <p:xfrm>
          <a:off x="16796160" y="2054756"/>
          <a:ext cx="7149491" cy="6112384"/>
        </p:xfrm>
        <a:graphic>
          <a:graphicData uri="http://schemas.openxmlformats.org/drawingml/2006/table">
            <a:tbl>
              <a:tblPr firstRow="1" bandRow="1">
                <a:tableStyleId>{4C3C2611-4C71-4FC5-86AE-919BDF0F9419}</a:tableStyleId>
              </a:tblPr>
              <a:tblGrid>
                <a:gridCol w="894938">
                  <a:extLst>
                    <a:ext uri="{9D8B030D-6E8A-4147-A177-3AD203B41FA5}">
                      <a16:colId xmlns:a16="http://schemas.microsoft.com/office/drawing/2014/main" val="20000"/>
                    </a:ext>
                  </a:extLst>
                </a:gridCol>
                <a:gridCol w="2242487">
                  <a:extLst>
                    <a:ext uri="{9D8B030D-6E8A-4147-A177-3AD203B41FA5}">
                      <a16:colId xmlns:a16="http://schemas.microsoft.com/office/drawing/2014/main" val="20001"/>
                    </a:ext>
                  </a:extLst>
                </a:gridCol>
                <a:gridCol w="4012066">
                  <a:extLst>
                    <a:ext uri="{9D8B030D-6E8A-4147-A177-3AD203B41FA5}">
                      <a16:colId xmlns:a16="http://schemas.microsoft.com/office/drawing/2014/main" val="20002"/>
                    </a:ext>
                  </a:extLst>
                </a:gridCol>
              </a:tblGrid>
              <a:tr h="492387">
                <a:tc gridSpan="3">
                  <a:txBody>
                    <a:bodyPr/>
                    <a:lstStyle/>
                    <a:p>
                      <a:pPr defTabSz="1828800">
                        <a:defRPr b="0"/>
                      </a:pPr>
                      <a:r>
                        <a:rPr sz="1000" b="1">
                          <a:solidFill>
                            <a:srgbClr val="FFFFFF"/>
                          </a:solidFill>
                          <a:latin typeface="Cambria"/>
                          <a:ea typeface="Cambria"/>
                          <a:cs typeface="Cambria"/>
                          <a:sym typeface="Cambria"/>
                        </a:rPr>
                        <a:t>Vocabulary</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70AD4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2387">
                <a:tc>
                  <a:txBody>
                    <a:bodyPr/>
                    <a:lstStyle/>
                    <a:p>
                      <a:pPr algn="l" defTabSz="1828800"/>
                      <a:r>
                        <a:rPr sz="1000">
                          <a:latin typeface="Cambria"/>
                          <a:ea typeface="Cambria"/>
                          <a:cs typeface="Cambria"/>
                          <a:sym typeface="Cambria"/>
                        </a:rPr>
                        <a:t>1</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Anomie</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Whilst some crime is good, too much causes chaos- anomie</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extLst>
                  <a:ext uri="{0D108BD9-81ED-4DB2-BD59-A6C34878D82A}">
                    <a16:rowId xmlns:a16="http://schemas.microsoft.com/office/drawing/2014/main" val="10001"/>
                  </a:ext>
                </a:extLst>
              </a:tr>
              <a:tr h="449939">
                <a:tc>
                  <a:txBody>
                    <a:bodyPr/>
                    <a:lstStyle/>
                    <a:p>
                      <a:pPr algn="l" defTabSz="1828800"/>
                      <a:r>
                        <a:rPr sz="1000">
                          <a:latin typeface="Cambria"/>
                          <a:ea typeface="Cambria"/>
                          <a:cs typeface="Cambria"/>
                          <a:sym typeface="Cambria"/>
                        </a:rPr>
                        <a:t>2</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Capitalism</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A social system based on profit</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2"/>
                  </a:ext>
                </a:extLst>
              </a:tr>
              <a:tr h="449939">
                <a:tc>
                  <a:txBody>
                    <a:bodyPr/>
                    <a:lstStyle/>
                    <a:p>
                      <a:pPr algn="l" defTabSz="1828800"/>
                      <a:r>
                        <a:rPr sz="1000">
                          <a:latin typeface="Cambria"/>
                          <a:ea typeface="Cambria"/>
                          <a:cs typeface="Cambria"/>
                          <a:sym typeface="Cambria"/>
                        </a:rPr>
                        <a:t>3</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Communism</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D4E2CE"/>
                    </a:solidFill>
                  </a:tcPr>
                </a:tc>
                <a:tc>
                  <a:txBody>
                    <a:bodyPr/>
                    <a:lstStyle/>
                    <a:p>
                      <a:pPr algn="l" defTabSz="1828800"/>
                      <a:r>
                        <a:rPr sz="1000">
                          <a:latin typeface="Cambria"/>
                          <a:ea typeface="Cambria"/>
                          <a:cs typeface="Cambria"/>
                          <a:sym typeface="Cambria"/>
                        </a:rPr>
                        <a:t>A social system based on equality</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D4E2CE"/>
                    </a:solidFill>
                  </a:tcPr>
                </a:tc>
                <a:extLst>
                  <a:ext uri="{0D108BD9-81ED-4DB2-BD59-A6C34878D82A}">
                    <a16:rowId xmlns:a16="http://schemas.microsoft.com/office/drawing/2014/main" val="10003"/>
                  </a:ext>
                </a:extLst>
              </a:tr>
              <a:tr h="704622">
                <a:tc>
                  <a:txBody>
                    <a:bodyPr/>
                    <a:lstStyle/>
                    <a:p>
                      <a:pPr algn="l" defTabSz="1828800"/>
                      <a:r>
                        <a:rPr sz="1000">
                          <a:latin typeface="Cambria"/>
                          <a:ea typeface="Cambria"/>
                          <a:cs typeface="Cambria"/>
                          <a:sym typeface="Cambria"/>
                        </a:rPr>
                        <a:t>4</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Crime</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An act which is against the law</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extLst>
                  <a:ext uri="{0D108BD9-81ED-4DB2-BD59-A6C34878D82A}">
                    <a16:rowId xmlns:a16="http://schemas.microsoft.com/office/drawing/2014/main" val="10004"/>
                  </a:ext>
                </a:extLst>
              </a:tr>
              <a:tr h="449939">
                <a:tc>
                  <a:txBody>
                    <a:bodyPr/>
                    <a:lstStyle/>
                    <a:p>
                      <a:pPr algn="l" defTabSz="1828800"/>
                      <a:r>
                        <a:rPr sz="1000">
                          <a:latin typeface="Cambria"/>
                          <a:ea typeface="Cambria"/>
                          <a:cs typeface="Cambria"/>
                          <a:sym typeface="Cambria"/>
                        </a:rPr>
                        <a:t>5</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Deviance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Actions that go against norms and values of society
</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5"/>
                  </a:ext>
                </a:extLst>
              </a:tr>
              <a:tr h="959305">
                <a:tc>
                  <a:txBody>
                    <a:bodyPr/>
                    <a:lstStyle/>
                    <a:p>
                      <a:pPr algn="l" defTabSz="1828800"/>
                      <a:r>
                        <a:rPr sz="1000">
                          <a:latin typeface="Cambria"/>
                          <a:ea typeface="Cambria"/>
                          <a:cs typeface="Cambria"/>
                          <a:sym typeface="Cambria"/>
                        </a:rPr>
                        <a:t>6</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White collar crime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These are crimes caused by someone with a high social status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6"/>
                  </a:ext>
                </a:extLst>
              </a:tr>
              <a:tr h="704622">
                <a:tc>
                  <a:txBody>
                    <a:bodyPr/>
                    <a:lstStyle/>
                    <a:p>
                      <a:pPr algn="l" defTabSz="1828800"/>
                      <a:r>
                        <a:rPr sz="1000">
                          <a:latin typeface="Cambria"/>
                          <a:ea typeface="Cambria"/>
                          <a:cs typeface="Cambria"/>
                          <a:sym typeface="Cambria"/>
                        </a:rPr>
                        <a:t>7</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Corporate crime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These are crimes caused by people working for large corporations. The crimes benefit the company and are usually not for individuals but to help the company as a whole</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7"/>
                  </a:ext>
                </a:extLst>
              </a:tr>
              <a:tr h="704622">
                <a:tc>
                  <a:txBody>
                    <a:bodyPr/>
                    <a:lstStyle/>
                    <a:p>
                      <a:pPr algn="l" defTabSz="1828800"/>
                      <a:r>
                        <a:rPr sz="1000">
                          <a:latin typeface="Cambria"/>
                          <a:ea typeface="Cambria"/>
                          <a:cs typeface="Cambria"/>
                          <a:sym typeface="Cambria"/>
                        </a:rPr>
                        <a:t>8</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Hypodermic syringe model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algn="l" defTabSz="1828800"/>
                      <a:r>
                        <a:rPr sz="1000">
                          <a:latin typeface="Cambria"/>
                          <a:ea typeface="Cambria"/>
                          <a:cs typeface="Cambria"/>
                          <a:sym typeface="Cambria"/>
                        </a:rPr>
                        <a:t>
People are influence by what they see and this can lead to copy cat crimes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8"/>
                  </a:ext>
                </a:extLst>
              </a:tr>
              <a:tr h="704622">
                <a:tc>
                  <a:txBody>
                    <a:bodyPr/>
                    <a:lstStyle/>
                    <a:p>
                      <a:pPr algn="l" defTabSz="1828800"/>
                      <a:r>
                        <a:rPr sz="1000">
                          <a:latin typeface="Cambria"/>
                          <a:ea typeface="Cambria"/>
                          <a:cs typeface="Cambria"/>
                          <a:sym typeface="Cambria"/>
                        </a:rPr>
                        <a:t>9</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Moral panic</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r>
                        <a:rPr sz="1000">
                          <a:latin typeface="Cambria"/>
                          <a:ea typeface="Cambria"/>
                          <a:cs typeface="Cambria"/>
                          <a:sym typeface="Cambria"/>
                        </a:rPr>
                        <a:t>When a crime is shown in the media creating the illusion that it is more common than it actually is. This leads to the police focussing on it more, more people getting involved and the crime actually becoming more common</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9"/>
                  </a:ext>
                </a:extLst>
              </a:tr>
            </a:tbl>
          </a:graphicData>
        </a:graphic>
      </p:graphicFrame>
      <p:graphicFrame>
        <p:nvGraphicFramePr>
          <p:cNvPr id="211" name="Table 7"/>
          <p:cNvGraphicFramePr/>
          <p:nvPr/>
        </p:nvGraphicFramePr>
        <p:xfrm>
          <a:off x="273237" y="8160952"/>
          <a:ext cx="7516126" cy="3664515"/>
        </p:xfrm>
        <a:graphic>
          <a:graphicData uri="http://schemas.openxmlformats.org/drawingml/2006/table">
            <a:tbl>
              <a:tblPr firstRow="1" bandRow="1">
                <a:tableStyleId>{4C3C2611-4C71-4FC5-86AE-919BDF0F9419}</a:tableStyleId>
              </a:tblPr>
              <a:tblGrid>
                <a:gridCol w="952031">
                  <a:extLst>
                    <a:ext uri="{9D8B030D-6E8A-4147-A177-3AD203B41FA5}">
                      <a16:colId xmlns:a16="http://schemas.microsoft.com/office/drawing/2014/main" val="20000"/>
                    </a:ext>
                  </a:extLst>
                </a:gridCol>
                <a:gridCol w="2296081">
                  <a:extLst>
                    <a:ext uri="{9D8B030D-6E8A-4147-A177-3AD203B41FA5}">
                      <a16:colId xmlns:a16="http://schemas.microsoft.com/office/drawing/2014/main" val="20001"/>
                    </a:ext>
                  </a:extLst>
                </a:gridCol>
                <a:gridCol w="4268014">
                  <a:extLst>
                    <a:ext uri="{9D8B030D-6E8A-4147-A177-3AD203B41FA5}">
                      <a16:colId xmlns:a16="http://schemas.microsoft.com/office/drawing/2014/main" val="20002"/>
                    </a:ext>
                  </a:extLst>
                </a:gridCol>
              </a:tblGrid>
              <a:tr h="653937">
                <a:tc gridSpan="3">
                  <a:txBody>
                    <a:bodyPr/>
                    <a:lstStyle/>
                    <a:p>
                      <a:pPr defTabSz="914400">
                        <a:defRPr b="0"/>
                      </a:pPr>
                      <a:r>
                        <a:rPr sz="1000" b="1">
                          <a:solidFill>
                            <a:srgbClr val="FFFFFF"/>
                          </a:solidFill>
                          <a:latin typeface="Cambria"/>
                          <a:ea typeface="Cambria"/>
                          <a:cs typeface="Cambria"/>
                          <a:sym typeface="Cambria"/>
                        </a:rPr>
                        <a:t>Functionalism and  causes of crime</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090">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Functional</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Some crime is necessary for society - not reminds people of their values, creates jobs and brings people together </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8CA"/>
                    </a:solidFill>
                  </a:tcPr>
                </a:tc>
                <a:extLst>
                  <a:ext uri="{0D108BD9-81ED-4DB2-BD59-A6C34878D82A}">
                    <a16:rowId xmlns:a16="http://schemas.microsoft.com/office/drawing/2014/main" val="10001"/>
                  </a:ext>
                </a:extLst>
              </a:tr>
              <a:tr h="993244">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r>
                        <a:rPr sz="1000">
                          <a:latin typeface="Cambria"/>
                          <a:ea typeface="Cambria"/>
                          <a:cs typeface="Cambria"/>
                          <a:sym typeface="Cambria"/>
                        </a:rPr>
                        <a:t>Strain Theory</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tc>
                  <a:txBody>
                    <a:bodyPr/>
                    <a:lstStyle/>
                    <a:p>
                      <a:pPr algn="l" defTabSz="914400"/>
                      <a:r>
                        <a:rPr sz="1000">
                          <a:latin typeface="Cambria"/>
                          <a:ea typeface="Cambria"/>
                          <a:cs typeface="Cambria"/>
                          <a:sym typeface="Cambria"/>
                        </a:rPr>
                        <a:t>Crime occurs when there’s a strain between the goals of society (money and success) and peoples means of meeting them. People can’t meet the goals legitimately due to poverty etc and so turn to crime to meet them</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4E6"/>
                    </a:solidFill>
                  </a:tcPr>
                </a:tc>
                <a:extLst>
                  <a:ext uri="{0D108BD9-81ED-4DB2-BD59-A6C34878D82A}">
                    <a16:rowId xmlns:a16="http://schemas.microsoft.com/office/drawing/2014/main" val="10002"/>
                  </a:ext>
                </a:extLst>
              </a:tr>
              <a:tr h="993244">
                <a:tc>
                  <a:txBody>
                    <a:bodyPr/>
                    <a:lstStyle/>
                    <a:p>
                      <a:pPr algn="l" defTabSz="914400"/>
                      <a:r>
                        <a:rPr sz="1000">
                          <a:latin typeface="Cambria"/>
                          <a:ea typeface="Cambria"/>
                          <a:cs typeface="Cambria"/>
                          <a:sym typeface="Cambria"/>
                        </a:rPr>
                        <a:t>3</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Status Frustration</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tc>
                  <a:txBody>
                    <a:bodyPr/>
                    <a:lstStyle/>
                    <a:p>
                      <a:pPr algn="l" defTabSz="914400"/>
                      <a:r>
                        <a:rPr sz="1000">
                          <a:latin typeface="Cambria"/>
                          <a:ea typeface="Cambria"/>
                          <a:cs typeface="Cambria"/>
                          <a:sym typeface="Cambria"/>
                        </a:rPr>
                        <a:t>As some working class children can’t do well in society or see success, compared to their middle class friends they create their own subcultures where they can do well – youth gangs with their own norms and values
This often leads to crime </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8CA"/>
                    </a:solidFill>
                  </a:tcPr>
                </a:tc>
                <a:extLst>
                  <a:ext uri="{0D108BD9-81ED-4DB2-BD59-A6C34878D82A}">
                    <a16:rowId xmlns:a16="http://schemas.microsoft.com/office/drawing/2014/main" val="10003"/>
                  </a:ext>
                </a:extLst>
              </a:tr>
            </a:tbl>
          </a:graphicData>
        </a:graphic>
      </p:graphicFrame>
      <p:graphicFrame>
        <p:nvGraphicFramePr>
          <p:cNvPr id="212" name="Table 4"/>
          <p:cNvGraphicFramePr/>
          <p:nvPr/>
        </p:nvGraphicFramePr>
        <p:xfrm>
          <a:off x="7922766" y="7078060"/>
          <a:ext cx="8538468" cy="2028365"/>
        </p:xfrm>
        <a:graphic>
          <a:graphicData uri="http://schemas.openxmlformats.org/drawingml/2006/table">
            <a:tbl>
              <a:tblPr firstRow="1" bandRow="1">
                <a:tableStyleId>{4C3C2611-4C71-4FC5-86AE-919BDF0F9419}</a:tableStyleId>
              </a:tblPr>
              <a:tblGrid>
                <a:gridCol w="1049236">
                  <a:extLst>
                    <a:ext uri="{9D8B030D-6E8A-4147-A177-3AD203B41FA5}">
                      <a16:colId xmlns:a16="http://schemas.microsoft.com/office/drawing/2014/main" val="20000"/>
                    </a:ext>
                  </a:extLst>
                </a:gridCol>
                <a:gridCol w="1938103">
                  <a:extLst>
                    <a:ext uri="{9D8B030D-6E8A-4147-A177-3AD203B41FA5}">
                      <a16:colId xmlns:a16="http://schemas.microsoft.com/office/drawing/2014/main" val="20001"/>
                    </a:ext>
                  </a:extLst>
                </a:gridCol>
                <a:gridCol w="5551129">
                  <a:extLst>
                    <a:ext uri="{9D8B030D-6E8A-4147-A177-3AD203B41FA5}">
                      <a16:colId xmlns:a16="http://schemas.microsoft.com/office/drawing/2014/main" val="20002"/>
                    </a:ext>
                  </a:extLst>
                </a:gridCol>
              </a:tblGrid>
              <a:tr h="462959">
                <a:tc gridSpan="3">
                  <a:txBody>
                    <a:bodyPr/>
                    <a:lstStyle/>
                    <a:p>
                      <a:pPr defTabSz="914400">
                        <a:defRPr b="0"/>
                      </a:pPr>
                      <a:r>
                        <a:rPr sz="1000" b="1">
                          <a:solidFill>
                            <a:srgbClr val="FFFFFF"/>
                          </a:solidFill>
                          <a:latin typeface="Cambria"/>
                          <a:ea typeface="Cambria"/>
                          <a:cs typeface="Cambria"/>
                          <a:sym typeface="Cambria"/>
                        </a:rPr>
                        <a:t>Interactionism and causes of crime</a:t>
                      </a:r>
                    </a:p>
                  </a:txBody>
                  <a:tcPr marL="45720" marR="45720" horzOverflow="overflow">
                    <a:lnL w="12700">
                      <a:solidFill>
                        <a:srgbClr val="FFFFFF"/>
                      </a:solidFill>
                    </a:lnL>
                    <a:lnR w="12700">
                      <a:solidFill>
                        <a:srgbClr val="FFFFFF"/>
                      </a:solidFill>
                    </a:lnR>
                    <a:lnT w="12700">
                      <a:solidFill>
                        <a:srgbClr val="FFFFFF"/>
                      </a:solidFill>
                    </a:lnT>
                    <a:lnB w="38100">
                      <a:solidFill>
                        <a:srgbClr val="FFFFFF"/>
                      </a:solidFill>
                    </a:lnB>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807">
                <a:tc>
                  <a:txBody>
                    <a:bodyPr/>
                    <a:lstStyle/>
                    <a:p>
                      <a:pPr algn="l" defTabSz="914400"/>
                      <a:r>
                        <a:rPr sz="1000">
                          <a:latin typeface="Cambria"/>
                          <a:ea typeface="Cambria"/>
                          <a:cs typeface="Cambria"/>
                          <a:sym typeface="Cambria"/>
                        </a:rPr>
                        <a:t>1</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Stereotypes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The stereotype of a typical offender is young, male and working class
The media plays a role in this because of the way they represent criminals</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extLst>
                  <a:ext uri="{0D108BD9-81ED-4DB2-BD59-A6C34878D82A}">
                    <a16:rowId xmlns:a16="http://schemas.microsoft.com/office/drawing/2014/main" val="10001"/>
                  </a:ext>
                </a:extLst>
              </a:tr>
              <a:tr h="462959">
                <a:tc>
                  <a:txBody>
                    <a:bodyPr/>
                    <a:lstStyle/>
                    <a:p>
                      <a:pPr algn="l" defTabSz="914400"/>
                      <a:r>
                        <a:rPr sz="1000">
                          <a:latin typeface="Cambria"/>
                          <a:ea typeface="Cambria"/>
                          <a:cs typeface="Cambria"/>
                          <a:sym typeface="Cambria"/>
                        </a:rPr>
                        <a:t>2</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Labelling</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r>
                        <a:rPr sz="1000">
                          <a:latin typeface="Cambria"/>
                          <a:ea typeface="Cambria"/>
                          <a:cs typeface="Cambria"/>
                          <a:sym typeface="Cambria"/>
                        </a:rPr>
                        <a:t>The main difference between an ordinary person and a criminal is labelling.</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extLst>
                  <a:ext uri="{0D108BD9-81ED-4DB2-BD59-A6C34878D82A}">
                    <a16:rowId xmlns:a16="http://schemas.microsoft.com/office/drawing/2014/main" val="10002"/>
                  </a:ext>
                </a:extLst>
              </a:tr>
              <a:tr h="462959">
                <a:tc>
                  <a:txBody>
                    <a:bodyPr/>
                    <a:lstStyle/>
                    <a:p>
                      <a:pPr algn="l" defTabSz="914400"/>
                      <a:r>
                        <a:rPr sz="1000">
                          <a:latin typeface="Cambria"/>
                          <a:ea typeface="Cambria"/>
                          <a:cs typeface="Cambria"/>
                          <a:sym typeface="Cambria"/>
                        </a:rPr>
                        <a:t>3</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Master status</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r>
                        <a:rPr sz="1000">
                          <a:latin typeface="Cambria"/>
                          <a:ea typeface="Cambria"/>
                          <a:cs typeface="Cambria"/>
                          <a:sym typeface="Cambria"/>
                        </a:rPr>
                        <a:t>If the label is powerful enough it is referred to as a MASTER STATUS
It is seen as the main aspect of the person and effects how people see them</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3798</Words>
  <Application>Microsoft Office PowerPoint</Application>
  <PresentationFormat>Custom</PresentationFormat>
  <Paragraphs>487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Cambria</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Brett</dc:creator>
  <cp:lastModifiedBy>Mrs E Bollands</cp:lastModifiedBy>
  <cp:revision>1</cp:revision>
  <dcterms:modified xsi:type="dcterms:W3CDTF">2024-10-17T07:47:20Z</dcterms:modified>
</cp:coreProperties>
</file>