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529" r:id="rId3"/>
    <p:sldId id="271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527" r:id="rId15"/>
    <p:sldId id="499" r:id="rId16"/>
    <p:sldId id="500" r:id="rId17"/>
    <p:sldId id="501" r:id="rId18"/>
    <p:sldId id="502" r:id="rId19"/>
    <p:sldId id="521" r:id="rId20"/>
    <p:sldId id="528" r:id="rId21"/>
    <p:sldId id="508" r:id="rId22"/>
    <p:sldId id="509" r:id="rId23"/>
    <p:sldId id="510" r:id="rId24"/>
    <p:sldId id="524" r:id="rId25"/>
    <p:sldId id="531" r:id="rId26"/>
    <p:sldId id="486" r:id="rId27"/>
    <p:sldId id="530" r:id="rId28"/>
    <p:sldId id="496" r:id="rId29"/>
    <p:sldId id="497" r:id="rId30"/>
    <p:sldId id="331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643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1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12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96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77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191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747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428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37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62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3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7227E0F-8128-4684-BFD8-DD03EFB6F1ED}" type="datetimeFigureOut">
              <a:rPr lang="en-GB" smtClean="0"/>
              <a:t>19/10/2025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6A2BD880-6194-4984-974B-ABA5033CB6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6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80D8E-9AF3-4E8F-9E07-34FDAE2CE3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Y11 GCSE PE November Mock Exam Revision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EE7F51-B965-4881-9B51-AD61D760F1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204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72B19-63D9-4F02-8157-02344E01C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158AD-D847-4499-BC6B-810C8DF676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AEE5EB-E564-4BBA-89CB-BA28BB07CF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7" t="19935" r="22088" b="7067"/>
          <a:stretch/>
        </p:blipFill>
        <p:spPr>
          <a:xfrm>
            <a:off x="0" y="0"/>
            <a:ext cx="12120282" cy="675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4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4D453-11B9-4A6B-B840-70E6F48B5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89EFD-A9D4-4E95-9518-5C535F02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6F4B30-357B-47A6-9B25-DEC59E05F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98" t="20064" r="21431" b="7067"/>
          <a:stretch/>
        </p:blipFill>
        <p:spPr>
          <a:xfrm>
            <a:off x="337351" y="124288"/>
            <a:ext cx="11254014" cy="67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3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2950B-DFB2-46AE-8D2A-2E5F391E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46286-EE8C-4476-9AD2-D1241EA09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59D42E-75F0-495C-ACB3-4CE3B6EB0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5" t="19158" r="22452" b="7067"/>
          <a:stretch/>
        </p:blipFill>
        <p:spPr>
          <a:xfrm>
            <a:off x="143435" y="23832"/>
            <a:ext cx="11672047" cy="681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36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93C47-0035-41BE-9662-79A8CE8C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Paper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C114E-64C0-483F-814F-F00C364B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Factors Affecting Participation</a:t>
            </a:r>
          </a:p>
          <a:p>
            <a:pPr marL="0" indent="0">
              <a:buNone/>
            </a:pPr>
            <a:r>
              <a:rPr lang="en-GB" dirty="0"/>
              <a:t>Sporting Behaviour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903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809B0-56AB-4DEC-87C1-BD3417825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DF95B-0FEC-46F7-B788-660D179824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93CE5-07D5-40F7-9D13-A24DFEEBD6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50" t="20194" r="21069" b="7066"/>
          <a:stretch/>
        </p:blipFill>
        <p:spPr>
          <a:xfrm>
            <a:off x="232126" y="0"/>
            <a:ext cx="11753686" cy="723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697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1C0CD-E036-4836-8BF7-8CB8BF326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8E088-D5C8-400F-9B01-5D197EDD7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9FBF07-1EEE-4B02-B41F-F46FF2C7F8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2" t="12945" r="24126" b="20259"/>
          <a:stretch/>
        </p:blipFill>
        <p:spPr>
          <a:xfrm>
            <a:off x="985420" y="484632"/>
            <a:ext cx="8884469" cy="600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18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6EAE5-C4E5-4AAB-B23B-DAFE78FB4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8B985-992E-4851-9F52-42D951B00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1787B-68E2-4352-B16F-1F6A816E9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4" t="27314" r="23253" b="8609"/>
          <a:stretch/>
        </p:blipFill>
        <p:spPr>
          <a:xfrm>
            <a:off x="1063752" y="173913"/>
            <a:ext cx="9184048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649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A53B-4283-4414-B884-551135BC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2527"/>
          </a:xfrm>
        </p:spPr>
        <p:txBody>
          <a:bodyPr>
            <a:normAutofit fontScale="90000"/>
          </a:bodyPr>
          <a:lstStyle/>
          <a:p>
            <a:r>
              <a:rPr lang="en-GB" dirty="0"/>
              <a:t>Factors Affecting Participation </a:t>
            </a:r>
            <a:r>
              <a:rPr lang="en-GB" dirty="0">
                <a:solidFill>
                  <a:srgbClr val="FF0000"/>
                </a:solidFill>
              </a:rPr>
              <a:t>Examples answers</a:t>
            </a:r>
            <a:r>
              <a:rPr lang="en-GB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D766CA-ECB3-4A76-881A-445A1B8667D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35820"/>
          <a:ext cx="10515600" cy="47294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49557">
                  <a:extLst>
                    <a:ext uri="{9D8B030D-6E8A-4147-A177-3AD203B41FA5}">
                      <a16:colId xmlns:a16="http://schemas.microsoft.com/office/drawing/2014/main" val="2767910172"/>
                    </a:ext>
                  </a:extLst>
                </a:gridCol>
                <a:gridCol w="4760843">
                  <a:extLst>
                    <a:ext uri="{9D8B030D-6E8A-4147-A177-3AD203B41FA5}">
                      <a16:colId xmlns:a16="http://schemas.microsoft.com/office/drawing/2014/main" val="403144945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5744231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A01 (Factor)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AO2 (example)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AO3 (Impact)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374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Gender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dance has the ‘image’ of being stereotypically for 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More women are seen dancing therefore men are less likely to engage in 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Type of activity….Contact sports e.g. rugby are not suited to older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Older people more likely to engage in low impact sport e.g. bowls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241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Socio-economic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Professional people have access to more disposable income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More likely to be able to afford gold club membership or activities like skiing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44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Ethnicity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You are more likely to participate in sports that fit your culture e.g. area, family and friends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You are more likely to ski if you live in the Alps in France versus Kenya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258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Disability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Disability will influence what sports can be participated in…as they may required adapted equipment/facilities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Increased funding via commercialisation (media/image on TV) may increase options to engage in sport and also the interest in getting involved in it e.g. wheelchair basketball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8499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6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ADAE2-2527-4C0E-B3F3-67C8528A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C0D6D-0375-450F-8008-8A9CD3AF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534B5-588E-4901-81F4-09E1C0EEA4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5" t="26796" r="24126" b="11845"/>
          <a:stretch/>
        </p:blipFill>
        <p:spPr>
          <a:xfrm>
            <a:off x="1127464" y="381740"/>
            <a:ext cx="9644752" cy="599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04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7785-A351-49FF-8F3A-6A04A0ED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3F2CA-18B6-4256-85E4-0168B86EB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9F083-537A-4941-AF93-D0B542C31F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05" b="4406"/>
          <a:stretch/>
        </p:blipFill>
        <p:spPr>
          <a:xfrm>
            <a:off x="-1429305" y="599692"/>
            <a:ext cx="13929064" cy="565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93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4897-693D-4BC0-9AC9-2B5D339E2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13" y="239535"/>
            <a:ext cx="10058400" cy="797413"/>
          </a:xfrm>
        </p:spPr>
        <p:txBody>
          <a:bodyPr/>
          <a:lstStyle/>
          <a:p>
            <a:r>
              <a:rPr lang="en-GB" dirty="0"/>
              <a:t>Timetable and guidance…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C51D479-B549-474E-80BD-0A1412CCA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423362"/>
              </p:ext>
            </p:extLst>
          </p:nvPr>
        </p:nvGraphicFramePr>
        <p:xfrm>
          <a:off x="279093" y="1512724"/>
          <a:ext cx="5235588" cy="3626803"/>
        </p:xfrm>
        <a:graphic>
          <a:graphicData uri="http://schemas.openxmlformats.org/drawingml/2006/table">
            <a:tbl>
              <a:tblPr firstRow="1" firstCol="1" bandRow="1"/>
              <a:tblGrid>
                <a:gridCol w="902723">
                  <a:extLst>
                    <a:ext uri="{9D8B030D-6E8A-4147-A177-3AD203B41FA5}">
                      <a16:colId xmlns:a16="http://schemas.microsoft.com/office/drawing/2014/main" val="563306546"/>
                    </a:ext>
                  </a:extLst>
                </a:gridCol>
                <a:gridCol w="4332865">
                  <a:extLst>
                    <a:ext uri="{9D8B030D-6E8A-4147-A177-3AD203B41FA5}">
                      <a16:colId xmlns:a16="http://schemas.microsoft.com/office/drawing/2014/main" val="2330994456"/>
                    </a:ext>
                  </a:extLst>
                </a:gridCol>
              </a:tblGrid>
              <a:tr h="22987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Topic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616048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Skeletal System and Joints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12174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Movement Analysis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420023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Muscles and muscle fibre types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087514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CV System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5766943"/>
                  </a:ext>
                </a:extLst>
              </a:tr>
              <a:tr h="2012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and PES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736030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COFS and Fitness Testing MOTS and POTS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96896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PEDS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828867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Factors Affecting Participation in Sport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1251481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Sporting Behaviour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296888"/>
                  </a:ext>
                </a:extLst>
              </a:tr>
              <a:tr h="191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Sports Psychology: Skill Classification/Practice/Guidance and Feedback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33837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A41FCC6-3950-4B80-BF6C-ABBE4AA1840A}"/>
              </a:ext>
            </a:extLst>
          </p:cNvPr>
          <p:cNvSpPr/>
          <p:nvPr/>
        </p:nvSpPr>
        <p:spPr>
          <a:xfrm>
            <a:off x="5687505" y="1512724"/>
            <a:ext cx="6096000" cy="34018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 each topic and then split the 4 tasks into 2 sessions…no more than 15 mins each.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1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1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Complete the revision clock adding AO1 AO2 AO3 content from memory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2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Now use you revision guide/notes and green pen your revision clock using your notes/revision guide…this is the content you now need to re learn/go over.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 2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1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Ever Learner topic test. 80% required!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Task 2 Past Paper: work through the exam questions and check your answers </a:t>
            </a:r>
            <a:endParaRPr lang="en-GB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 completed…be proud and get busy doing something else before hitting the next topic!</a:t>
            </a:r>
          </a:p>
        </p:txBody>
      </p:sp>
    </p:spTree>
    <p:extLst>
      <p:ext uri="{BB962C8B-B14F-4D97-AF65-F5344CB8AC3E}">
        <p14:creationId xmlns:p14="http://schemas.microsoft.com/office/powerpoint/2010/main" val="142924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756B-B64B-42DC-8CDD-26EE72B0A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67DF-9036-4294-89BC-89A0BAF84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4334C-063F-4BD5-9477-EB7179C2C1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4" t="19807" r="21067" b="7066"/>
          <a:stretch/>
        </p:blipFill>
        <p:spPr>
          <a:xfrm>
            <a:off x="159666" y="0"/>
            <a:ext cx="11872667" cy="71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7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4F57-A967-4380-86EC-65697706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A2534-C8DA-404A-B968-D7686FCD5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E6A6D3-F1C0-4B5E-B8B4-F63C4BA236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91" t="24207" r="25801" b="16727"/>
          <a:stretch/>
        </p:blipFill>
        <p:spPr>
          <a:xfrm>
            <a:off x="932153" y="585216"/>
            <a:ext cx="8937269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19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0094A-82AB-42BF-89BA-50F8B97BF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7A3D9-6BDA-42B8-9651-7EE85D7CD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5C0A19-0117-4C10-AC44-D17683E7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534" t="27314" r="25218" b="13620"/>
          <a:stretch/>
        </p:blipFill>
        <p:spPr>
          <a:xfrm>
            <a:off x="852255" y="392333"/>
            <a:ext cx="9765438" cy="598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939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180D-F5ED-443E-8EB3-222C59058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CC56F-D75D-4C16-A57E-287C0E185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57A4EA-7AF7-4983-9F84-20C0ADA719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8" t="13980" r="26091" b="5501"/>
          <a:stretch/>
        </p:blipFill>
        <p:spPr>
          <a:xfrm>
            <a:off x="195309" y="79899"/>
            <a:ext cx="10855822" cy="708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78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209B3-2AEE-4F69-9A70-6FA6700A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3D32E-70D8-41C2-BA03-E285B48FA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EB995E-CF40-44C2-8D58-DAEC5B661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952" b="7067"/>
          <a:stretch/>
        </p:blipFill>
        <p:spPr>
          <a:xfrm>
            <a:off x="-1501925" y="685800"/>
            <a:ext cx="15083553" cy="491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102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A3123-4482-4BF1-9BA7-CF0E4232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6B626-C805-4BE0-8912-1C97FDDB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88E46-80CA-40DE-9D00-F1CA007E96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38" t="23530" r="24926" b="12287"/>
          <a:stretch/>
        </p:blipFill>
        <p:spPr>
          <a:xfrm>
            <a:off x="286870" y="-66821"/>
            <a:ext cx="11250706" cy="699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93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2AFA85C-CD2F-49DA-834F-77EBE37DEF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4556" y="240918"/>
          <a:ext cx="11264349" cy="7835521"/>
        </p:xfrm>
        <a:graphic>
          <a:graphicData uri="http://schemas.openxmlformats.org/drawingml/2006/table">
            <a:tbl>
              <a:tblPr firstRow="1" firstCol="1" bandRow="1"/>
              <a:tblGrid>
                <a:gridCol w="2843002">
                  <a:extLst>
                    <a:ext uri="{9D8B030D-6E8A-4147-A177-3AD203B41FA5}">
                      <a16:colId xmlns:a16="http://schemas.microsoft.com/office/drawing/2014/main" val="1580723719"/>
                    </a:ext>
                  </a:extLst>
                </a:gridCol>
                <a:gridCol w="3058328">
                  <a:extLst>
                    <a:ext uri="{9D8B030D-6E8A-4147-A177-3AD203B41FA5}">
                      <a16:colId xmlns:a16="http://schemas.microsoft.com/office/drawing/2014/main" val="970065575"/>
                    </a:ext>
                  </a:extLst>
                </a:gridCol>
                <a:gridCol w="2723139">
                  <a:extLst>
                    <a:ext uri="{9D8B030D-6E8A-4147-A177-3AD203B41FA5}">
                      <a16:colId xmlns:a16="http://schemas.microsoft.com/office/drawing/2014/main" val="995987377"/>
                    </a:ext>
                  </a:extLst>
                </a:gridCol>
                <a:gridCol w="2639880">
                  <a:extLst>
                    <a:ext uri="{9D8B030D-6E8A-4147-A177-3AD203B41FA5}">
                      <a16:colId xmlns:a16="http://schemas.microsoft.com/office/drawing/2014/main" val="3327938122"/>
                    </a:ext>
                  </a:extLst>
                </a:gridCol>
              </a:tblGrid>
              <a:tr h="3092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Massed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Distributed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Fixed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Varied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212379"/>
                  </a:ext>
                </a:extLst>
              </a:tr>
              <a:tr h="14304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AO1 Points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practice of the same skill repeatedly without rest or breaks 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practice with breaks e.g. rest, feedback and guidance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Practice of same skill in the same situation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Grooving or learning the skill 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Same skill rehearsed in different situations 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924960"/>
                  </a:ext>
                </a:extLst>
              </a:tr>
              <a:tr h="1552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AO2 Examples when used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Experienced performers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Highly motivated performer as this can be boring practice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 skills, basic, low organisation e.g. set shot basketball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dangerous skills 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 is hard to do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Skills that are physically demanding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Tiring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Dangerous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Suited to Beginners and those performers that are not fit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GB" sz="1100" dirty="0"/>
                        <a:t>Complex/High organisation/Open/Dangerous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Performer that are learning a skill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Badminton service (do 10 serves and then get feedback)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Shot put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Suited to: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Closed skills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 skills 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Matched to open skills so games like football and netball  e.g. unpredictable situations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Keep ball activities in football/netball e.g. 4 v 2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454239"/>
                  </a:ext>
                </a:extLst>
              </a:tr>
              <a:tr h="2149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AO3 Advantages and disadvantages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Lots of practice in short period of time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Boring/Tiring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Only suited to more able performers not beginners 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AO3</a:t>
                      </a:r>
                    </a:p>
                    <a:p>
                      <a:pPr marL="182880" lvl="0" indent="-182880" defTabSz="91440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DBFBE">
                            <a:lumMod val="75000"/>
                          </a:srgbClr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The performer doesn’t get too tired</a:t>
                      </a:r>
                    </a:p>
                    <a:p>
                      <a:pPr marL="182880" lvl="0" indent="-182880" defTabSz="91440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DBFBE">
                            <a:lumMod val="75000"/>
                          </a:srgbClr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It prevents boredom/maintains motivation</a:t>
                      </a:r>
                    </a:p>
                    <a:p>
                      <a:pPr marL="182880" lvl="0" indent="-182880" defTabSz="91440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DBFBE">
                            <a:lumMod val="75000"/>
                          </a:srgbClr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Allows for feedback and guidance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2880" lvl="0" indent="-182880" defTabSz="91440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DBFBE">
                            <a:lumMod val="75000"/>
                          </a:srgbClr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The performer may not gain the skill in the time allowed therefore taking longer to learn the skill </a:t>
                      </a:r>
                    </a:p>
                    <a:p>
                      <a:pPr marL="182880" lvl="0" indent="-182880" defTabSz="914400">
                        <a:lnSpc>
                          <a:spcPct val="90000"/>
                        </a:lnSpc>
                        <a:spcBef>
                          <a:spcPts val="1200"/>
                        </a:spcBef>
                        <a:buClr>
                          <a:srgbClr val="9DBFBE">
                            <a:lumMod val="75000"/>
                          </a:srgbClr>
                        </a:buClr>
                        <a:buSzPct val="85000"/>
                        <a:buFont typeface="Wingdings" pitchFamily="2" charset="2"/>
                        <a:buChar char="§"/>
                      </a:pPr>
                      <a:r>
                        <a:rPr lang="en-GB" sz="1100" dirty="0">
                          <a:solidFill>
                            <a:schemeClr val="tx1"/>
                          </a:solidFill>
                        </a:rPr>
                        <a:t>Less practice is completed </a:t>
                      </a: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Skill is grooved/learned developing muscle memory …becomes automatic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 be boring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AO3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Performer experiences changing situations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level of difficulty can be matched to the ability of the performer e.g. 4 v 1 to then 3 v 2 the focus will be the same skill though e.g. keeping the ball </a:t>
                      </a:r>
                    </a:p>
                  </a:txBody>
                  <a:tcPr marL="47589" marR="4758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04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8450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54A19-6E24-47E5-89D9-0FF700B60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B123-CA26-4D95-830C-0E2676ADE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AD370-851B-4804-BB53-67EF3A0D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00" t="20132" r="21470" b="8235"/>
          <a:stretch/>
        </p:blipFill>
        <p:spPr>
          <a:xfrm>
            <a:off x="448234" y="108055"/>
            <a:ext cx="10820401" cy="651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458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B20F6-1368-4534-B44C-C072BA606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B6313-F8B0-496D-8FB2-7F434B987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B0A6B7-BC4B-411F-8068-020604B42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73" t="27185" r="28204" b="8738"/>
          <a:stretch/>
        </p:blipFill>
        <p:spPr>
          <a:xfrm>
            <a:off x="0" y="0"/>
            <a:ext cx="600130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33440-E168-470C-B977-4A8DF2886A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54" t="30533" r="28422" b="12233"/>
          <a:stretch/>
        </p:blipFill>
        <p:spPr>
          <a:xfrm>
            <a:off x="6190694" y="257452"/>
            <a:ext cx="6001306" cy="66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F84DD-8F40-4F45-BA54-0F43B5A7D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8E60-BC19-410E-AC59-A1D9E1EF6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7D819-9F1E-4C91-B795-EA192D45D0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00" t="26408" r="21213" b="10000"/>
          <a:stretch/>
        </p:blipFill>
        <p:spPr>
          <a:xfrm>
            <a:off x="145000" y="-1"/>
            <a:ext cx="7472041" cy="6738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0D93A8-FCF3-495D-A4FB-4FA259A25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29" t="20194" r="44806" b="20739"/>
          <a:stretch/>
        </p:blipFill>
        <p:spPr>
          <a:xfrm>
            <a:off x="4918803" y="217501"/>
            <a:ext cx="7273197" cy="664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3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2BF6-0755-46FA-9594-AAA83EBE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GCSE PE revision Clocks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96C10-3B95-447F-8D04-BBDC8FD4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Suggested revision activities</a:t>
            </a:r>
          </a:p>
          <a:p>
            <a:pPr marL="0" indent="0">
              <a:buNone/>
            </a:pPr>
            <a:r>
              <a:rPr lang="en-GB" dirty="0"/>
              <a:t>Task 1 Use the AO1 prompt to get you thinking…now add any key words that sprint o mind</a:t>
            </a:r>
          </a:p>
          <a:p>
            <a:pPr marL="0" indent="0">
              <a:buNone/>
            </a:pPr>
            <a:r>
              <a:rPr lang="en-GB" dirty="0"/>
              <a:t>Task 2 can you add an example e.g. AO2 (the cranium is a flat bone and protects the brain from injury from impact as in football)</a:t>
            </a:r>
          </a:p>
          <a:p>
            <a:pPr marL="0" indent="0">
              <a:buNone/>
            </a:pPr>
            <a:r>
              <a:rPr lang="en-GB" dirty="0"/>
              <a:t>Task 3 Can you add AO3 e.g. impact of this on performance (cranium will allow the striker to head the ball again and again without injuring the brain)</a:t>
            </a:r>
          </a:p>
          <a:p>
            <a:pPr marL="0" indent="0">
              <a:buNone/>
            </a:pPr>
            <a:r>
              <a:rPr lang="en-GB" dirty="0"/>
              <a:t>Task 3 Highlight any of the prompts/key terms around the clock that DO NOT ring any bells in your memory…these are what needs to be revised…so open up your revision guide and make some notes.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REMEMBER what is the impact on any topic on PERFORMANCE in sport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087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0BB92-2322-4C9D-B3CA-2F3876627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0823"/>
          </a:xfrm>
        </p:spPr>
        <p:txBody>
          <a:bodyPr/>
          <a:lstStyle/>
          <a:p>
            <a:r>
              <a:rPr lang="en-GB" dirty="0"/>
              <a:t>Guidance: </a:t>
            </a:r>
            <a:r>
              <a:rPr lang="en-GB" dirty="0">
                <a:solidFill>
                  <a:srgbClr val="FF0000"/>
                </a:solidFill>
              </a:rPr>
              <a:t>example answers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E0EF067-B314-45F0-A511-952865E25B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5006009" cy="2301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03919">
                  <a:extLst>
                    <a:ext uri="{9D8B030D-6E8A-4147-A177-3AD203B41FA5}">
                      <a16:colId xmlns:a16="http://schemas.microsoft.com/office/drawing/2014/main" val="610756421"/>
                    </a:ext>
                  </a:extLst>
                </a:gridCol>
                <a:gridCol w="4102090">
                  <a:extLst>
                    <a:ext uri="{9D8B030D-6E8A-4147-A177-3AD203B41FA5}">
                      <a16:colId xmlns:a16="http://schemas.microsoft.com/office/drawing/2014/main" val="36998658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/>
                        <a:t>Visual Guidance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6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Shown the skill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6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Demo/image or clip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6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 Good for beginners to create mental image </a:t>
                      </a:r>
                    </a:p>
                    <a:p>
                      <a:r>
                        <a:rPr lang="en-GB" dirty="0"/>
                        <a:t>N incorrect image can lead to learning wrong technique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08788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FE9CE24-B3B8-4457-81B4-38A3A4F4D035}"/>
              </a:ext>
            </a:extLst>
          </p:cNvPr>
          <p:cNvGraphicFramePr>
            <a:graphicFrameLocks/>
          </p:cNvGraphicFramePr>
          <p:nvPr/>
        </p:nvGraphicFramePr>
        <p:xfrm>
          <a:off x="762002" y="4372609"/>
          <a:ext cx="5377070" cy="25654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0921">
                  <a:extLst>
                    <a:ext uri="{9D8B030D-6E8A-4147-A177-3AD203B41FA5}">
                      <a16:colId xmlns:a16="http://schemas.microsoft.com/office/drawing/2014/main" val="610756421"/>
                    </a:ext>
                  </a:extLst>
                </a:gridCol>
                <a:gridCol w="4406149">
                  <a:extLst>
                    <a:ext uri="{9D8B030D-6E8A-4147-A177-3AD203B41FA5}">
                      <a16:colId xmlns:a16="http://schemas.microsoft.com/office/drawing/2014/main" val="36998658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/>
                        <a:t>Manual  Guidance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6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Coach physically moving performer into position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6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gymnast being supported in performing a handstand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6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 reduce risk/increase confidence</a:t>
                      </a:r>
                    </a:p>
                    <a:p>
                      <a:r>
                        <a:rPr lang="en-GB" dirty="0"/>
                        <a:t>N performer becomes reliant on the support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08788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54A6523B-7286-4636-B87D-AAC22E06CAEB}"/>
              </a:ext>
            </a:extLst>
          </p:cNvPr>
          <p:cNvGraphicFramePr>
            <a:graphicFrameLocks/>
          </p:cNvGraphicFramePr>
          <p:nvPr/>
        </p:nvGraphicFramePr>
        <p:xfrm>
          <a:off x="6685721" y="4367529"/>
          <a:ext cx="5377070" cy="25704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70921">
                  <a:extLst>
                    <a:ext uri="{9D8B030D-6E8A-4147-A177-3AD203B41FA5}">
                      <a16:colId xmlns:a16="http://schemas.microsoft.com/office/drawing/2014/main" val="610756421"/>
                    </a:ext>
                  </a:extLst>
                </a:gridCol>
                <a:gridCol w="4406149">
                  <a:extLst>
                    <a:ext uri="{9D8B030D-6E8A-4147-A177-3AD203B41FA5}">
                      <a16:colId xmlns:a16="http://schemas.microsoft.com/office/drawing/2014/main" val="36998658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/>
                        <a:t>Mechanical Guidance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6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Coach using equipment to support a performer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6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Floats in swimming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6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 reduce risk/increase confidence</a:t>
                      </a:r>
                    </a:p>
                    <a:p>
                      <a:r>
                        <a:rPr lang="en-GB" dirty="0"/>
                        <a:t>N performer becomes reliant on the support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08788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57E4C5B4-157F-4605-B101-C8CC132CBA12}"/>
              </a:ext>
            </a:extLst>
          </p:cNvPr>
          <p:cNvGraphicFramePr>
            <a:graphicFrameLocks/>
          </p:cNvGraphicFramePr>
          <p:nvPr/>
        </p:nvGraphicFramePr>
        <p:xfrm>
          <a:off x="6702286" y="1825625"/>
          <a:ext cx="4853610" cy="20269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876401">
                  <a:extLst>
                    <a:ext uri="{9D8B030D-6E8A-4147-A177-3AD203B41FA5}">
                      <a16:colId xmlns:a16="http://schemas.microsoft.com/office/drawing/2014/main" val="610756421"/>
                    </a:ext>
                  </a:extLst>
                </a:gridCol>
                <a:gridCol w="3977209">
                  <a:extLst>
                    <a:ext uri="{9D8B030D-6E8A-4147-A177-3AD203B41FA5}">
                      <a16:colId xmlns:a16="http://schemas.microsoft.com/office/drawing/2014/main" val="369986586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 dirty="0"/>
                        <a:t>Verbal  Guidance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6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Coach telling the learner how to…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66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Being told to how to hold the racket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676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AO3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 quick and leads to immediate action</a:t>
                      </a:r>
                    </a:p>
                    <a:p>
                      <a:r>
                        <a:rPr lang="en-GB" dirty="0"/>
                        <a:t>N cognitive overload for beginners…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708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586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AC157-F6EB-4B14-870F-F02A9DAC8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51D45-BF0A-4BE1-A6C0-5CC5A9337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AD130D-E6EE-4B05-A770-AFAFCCC5FA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0" t="19547" r="21796" b="7055"/>
          <a:stretch/>
        </p:blipFill>
        <p:spPr>
          <a:xfrm>
            <a:off x="125507" y="97451"/>
            <a:ext cx="11788588" cy="666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2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3ACE-9AA1-4668-B304-B60484A7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2D93C-AE82-4A36-A42A-BBB363E73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1CAF8B-DCD8-497A-82B1-013EF40FEB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8" t="22783" r="25219" b="12492"/>
          <a:stretch/>
        </p:blipFill>
        <p:spPr>
          <a:xfrm>
            <a:off x="331695" y="91958"/>
            <a:ext cx="11259670" cy="66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33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017D1-29C5-4A32-A5E0-109A3152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46EEB-3897-4A65-9A83-06E0BBDFE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A99B3C-5F08-4577-91C4-F040BD6451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69" t="19158" r="21215" b="6796"/>
          <a:stretch/>
        </p:blipFill>
        <p:spPr>
          <a:xfrm>
            <a:off x="215153" y="0"/>
            <a:ext cx="11743765" cy="69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CFA3F-6B58-4F2A-B45D-8001543D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EE959-5E93-4406-88DD-7C43AFA17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837460-4C2F-4D5F-BACC-9CEBA4411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0" t="19158" r="21650" b="6926"/>
          <a:stretch/>
        </p:blipFill>
        <p:spPr>
          <a:xfrm>
            <a:off x="170330" y="-62145"/>
            <a:ext cx="11564470" cy="67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4F512-4E27-4EA6-B4B9-88236D66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EEB70-DF84-47F7-AA11-80E4172EB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D68A7-AA0D-452D-8821-C45DEADC47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1" t="19417" r="21724" b="7185"/>
          <a:stretch/>
        </p:blipFill>
        <p:spPr>
          <a:xfrm>
            <a:off x="62753" y="86429"/>
            <a:ext cx="11869271" cy="65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97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507BE-76B5-4EDE-97A1-4656D8874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A20CB-CE73-438E-AE2F-3B4DA331DD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9BF3A-4F7A-4E23-A528-8438DA9124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0" t="17735" r="21504" b="8479"/>
          <a:stretch/>
        </p:blipFill>
        <p:spPr>
          <a:xfrm>
            <a:off x="179295" y="0"/>
            <a:ext cx="11689976" cy="686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5354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405</TotalTime>
  <Words>959</Words>
  <Application>Microsoft Office PowerPoint</Application>
  <PresentationFormat>Widescreen</PresentationFormat>
  <Paragraphs>182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Arial Black</vt:lpstr>
      <vt:lpstr>Calibri</vt:lpstr>
      <vt:lpstr>Wingdings</vt:lpstr>
      <vt:lpstr>Wood Type</vt:lpstr>
      <vt:lpstr>Y11 GCSE PE November Mock Exam Revision </vt:lpstr>
      <vt:lpstr>Timetable and guidance… </vt:lpstr>
      <vt:lpstr>GCSE PE revision Clocks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Paper 2</vt:lpstr>
      <vt:lpstr>PowerPoint Presentation</vt:lpstr>
      <vt:lpstr>PowerPoint Presentation</vt:lpstr>
      <vt:lpstr>PowerPoint Presentation</vt:lpstr>
      <vt:lpstr>Factors Affecting Participation Examples answers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Guidance: example answers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 PE Revision</dc:title>
  <dc:creator>Robert Moxon</dc:creator>
  <cp:lastModifiedBy>Mr R Moxon</cp:lastModifiedBy>
  <cp:revision>20</cp:revision>
  <dcterms:created xsi:type="dcterms:W3CDTF">2024-05-07T20:12:16Z</dcterms:created>
  <dcterms:modified xsi:type="dcterms:W3CDTF">2025-10-19T13:21:03Z</dcterms:modified>
</cp:coreProperties>
</file>