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66" r:id="rId6"/>
    <p:sldId id="258" r:id="rId7"/>
    <p:sldId id="259" r:id="rId8"/>
    <p:sldId id="260" r:id="rId9"/>
    <p:sldId id="261" r:id="rId10"/>
    <p:sldId id="262"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11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5165" autoAdjust="0"/>
  </p:normalViewPr>
  <p:slideViewPr>
    <p:cSldViewPr snapToGrid="0">
      <p:cViewPr varScale="1">
        <p:scale>
          <a:sx n="85" d="100"/>
          <a:sy n="85" d="100"/>
        </p:scale>
        <p:origin x="365" y="-59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userId="2dc89b7d-c285-49db-88fb-62c0ab2e87c1" providerId="ADAL" clId="{6962F676-FB7F-44E8-ADBE-22A4D4EB6183}"/>
    <pc:docChg chg="undo custSel modSld">
      <pc:chgData name="Holly" userId="2dc89b7d-c285-49db-88fb-62c0ab2e87c1" providerId="ADAL" clId="{6962F676-FB7F-44E8-ADBE-22A4D4EB6183}" dt="2025-09-02T14:25:49.010" v="3216" actId="1076"/>
      <pc:docMkLst>
        <pc:docMk/>
      </pc:docMkLst>
      <pc:sldChg chg="modSp mod">
        <pc:chgData name="Holly" userId="2dc89b7d-c285-49db-88fb-62c0ab2e87c1" providerId="ADAL" clId="{6962F676-FB7F-44E8-ADBE-22A4D4EB6183}" dt="2025-09-02T11:29:16.100" v="322" actId="255"/>
        <pc:sldMkLst>
          <pc:docMk/>
          <pc:sldMk cId="3136430376" sldId="258"/>
        </pc:sldMkLst>
        <pc:graphicFrameChg chg="mod modGraphic">
          <ac:chgData name="Holly" userId="2dc89b7d-c285-49db-88fb-62c0ab2e87c1" providerId="ADAL" clId="{6962F676-FB7F-44E8-ADBE-22A4D4EB6183}" dt="2025-09-02T11:22:24.811" v="224" actId="14100"/>
          <ac:graphicFrameMkLst>
            <pc:docMk/>
            <pc:sldMk cId="3136430376" sldId="258"/>
            <ac:graphicFrameMk id="7" creationId="{29078D20-9BC7-31F5-B69C-091BFBDC3DFD}"/>
          </ac:graphicFrameMkLst>
        </pc:graphicFrameChg>
        <pc:graphicFrameChg chg="mod modGraphic">
          <ac:chgData name="Holly" userId="2dc89b7d-c285-49db-88fb-62c0ab2e87c1" providerId="ADAL" clId="{6962F676-FB7F-44E8-ADBE-22A4D4EB6183}" dt="2025-09-02T11:26:20.356" v="239" actId="14100"/>
          <ac:graphicFrameMkLst>
            <pc:docMk/>
            <pc:sldMk cId="3136430376" sldId="258"/>
            <ac:graphicFrameMk id="9" creationId="{9A2A3B0C-D142-33FD-68DF-FB0A45101946}"/>
          </ac:graphicFrameMkLst>
        </pc:graphicFrameChg>
        <pc:graphicFrameChg chg="mod modGraphic">
          <ac:chgData name="Holly" userId="2dc89b7d-c285-49db-88fb-62c0ab2e87c1" providerId="ADAL" clId="{6962F676-FB7F-44E8-ADBE-22A4D4EB6183}" dt="2025-09-02T11:29:16.100" v="322" actId="255"/>
          <ac:graphicFrameMkLst>
            <pc:docMk/>
            <pc:sldMk cId="3136430376" sldId="258"/>
            <ac:graphicFrameMk id="11" creationId="{255BF1C5-AF91-CBB4-68BE-50BE02CD4B10}"/>
          </ac:graphicFrameMkLst>
        </pc:graphicFrameChg>
      </pc:sldChg>
      <pc:sldChg chg="addSp modSp mod">
        <pc:chgData name="Holly" userId="2dc89b7d-c285-49db-88fb-62c0ab2e87c1" providerId="ADAL" clId="{6962F676-FB7F-44E8-ADBE-22A4D4EB6183}" dt="2025-09-02T12:07:25.348" v="1026" actId="6549"/>
        <pc:sldMkLst>
          <pc:docMk/>
          <pc:sldMk cId="3780333483" sldId="259"/>
        </pc:sldMkLst>
        <pc:spChg chg="mod">
          <ac:chgData name="Holly" userId="2dc89b7d-c285-49db-88fb-62c0ab2e87c1" providerId="ADAL" clId="{6962F676-FB7F-44E8-ADBE-22A4D4EB6183}" dt="2025-09-02T11:39:14.534" v="452" actId="1076"/>
          <ac:spMkLst>
            <pc:docMk/>
            <pc:sldMk cId="3780333483" sldId="259"/>
            <ac:spMk id="2" creationId="{AFC0A776-D995-BFC6-F965-4E22D4F18368}"/>
          </ac:spMkLst>
        </pc:spChg>
        <pc:spChg chg="mod">
          <ac:chgData name="Holly" userId="2dc89b7d-c285-49db-88fb-62c0ab2e87c1" providerId="ADAL" clId="{6962F676-FB7F-44E8-ADBE-22A4D4EB6183}" dt="2025-09-02T11:38:48.130" v="449" actId="1076"/>
          <ac:spMkLst>
            <pc:docMk/>
            <pc:sldMk cId="3780333483" sldId="259"/>
            <ac:spMk id="12" creationId="{1D334A0B-29FF-4EEE-D2F3-8D3FE61E9869}"/>
          </ac:spMkLst>
        </pc:spChg>
        <pc:spChg chg="mod">
          <ac:chgData name="Holly" userId="2dc89b7d-c285-49db-88fb-62c0ab2e87c1" providerId="ADAL" clId="{6962F676-FB7F-44E8-ADBE-22A4D4EB6183}" dt="2025-09-02T11:39:21.640" v="453" actId="1076"/>
          <ac:spMkLst>
            <pc:docMk/>
            <pc:sldMk cId="3780333483" sldId="259"/>
            <ac:spMk id="13" creationId="{C524D48D-875A-D27A-37BC-E53989AA273E}"/>
          </ac:spMkLst>
        </pc:spChg>
        <pc:graphicFrameChg chg="mod modGraphic">
          <ac:chgData name="Holly" userId="2dc89b7d-c285-49db-88fb-62c0ab2e87c1" providerId="ADAL" clId="{6962F676-FB7F-44E8-ADBE-22A4D4EB6183}" dt="2025-09-02T12:03:46.414" v="901" actId="14734"/>
          <ac:graphicFrameMkLst>
            <pc:docMk/>
            <pc:sldMk cId="3780333483" sldId="259"/>
            <ac:graphicFrameMk id="5" creationId="{41D3D086-B398-50C0-8DBA-14F01619796A}"/>
          </ac:graphicFrameMkLst>
        </pc:graphicFrameChg>
        <pc:graphicFrameChg chg="mod modGraphic">
          <ac:chgData name="Holly" userId="2dc89b7d-c285-49db-88fb-62c0ab2e87c1" providerId="ADAL" clId="{6962F676-FB7F-44E8-ADBE-22A4D4EB6183}" dt="2025-09-02T12:03:41.195" v="900" actId="14100"/>
          <ac:graphicFrameMkLst>
            <pc:docMk/>
            <pc:sldMk cId="3780333483" sldId="259"/>
            <ac:graphicFrameMk id="7" creationId="{F895D275-A970-BC0C-3E33-1E7F4989168F}"/>
          </ac:graphicFrameMkLst>
        </pc:graphicFrameChg>
        <pc:graphicFrameChg chg="mod modGraphic">
          <ac:chgData name="Holly" userId="2dc89b7d-c285-49db-88fb-62c0ab2e87c1" providerId="ADAL" clId="{6962F676-FB7F-44E8-ADBE-22A4D4EB6183}" dt="2025-09-02T12:07:25.348" v="1026" actId="6549"/>
          <ac:graphicFrameMkLst>
            <pc:docMk/>
            <pc:sldMk cId="3780333483" sldId="259"/>
            <ac:graphicFrameMk id="9" creationId="{FAC8A9B7-4307-0229-9E26-59204C33BCF4}"/>
          </ac:graphicFrameMkLst>
        </pc:graphicFrameChg>
        <pc:picChg chg="add mod">
          <ac:chgData name="Holly" userId="2dc89b7d-c285-49db-88fb-62c0ab2e87c1" providerId="ADAL" clId="{6962F676-FB7F-44E8-ADBE-22A4D4EB6183}" dt="2025-09-02T11:38:31.756" v="445" actId="1076"/>
          <ac:picMkLst>
            <pc:docMk/>
            <pc:sldMk cId="3780333483" sldId="259"/>
            <ac:picMk id="8" creationId="{4D05E41E-1F3F-4354-8D5C-9BE08C81DA16}"/>
          </ac:picMkLst>
        </pc:picChg>
        <pc:picChg chg="add mod">
          <ac:chgData name="Holly" userId="2dc89b7d-c285-49db-88fb-62c0ab2e87c1" providerId="ADAL" clId="{6962F676-FB7F-44E8-ADBE-22A4D4EB6183}" dt="2025-09-02T11:42:04.496" v="482" actId="1076"/>
          <ac:picMkLst>
            <pc:docMk/>
            <pc:sldMk cId="3780333483" sldId="259"/>
            <ac:picMk id="10" creationId="{5066A32B-6209-4EAA-A7B1-3298019B4534}"/>
          </ac:picMkLst>
        </pc:picChg>
        <pc:picChg chg="add mod">
          <ac:chgData name="Holly" userId="2dc89b7d-c285-49db-88fb-62c0ab2e87c1" providerId="ADAL" clId="{6962F676-FB7F-44E8-ADBE-22A4D4EB6183}" dt="2025-09-02T11:40:25.121" v="461" actId="1076"/>
          <ac:picMkLst>
            <pc:docMk/>
            <pc:sldMk cId="3780333483" sldId="259"/>
            <ac:picMk id="11" creationId="{84B8B63E-5073-4555-A9A3-D9F222AA1A2B}"/>
          </ac:picMkLst>
        </pc:picChg>
        <pc:picChg chg="add mod">
          <ac:chgData name="Holly" userId="2dc89b7d-c285-49db-88fb-62c0ab2e87c1" providerId="ADAL" clId="{6962F676-FB7F-44E8-ADBE-22A4D4EB6183}" dt="2025-09-02T11:42:54.121" v="489" actId="1076"/>
          <ac:picMkLst>
            <pc:docMk/>
            <pc:sldMk cId="3780333483" sldId="259"/>
            <ac:picMk id="14" creationId="{DF2FB8AC-54AD-4C98-A8C6-DA7D0B5622AE}"/>
          </ac:picMkLst>
        </pc:picChg>
        <pc:picChg chg="add mod">
          <ac:chgData name="Holly" userId="2dc89b7d-c285-49db-88fb-62c0ab2e87c1" providerId="ADAL" clId="{6962F676-FB7F-44E8-ADBE-22A4D4EB6183}" dt="2025-09-02T11:44:55.031" v="512" actId="1076"/>
          <ac:picMkLst>
            <pc:docMk/>
            <pc:sldMk cId="3780333483" sldId="259"/>
            <ac:picMk id="15" creationId="{E9039964-2B83-4050-9DE6-90F2B2750CB4}"/>
          </ac:picMkLst>
        </pc:picChg>
      </pc:sldChg>
      <pc:sldChg chg="modSp mod">
        <pc:chgData name="Holly" userId="2dc89b7d-c285-49db-88fb-62c0ab2e87c1" providerId="ADAL" clId="{6962F676-FB7F-44E8-ADBE-22A4D4EB6183}" dt="2025-09-02T12:29:23.365" v="1186" actId="14100"/>
        <pc:sldMkLst>
          <pc:docMk/>
          <pc:sldMk cId="3204563000" sldId="260"/>
        </pc:sldMkLst>
        <pc:graphicFrameChg chg="mod modGraphic">
          <ac:chgData name="Holly" userId="2dc89b7d-c285-49db-88fb-62c0ab2e87c1" providerId="ADAL" clId="{6962F676-FB7F-44E8-ADBE-22A4D4EB6183}" dt="2025-09-02T12:19:36.505" v="1121" actId="115"/>
          <ac:graphicFrameMkLst>
            <pc:docMk/>
            <pc:sldMk cId="3204563000" sldId="260"/>
            <ac:graphicFrameMk id="4" creationId="{C15BAA80-2BF1-6F2E-EA79-5ED55AAD5830}"/>
          </ac:graphicFrameMkLst>
        </pc:graphicFrameChg>
        <pc:graphicFrameChg chg="mod modGraphic">
          <ac:chgData name="Holly" userId="2dc89b7d-c285-49db-88fb-62c0ab2e87c1" providerId="ADAL" clId="{6962F676-FB7F-44E8-ADBE-22A4D4EB6183}" dt="2025-09-02T12:28:36.034" v="1183" actId="14100"/>
          <ac:graphicFrameMkLst>
            <pc:docMk/>
            <pc:sldMk cId="3204563000" sldId="260"/>
            <ac:graphicFrameMk id="8" creationId="{9241899F-1C5E-8017-90F0-785D19D8CEDE}"/>
          </ac:graphicFrameMkLst>
        </pc:graphicFrameChg>
        <pc:graphicFrameChg chg="mod modGraphic">
          <ac:chgData name="Holly" userId="2dc89b7d-c285-49db-88fb-62c0ab2e87c1" providerId="ADAL" clId="{6962F676-FB7F-44E8-ADBE-22A4D4EB6183}" dt="2025-09-02T12:29:23.365" v="1186" actId="14100"/>
          <ac:graphicFrameMkLst>
            <pc:docMk/>
            <pc:sldMk cId="3204563000" sldId="260"/>
            <ac:graphicFrameMk id="9" creationId="{0810F17F-8DD6-EF93-E525-29C7A4B95935}"/>
          </ac:graphicFrameMkLst>
        </pc:graphicFrameChg>
      </pc:sldChg>
      <pc:sldChg chg="addSp modSp mod">
        <pc:chgData name="Holly" userId="2dc89b7d-c285-49db-88fb-62c0ab2e87c1" providerId="ADAL" clId="{6962F676-FB7F-44E8-ADBE-22A4D4EB6183}" dt="2025-09-02T13:25:09.920" v="2180" actId="14734"/>
        <pc:sldMkLst>
          <pc:docMk/>
          <pc:sldMk cId="526773031" sldId="261"/>
        </pc:sldMkLst>
        <pc:spChg chg="mod">
          <ac:chgData name="Holly" userId="2dc89b7d-c285-49db-88fb-62c0ab2e87c1" providerId="ADAL" clId="{6962F676-FB7F-44E8-ADBE-22A4D4EB6183}" dt="2025-09-02T12:55:47.545" v="1622" actId="1076"/>
          <ac:spMkLst>
            <pc:docMk/>
            <pc:sldMk cId="526773031" sldId="261"/>
            <ac:spMk id="2" creationId="{4BBA2F68-5391-9063-0B2C-9CC7125DB0D8}"/>
          </ac:spMkLst>
        </pc:spChg>
        <pc:graphicFrameChg chg="mod modGraphic">
          <ac:chgData name="Holly" userId="2dc89b7d-c285-49db-88fb-62c0ab2e87c1" providerId="ADAL" clId="{6962F676-FB7F-44E8-ADBE-22A4D4EB6183}" dt="2025-09-02T13:06:53.924" v="1949" actId="14100"/>
          <ac:graphicFrameMkLst>
            <pc:docMk/>
            <pc:sldMk cId="526773031" sldId="261"/>
            <ac:graphicFrameMk id="5" creationId="{338B7037-F095-0050-1A5D-D0873BEB257D}"/>
          </ac:graphicFrameMkLst>
        </pc:graphicFrameChg>
        <pc:graphicFrameChg chg="mod modGraphic">
          <ac:chgData name="Holly" userId="2dc89b7d-c285-49db-88fb-62c0ab2e87c1" providerId="ADAL" clId="{6962F676-FB7F-44E8-ADBE-22A4D4EB6183}" dt="2025-09-02T13:04:41.198" v="1930" actId="255"/>
          <ac:graphicFrameMkLst>
            <pc:docMk/>
            <pc:sldMk cId="526773031" sldId="261"/>
            <ac:graphicFrameMk id="6" creationId="{EEE9B300-B7A6-FC70-1CC2-5904FB6F2E72}"/>
          </ac:graphicFrameMkLst>
        </pc:graphicFrameChg>
        <pc:graphicFrameChg chg="mod modGraphic">
          <ac:chgData name="Holly" userId="2dc89b7d-c285-49db-88fb-62c0ab2e87c1" providerId="ADAL" clId="{6962F676-FB7F-44E8-ADBE-22A4D4EB6183}" dt="2025-09-02T13:10:31.558" v="2041" actId="20577"/>
          <ac:graphicFrameMkLst>
            <pc:docMk/>
            <pc:sldMk cId="526773031" sldId="261"/>
            <ac:graphicFrameMk id="7" creationId="{D7FD6D5B-B30E-B7A7-6633-0646301BE90A}"/>
          </ac:graphicFrameMkLst>
        </pc:graphicFrameChg>
        <pc:graphicFrameChg chg="mod modGraphic">
          <ac:chgData name="Holly" userId="2dc89b7d-c285-49db-88fb-62c0ab2e87c1" providerId="ADAL" clId="{6962F676-FB7F-44E8-ADBE-22A4D4EB6183}" dt="2025-09-02T13:25:09.920" v="2180" actId="14734"/>
          <ac:graphicFrameMkLst>
            <pc:docMk/>
            <pc:sldMk cId="526773031" sldId="261"/>
            <ac:graphicFrameMk id="8" creationId="{93B35F23-47C0-F655-3D50-E5D73E0D5412}"/>
          </ac:graphicFrameMkLst>
        </pc:graphicFrameChg>
        <pc:picChg chg="add mod">
          <ac:chgData name="Holly" userId="2dc89b7d-c285-49db-88fb-62c0ab2e87c1" providerId="ADAL" clId="{6962F676-FB7F-44E8-ADBE-22A4D4EB6183}" dt="2025-09-02T13:10:40.572" v="2044" actId="1076"/>
          <ac:picMkLst>
            <pc:docMk/>
            <pc:sldMk cId="526773031" sldId="261"/>
            <ac:picMk id="9" creationId="{EB5CCFB9-4CF9-47A1-B167-FFD8732F5D38}"/>
          </ac:picMkLst>
        </pc:picChg>
        <pc:picChg chg="add mod">
          <ac:chgData name="Holly" userId="2dc89b7d-c285-49db-88fb-62c0ab2e87c1" providerId="ADAL" clId="{6962F676-FB7F-44E8-ADBE-22A4D4EB6183}" dt="2025-09-02T13:12:49.303" v="2069" actId="1076"/>
          <ac:picMkLst>
            <pc:docMk/>
            <pc:sldMk cId="526773031" sldId="261"/>
            <ac:picMk id="10" creationId="{C18AC954-051E-4001-9F13-BBBC88D1B615}"/>
          </ac:picMkLst>
        </pc:picChg>
        <pc:picChg chg="add mod">
          <ac:chgData name="Holly" userId="2dc89b7d-c285-49db-88fb-62c0ab2e87c1" providerId="ADAL" clId="{6962F676-FB7F-44E8-ADBE-22A4D4EB6183}" dt="2025-09-02T13:25:07.005" v="2179" actId="1076"/>
          <ac:picMkLst>
            <pc:docMk/>
            <pc:sldMk cId="526773031" sldId="261"/>
            <ac:picMk id="11" creationId="{863F0552-021C-4EAD-9E29-40761A9B1DFF}"/>
          </ac:picMkLst>
        </pc:picChg>
      </pc:sldChg>
      <pc:sldChg chg="modSp mod">
        <pc:chgData name="Holly" userId="2dc89b7d-c285-49db-88fb-62c0ab2e87c1" providerId="ADAL" clId="{6962F676-FB7F-44E8-ADBE-22A4D4EB6183}" dt="2025-09-02T14:14:47.502" v="3066" actId="14734"/>
        <pc:sldMkLst>
          <pc:docMk/>
          <pc:sldMk cId="1249742834" sldId="262"/>
        </pc:sldMkLst>
        <pc:graphicFrameChg chg="mod modGraphic">
          <ac:chgData name="Holly" userId="2dc89b7d-c285-49db-88fb-62c0ab2e87c1" providerId="ADAL" clId="{6962F676-FB7F-44E8-ADBE-22A4D4EB6183}" dt="2025-09-02T14:14:47.502" v="3066" actId="14734"/>
          <ac:graphicFrameMkLst>
            <pc:docMk/>
            <pc:sldMk cId="1249742834" sldId="262"/>
            <ac:graphicFrameMk id="4" creationId="{FFF393B8-ADBF-C203-ED20-FA6D90A3E530}"/>
          </ac:graphicFrameMkLst>
        </pc:graphicFrameChg>
      </pc:sldChg>
      <pc:sldChg chg="addSp modSp mod">
        <pc:chgData name="Holly" userId="2dc89b7d-c285-49db-88fb-62c0ab2e87c1" providerId="ADAL" clId="{6962F676-FB7F-44E8-ADBE-22A4D4EB6183}" dt="2025-09-02T14:25:49.010" v="3216" actId="1076"/>
        <pc:sldMkLst>
          <pc:docMk/>
          <pc:sldMk cId="4078001612" sldId="263"/>
        </pc:sldMkLst>
        <pc:spChg chg="mod">
          <ac:chgData name="Holly" userId="2dc89b7d-c285-49db-88fb-62c0ab2e87c1" providerId="ADAL" clId="{6962F676-FB7F-44E8-ADBE-22A4D4EB6183}" dt="2025-09-02T14:05:38.661" v="2937" actId="20577"/>
          <ac:spMkLst>
            <pc:docMk/>
            <pc:sldMk cId="4078001612" sldId="263"/>
            <ac:spMk id="2" creationId="{140A354C-2DA2-6C1F-9616-9EA749F848CA}"/>
          </ac:spMkLst>
        </pc:spChg>
        <pc:graphicFrameChg chg="mod modGraphic">
          <ac:chgData name="Holly" userId="2dc89b7d-c285-49db-88fb-62c0ab2e87c1" providerId="ADAL" clId="{6962F676-FB7F-44E8-ADBE-22A4D4EB6183}" dt="2025-09-02T14:25:49.010" v="3216" actId="1076"/>
          <ac:graphicFrameMkLst>
            <pc:docMk/>
            <pc:sldMk cId="4078001612" sldId="263"/>
            <ac:graphicFrameMk id="4" creationId="{E1519129-D954-E979-E950-52EE6C1014CA}"/>
          </ac:graphicFrameMkLst>
        </pc:graphicFrameChg>
        <pc:picChg chg="add mod">
          <ac:chgData name="Holly" userId="2dc89b7d-c285-49db-88fb-62c0ab2e87c1" providerId="ADAL" clId="{6962F676-FB7F-44E8-ADBE-22A4D4EB6183}" dt="2025-09-02T14:18:01.142" v="3105" actId="1076"/>
          <ac:picMkLst>
            <pc:docMk/>
            <pc:sldMk cId="4078001612" sldId="263"/>
            <ac:picMk id="5" creationId="{D431FB64-2D3C-46C7-95A4-6E03D1F33E64}"/>
          </ac:picMkLst>
        </pc:picChg>
        <pc:picChg chg="add mod">
          <ac:chgData name="Holly" userId="2dc89b7d-c285-49db-88fb-62c0ab2e87c1" providerId="ADAL" clId="{6962F676-FB7F-44E8-ADBE-22A4D4EB6183}" dt="2025-09-02T14:17:59.084" v="3104" actId="1076"/>
          <ac:picMkLst>
            <pc:docMk/>
            <pc:sldMk cId="4078001612" sldId="263"/>
            <ac:picMk id="6" creationId="{02A1FDA8-BCFD-485C-9E5A-A00459B739C7}"/>
          </ac:picMkLst>
        </pc:picChg>
      </pc:sldChg>
    </pc:docChg>
  </pc:docChgLst>
  <pc:docChgLst>
    <pc:chgData name="Mrs H Page" userId="S::h.page@tuptonhall.org.uk::2dc89b7d-c285-49db-88fb-62c0ab2e87c1" providerId="AD" clId="Web-{55401D1E-8721-AD61-1DFA-9ACACCCED434}"/>
    <pc:docChg chg="modSld">
      <pc:chgData name="Mrs H Page" userId="S::h.page@tuptonhall.org.uk::2dc89b7d-c285-49db-88fb-62c0ab2e87c1" providerId="AD" clId="Web-{55401D1E-8721-AD61-1DFA-9ACACCCED434}" dt="2025-07-23T14:41:59.219" v="669"/>
      <pc:docMkLst>
        <pc:docMk/>
      </pc:docMkLst>
      <pc:sldChg chg="addSp modSp">
        <pc:chgData name="Mrs H Page" userId="S::h.page@tuptonhall.org.uk::2dc89b7d-c285-49db-88fb-62c0ab2e87c1" providerId="AD" clId="Web-{55401D1E-8721-AD61-1DFA-9ACACCCED434}" dt="2025-07-23T14:41:59.219" v="669"/>
        <pc:sldMkLst>
          <pc:docMk/>
          <pc:sldMk cId="1339992180" sldId="266"/>
        </pc:sldMkLst>
        <pc:spChg chg="mod">
          <ac:chgData name="Mrs H Page" userId="S::h.page@tuptonhall.org.uk::2dc89b7d-c285-49db-88fb-62c0ab2e87c1" providerId="AD" clId="Web-{55401D1E-8721-AD61-1DFA-9ACACCCED434}" dt="2025-07-23T14:37:32.957" v="619" actId="20577"/>
          <ac:spMkLst>
            <pc:docMk/>
            <pc:sldMk cId="1339992180" sldId="266"/>
            <ac:spMk id="2" creationId="{438762EC-4E7D-EFDE-0A9C-3D15885024B1}"/>
          </ac:spMkLst>
        </pc:spChg>
        <pc:graphicFrameChg chg="add mod modGraphic">
          <ac:chgData name="Mrs H Page" userId="S::h.page@tuptonhall.org.uk::2dc89b7d-c285-49db-88fb-62c0ab2e87c1" providerId="AD" clId="Web-{55401D1E-8721-AD61-1DFA-9ACACCCED434}" dt="2025-07-23T14:41:59.219" v="669"/>
          <ac:graphicFrameMkLst>
            <pc:docMk/>
            <pc:sldMk cId="1339992180" sldId="266"/>
            <ac:graphicFrameMk id="4" creationId="{0C3E0846-0238-2132-6B7C-388177816CF1}"/>
          </ac:graphicFrameMkLst>
        </pc:graphicFrameChg>
        <pc:graphicFrameChg chg="mod modGraphic">
          <ac:chgData name="Mrs H Page" userId="S::h.page@tuptonhall.org.uk::2dc89b7d-c285-49db-88fb-62c0ab2e87c1" providerId="AD" clId="Web-{55401D1E-8721-AD61-1DFA-9ACACCCED434}" dt="2025-07-23T14:40:49.607" v="641"/>
          <ac:graphicFrameMkLst>
            <pc:docMk/>
            <pc:sldMk cId="1339992180" sldId="266"/>
            <ac:graphicFrameMk id="5" creationId="{99111CEB-B0CC-0198-18C3-C68C763C8A06}"/>
          </ac:graphicFrameMkLst>
        </pc:graphicFrameChg>
      </pc:sldChg>
    </pc:docChg>
  </pc:docChgLst>
  <pc:docChgLst>
    <pc:chgData name="Mrs H Page" userId="S::h.page@tuptonhall.org.uk::2dc89b7d-c285-49db-88fb-62c0ab2e87c1" providerId="AD" clId="Web-{B67CE3E9-13E9-232C-291C-D58D11322BF3}"/>
    <pc:docChg chg="modSld">
      <pc:chgData name="Mrs H Page" userId="S::h.page@tuptonhall.org.uk::2dc89b7d-c285-49db-88fb-62c0ab2e87c1" providerId="AD" clId="Web-{B67CE3E9-13E9-232C-291C-D58D11322BF3}" dt="2025-07-23T08:31:19.013" v="448"/>
      <pc:docMkLst>
        <pc:docMk/>
      </pc:docMkLst>
      <pc:sldChg chg="addSp delSp modSp">
        <pc:chgData name="Mrs H Page" userId="S::h.page@tuptonhall.org.uk::2dc89b7d-c285-49db-88fb-62c0ab2e87c1" providerId="AD" clId="Web-{B67CE3E9-13E9-232C-291C-D58D11322BF3}" dt="2025-07-23T08:31:19.013" v="448"/>
        <pc:sldMkLst>
          <pc:docMk/>
          <pc:sldMk cId="2717566960" sldId="257"/>
        </pc:sldMkLst>
        <pc:spChg chg="mod">
          <ac:chgData name="Mrs H Page" userId="S::h.page@tuptonhall.org.uk::2dc89b7d-c285-49db-88fb-62c0ab2e87c1" providerId="AD" clId="Web-{B67CE3E9-13E9-232C-291C-D58D11322BF3}" dt="2025-07-23T08:24:32.848" v="334" actId="1076"/>
          <ac:spMkLst>
            <pc:docMk/>
            <pc:sldMk cId="2717566960" sldId="257"/>
            <ac:spMk id="2" creationId="{B85858CF-FE46-5551-AF7C-7F96DAB79300}"/>
          </ac:spMkLst>
        </pc:spChg>
        <pc:graphicFrameChg chg="mod modGraphic">
          <ac:chgData name="Mrs H Page" userId="S::h.page@tuptonhall.org.uk::2dc89b7d-c285-49db-88fb-62c0ab2e87c1" providerId="AD" clId="Web-{B67CE3E9-13E9-232C-291C-D58D11322BF3}" dt="2025-07-23T08:31:19.013" v="448"/>
          <ac:graphicFrameMkLst>
            <pc:docMk/>
            <pc:sldMk cId="2717566960" sldId="257"/>
            <ac:graphicFrameMk id="4" creationId="{0C105487-27DD-363C-EB42-E9623726D84F}"/>
          </ac:graphicFrameMkLst>
        </pc:graphicFrameChg>
        <pc:graphicFrameChg chg="mod modGraphic">
          <ac:chgData name="Mrs H Page" userId="S::h.page@tuptonhall.org.uk::2dc89b7d-c285-49db-88fb-62c0ab2e87c1" providerId="AD" clId="Web-{B67CE3E9-13E9-232C-291C-D58D11322BF3}" dt="2025-07-23T08:31:16.123" v="447"/>
          <ac:graphicFrameMkLst>
            <pc:docMk/>
            <pc:sldMk cId="2717566960" sldId="257"/>
            <ac:graphicFrameMk id="6" creationId="{76D34A91-AC81-38C8-B2C4-9D1536A5C1EB}"/>
          </ac:graphicFrameMkLst>
        </pc:graphicFrameChg>
      </pc:sldChg>
    </pc:docChg>
  </pc:docChgLst>
  <pc:docChgLst>
    <pc:chgData name="Mrs H Page" userId="S::h.page@tuptonhall.org.uk::2dc89b7d-c285-49db-88fb-62c0ab2e87c1" providerId="AD" clId="Web-{DC675E0F-FB37-7763-9409-B6CB9FF3005F}"/>
    <pc:docChg chg="modSld">
      <pc:chgData name="Mrs H Page" userId="S::h.page@tuptonhall.org.uk::2dc89b7d-c285-49db-88fb-62c0ab2e87c1" providerId="AD" clId="Web-{DC675E0F-FB37-7763-9409-B6CB9FF3005F}" dt="2025-08-22T12:17:19.540" v="5"/>
      <pc:docMkLst>
        <pc:docMk/>
      </pc:docMkLst>
      <pc:sldChg chg="modSp">
        <pc:chgData name="Mrs H Page" userId="S::h.page@tuptonhall.org.uk::2dc89b7d-c285-49db-88fb-62c0ab2e87c1" providerId="AD" clId="Web-{DC675E0F-FB37-7763-9409-B6CB9FF3005F}" dt="2025-08-22T12:17:19.540" v="5"/>
        <pc:sldMkLst>
          <pc:docMk/>
          <pc:sldMk cId="1339992180" sldId="266"/>
        </pc:sldMkLst>
        <pc:graphicFrameChg chg="mod">
          <ac:chgData name="Mrs H Page" userId="S::h.page@tuptonhall.org.uk::2dc89b7d-c285-49db-88fb-62c0ab2e87c1" providerId="AD" clId="Web-{DC675E0F-FB37-7763-9409-B6CB9FF3005F}" dt="2025-08-22T12:16:58.414" v="2" actId="1076"/>
          <ac:graphicFrameMkLst>
            <pc:docMk/>
            <pc:sldMk cId="1339992180" sldId="266"/>
            <ac:graphicFrameMk id="4" creationId="{0C3E0846-0238-2132-6B7C-388177816CF1}"/>
          </ac:graphicFrameMkLst>
        </pc:graphicFrameChg>
        <pc:graphicFrameChg chg="mod modGraphic">
          <ac:chgData name="Mrs H Page" userId="S::h.page@tuptonhall.org.uk::2dc89b7d-c285-49db-88fb-62c0ab2e87c1" providerId="AD" clId="Web-{DC675E0F-FB37-7763-9409-B6CB9FF3005F}" dt="2025-08-22T12:17:19.540" v="5"/>
          <ac:graphicFrameMkLst>
            <pc:docMk/>
            <pc:sldMk cId="1339992180" sldId="266"/>
            <ac:graphicFrameMk id="5" creationId="{99111CEB-B0CC-0198-18C3-C68C763C8A06}"/>
          </ac:graphicFrameMkLst>
        </pc:graphicFrameChg>
      </pc:sldChg>
    </pc:docChg>
  </pc:docChgLst>
  <pc:docChgLst>
    <pc:chgData name="Mrs H Page" userId="S::h.page@tuptonhall.org.uk::2dc89b7d-c285-49db-88fb-62c0ab2e87c1" providerId="AD" clId="Web-{54FE6909-06E8-4D16-1A84-827D360E4E9A}"/>
    <pc:docChg chg="addSld modSld">
      <pc:chgData name="Mrs H Page" userId="S::h.page@tuptonhall.org.uk::2dc89b7d-c285-49db-88fb-62c0ab2e87c1" providerId="AD" clId="Web-{54FE6909-06E8-4D16-1A84-827D360E4E9A}" dt="2025-07-23T12:58:19.216" v="1256" actId="14100"/>
      <pc:docMkLst>
        <pc:docMk/>
      </pc:docMkLst>
      <pc:sldChg chg="addSp delSp modSp">
        <pc:chgData name="Mrs H Page" userId="S::h.page@tuptonhall.org.uk::2dc89b7d-c285-49db-88fb-62c0ab2e87c1" providerId="AD" clId="Web-{54FE6909-06E8-4D16-1A84-827D360E4E9A}" dt="2025-07-23T12:22:27.099" v="793"/>
        <pc:sldMkLst>
          <pc:docMk/>
          <pc:sldMk cId="2717566960" sldId="257"/>
        </pc:sldMkLst>
        <pc:graphicFrameChg chg="mod modGraphic">
          <ac:chgData name="Mrs H Page" userId="S::h.page@tuptonhall.org.uk::2dc89b7d-c285-49db-88fb-62c0ab2e87c1" providerId="AD" clId="Web-{54FE6909-06E8-4D16-1A84-827D360E4E9A}" dt="2025-07-23T11:52:25.105" v="496"/>
          <ac:graphicFrameMkLst>
            <pc:docMk/>
            <pc:sldMk cId="2717566960" sldId="257"/>
            <ac:graphicFrameMk id="4" creationId="{0C105487-27DD-363C-EB42-E9623726D84F}"/>
          </ac:graphicFrameMkLst>
        </pc:graphicFrameChg>
        <pc:graphicFrameChg chg="mod modGraphic">
          <ac:chgData name="Mrs H Page" userId="S::h.page@tuptonhall.org.uk::2dc89b7d-c285-49db-88fb-62c0ab2e87c1" providerId="AD" clId="Web-{54FE6909-06E8-4D16-1A84-827D360E4E9A}" dt="2025-07-23T12:22:27.099" v="793"/>
          <ac:graphicFrameMkLst>
            <pc:docMk/>
            <pc:sldMk cId="2717566960" sldId="257"/>
            <ac:graphicFrameMk id="6" creationId="{76D34A91-AC81-38C8-B2C4-9D1536A5C1EB}"/>
          </ac:graphicFrameMkLst>
        </pc:graphicFrameChg>
      </pc:sldChg>
      <pc:sldChg chg="addSp delSp modSp new">
        <pc:chgData name="Mrs H Page" userId="S::h.page@tuptonhall.org.uk::2dc89b7d-c285-49db-88fb-62c0ab2e87c1" providerId="AD" clId="Web-{54FE6909-06E8-4D16-1A84-827D360E4E9A}" dt="2025-07-23T12:58:19.216" v="1256" actId="14100"/>
        <pc:sldMkLst>
          <pc:docMk/>
          <pc:sldMk cId="866931430" sldId="264"/>
        </pc:sldMkLst>
        <pc:spChg chg="mod">
          <ac:chgData name="Mrs H Page" userId="S::h.page@tuptonhall.org.uk::2dc89b7d-c285-49db-88fb-62c0ab2e87c1" providerId="AD" clId="Web-{54FE6909-06E8-4D16-1A84-827D360E4E9A}" dt="2025-07-23T12:43:30.274" v="1088" actId="1076"/>
          <ac:spMkLst>
            <pc:docMk/>
            <pc:sldMk cId="866931430" sldId="264"/>
            <ac:spMk id="2" creationId="{57171FB8-43CF-5966-D533-D8952575D246}"/>
          </ac:spMkLst>
        </pc:spChg>
        <pc:spChg chg="add mod">
          <ac:chgData name="Mrs H Page" userId="S::h.page@tuptonhall.org.uk::2dc89b7d-c285-49db-88fb-62c0ab2e87c1" providerId="AD" clId="Web-{54FE6909-06E8-4D16-1A84-827D360E4E9A}" dt="2025-07-23T12:57:57.215" v="1252" actId="1076"/>
          <ac:spMkLst>
            <pc:docMk/>
            <pc:sldMk cId="866931430" sldId="264"/>
            <ac:spMk id="15" creationId="{39A06C26-A52A-16C3-57FD-D77B8C7DDA3A}"/>
          </ac:spMkLst>
        </pc:spChg>
        <pc:graphicFrameChg chg="add mod modGraphic">
          <ac:chgData name="Mrs H Page" userId="S::h.page@tuptonhall.org.uk::2dc89b7d-c285-49db-88fb-62c0ab2e87c1" providerId="AD" clId="Web-{54FE6909-06E8-4D16-1A84-827D360E4E9A}" dt="2025-07-23T12:54:34.363" v="1197"/>
          <ac:graphicFrameMkLst>
            <pc:docMk/>
            <pc:sldMk cId="866931430" sldId="264"/>
            <ac:graphicFrameMk id="5" creationId="{B792B472-5E92-7860-26A4-6EB5A10F1B17}"/>
          </ac:graphicFrameMkLst>
        </pc:graphicFrameChg>
        <pc:picChg chg="add mod">
          <ac:chgData name="Mrs H Page" userId="S::h.page@tuptonhall.org.uk::2dc89b7d-c285-49db-88fb-62c0ab2e87c1" providerId="AD" clId="Web-{54FE6909-06E8-4D16-1A84-827D360E4E9A}" dt="2025-07-23T12:58:03.950" v="1253" actId="1076"/>
          <ac:picMkLst>
            <pc:docMk/>
            <pc:sldMk cId="866931430" sldId="264"/>
            <ac:picMk id="8" creationId="{252D9F25-E981-73F4-FDEE-0963AB794B6E}"/>
          </ac:picMkLst>
        </pc:picChg>
        <pc:picChg chg="add mod">
          <ac:chgData name="Mrs H Page" userId="S::h.page@tuptonhall.org.uk::2dc89b7d-c285-49db-88fb-62c0ab2e87c1" providerId="AD" clId="Web-{54FE6909-06E8-4D16-1A84-827D360E4E9A}" dt="2025-07-23T12:57:47.668" v="1249" actId="1076"/>
          <ac:picMkLst>
            <pc:docMk/>
            <pc:sldMk cId="866931430" sldId="264"/>
            <ac:picMk id="9" creationId="{3902E85A-8AD9-7A11-BCEA-AF11754CF218}"/>
          </ac:picMkLst>
        </pc:picChg>
        <pc:picChg chg="add mod">
          <ac:chgData name="Mrs H Page" userId="S::h.page@tuptonhall.org.uk::2dc89b7d-c285-49db-88fb-62c0ab2e87c1" providerId="AD" clId="Web-{54FE6909-06E8-4D16-1A84-827D360E4E9A}" dt="2025-07-23T12:57:51.059" v="1250" actId="1076"/>
          <ac:picMkLst>
            <pc:docMk/>
            <pc:sldMk cId="866931430" sldId="264"/>
            <ac:picMk id="10" creationId="{883DCF8A-1902-AA67-4DFE-23D70728D8BC}"/>
          </ac:picMkLst>
        </pc:picChg>
        <pc:picChg chg="add mod">
          <ac:chgData name="Mrs H Page" userId="S::h.page@tuptonhall.org.uk::2dc89b7d-c285-49db-88fb-62c0ab2e87c1" providerId="AD" clId="Web-{54FE6909-06E8-4D16-1A84-827D360E4E9A}" dt="2025-07-23T12:58:08.403" v="1255" actId="14100"/>
          <ac:picMkLst>
            <pc:docMk/>
            <pc:sldMk cId="866931430" sldId="264"/>
            <ac:picMk id="11" creationId="{690633F9-CB85-BD58-49C2-0451FD8E83DB}"/>
          </ac:picMkLst>
        </pc:picChg>
        <pc:picChg chg="add mod">
          <ac:chgData name="Mrs H Page" userId="S::h.page@tuptonhall.org.uk::2dc89b7d-c285-49db-88fb-62c0ab2e87c1" providerId="AD" clId="Web-{54FE6909-06E8-4D16-1A84-827D360E4E9A}" dt="2025-07-23T12:57:16.620" v="1241" actId="1076"/>
          <ac:picMkLst>
            <pc:docMk/>
            <pc:sldMk cId="866931430" sldId="264"/>
            <ac:picMk id="12" creationId="{1E896ED5-141E-4E6D-016E-DEA36AA0A053}"/>
          </ac:picMkLst>
        </pc:picChg>
        <pc:picChg chg="add mod">
          <ac:chgData name="Mrs H Page" userId="S::h.page@tuptonhall.org.uk::2dc89b7d-c285-49db-88fb-62c0ab2e87c1" providerId="AD" clId="Web-{54FE6909-06E8-4D16-1A84-827D360E4E9A}" dt="2025-07-23T12:57:53.590" v="1251" actId="1076"/>
          <ac:picMkLst>
            <pc:docMk/>
            <pc:sldMk cId="866931430" sldId="264"/>
            <ac:picMk id="16" creationId="{A1E2A347-0033-BC39-A881-13E7D0B9A942}"/>
          </ac:picMkLst>
        </pc:picChg>
        <pc:picChg chg="add mod">
          <ac:chgData name="Mrs H Page" userId="S::h.page@tuptonhall.org.uk::2dc89b7d-c285-49db-88fb-62c0ab2e87c1" providerId="AD" clId="Web-{54FE6909-06E8-4D16-1A84-827D360E4E9A}" dt="2025-07-23T12:58:19.216" v="1256" actId="14100"/>
          <ac:picMkLst>
            <pc:docMk/>
            <pc:sldMk cId="866931430" sldId="264"/>
            <ac:picMk id="17" creationId="{7FD6C043-398C-2935-4E04-710820D17F6D}"/>
          </ac:picMkLst>
        </pc:picChg>
        <pc:picChg chg="add mod">
          <ac:chgData name="Mrs H Page" userId="S::h.page@tuptonhall.org.uk::2dc89b7d-c285-49db-88fb-62c0ab2e87c1" providerId="AD" clId="Web-{54FE6909-06E8-4D16-1A84-827D360E4E9A}" dt="2025-07-23T12:57:39.855" v="1246" actId="14100"/>
          <ac:picMkLst>
            <pc:docMk/>
            <pc:sldMk cId="866931430" sldId="264"/>
            <ac:picMk id="18" creationId="{9447E610-88A1-D300-74FA-C92F5B33E0FD}"/>
          </ac:picMkLst>
        </pc:picChg>
        <pc:picChg chg="add mod">
          <ac:chgData name="Mrs H Page" userId="S::h.page@tuptonhall.org.uk::2dc89b7d-c285-49db-88fb-62c0ab2e87c1" providerId="AD" clId="Web-{54FE6909-06E8-4D16-1A84-827D360E4E9A}" dt="2025-07-23T12:57:33.949" v="1245" actId="1076"/>
          <ac:picMkLst>
            <pc:docMk/>
            <pc:sldMk cId="866931430" sldId="264"/>
            <ac:picMk id="19" creationId="{DFB6E8A8-476E-C630-1B72-19BEE45A3DB7}"/>
          </ac:picMkLst>
        </pc:picChg>
        <pc:picChg chg="add mod">
          <ac:chgData name="Mrs H Page" userId="S::h.page@tuptonhall.org.uk::2dc89b7d-c285-49db-88fb-62c0ab2e87c1" providerId="AD" clId="Web-{54FE6909-06E8-4D16-1A84-827D360E4E9A}" dt="2025-07-23T12:55:50.679" v="1221" actId="1076"/>
          <ac:picMkLst>
            <pc:docMk/>
            <pc:sldMk cId="866931430" sldId="264"/>
            <ac:picMk id="20" creationId="{3D9B2417-37CB-C2CB-CAAF-C0A684CF78C9}"/>
          </ac:picMkLst>
        </pc:picChg>
      </pc:sldChg>
      <pc:sldChg chg="addSp delSp modSp new">
        <pc:chgData name="Mrs H Page" userId="S::h.page@tuptonhall.org.uk::2dc89b7d-c285-49db-88fb-62c0ab2e87c1" providerId="AD" clId="Web-{54FE6909-06E8-4D16-1A84-827D360E4E9A}" dt="2025-07-23T12:34:58.957" v="1013"/>
        <pc:sldMkLst>
          <pc:docMk/>
          <pc:sldMk cId="238621589" sldId="265"/>
        </pc:sldMkLst>
        <pc:spChg chg="add">
          <ac:chgData name="Mrs H Page" userId="S::h.page@tuptonhall.org.uk::2dc89b7d-c285-49db-88fb-62c0ab2e87c1" providerId="AD" clId="Web-{54FE6909-06E8-4D16-1A84-827D360E4E9A}" dt="2025-07-23T11:40:07.357" v="339"/>
          <ac:spMkLst>
            <pc:docMk/>
            <pc:sldMk cId="238621589" sldId="265"/>
            <ac:spMk id="5" creationId="{59F8BC5A-68D4-8ED5-4330-DBCA0DAFE650}"/>
          </ac:spMkLst>
        </pc:spChg>
        <pc:graphicFrameChg chg="add mod modGraphic">
          <ac:chgData name="Mrs H Page" userId="S::h.page@tuptonhall.org.uk::2dc89b7d-c285-49db-88fb-62c0ab2e87c1" providerId="AD" clId="Web-{54FE6909-06E8-4D16-1A84-827D360E4E9A}" dt="2025-07-23T12:32:47.530" v="985"/>
          <ac:graphicFrameMkLst>
            <pc:docMk/>
            <pc:sldMk cId="238621589" sldId="265"/>
            <ac:graphicFrameMk id="7" creationId="{B7D89C36-0EC7-8E7B-6458-275688F52C64}"/>
          </ac:graphicFrameMkLst>
        </pc:graphicFrameChg>
        <pc:graphicFrameChg chg="add mod modGraphic">
          <ac:chgData name="Mrs H Page" userId="S::h.page@tuptonhall.org.uk::2dc89b7d-c285-49db-88fb-62c0ab2e87c1" providerId="AD" clId="Web-{54FE6909-06E8-4D16-1A84-827D360E4E9A}" dt="2025-07-23T12:34:58.957" v="1013"/>
          <ac:graphicFrameMkLst>
            <pc:docMk/>
            <pc:sldMk cId="238621589" sldId="265"/>
            <ac:graphicFrameMk id="8" creationId="{6554B297-69A9-7F7A-C918-E45D3C4D7DB1}"/>
          </ac:graphicFrameMkLst>
        </pc:graphicFrameChg>
      </pc:sldChg>
      <pc:sldChg chg="addSp delSp modSp new">
        <pc:chgData name="Mrs H Page" userId="S::h.page@tuptonhall.org.uk::2dc89b7d-c285-49db-88fb-62c0ab2e87c1" providerId="AD" clId="Web-{54FE6909-06E8-4D16-1A84-827D360E4E9A}" dt="2025-07-23T12:53:57.393" v="1187"/>
        <pc:sldMkLst>
          <pc:docMk/>
          <pc:sldMk cId="1339992180" sldId="266"/>
        </pc:sldMkLst>
        <pc:spChg chg="mod">
          <ac:chgData name="Mrs H Page" userId="S::h.page@tuptonhall.org.uk::2dc89b7d-c285-49db-88fb-62c0ab2e87c1" providerId="AD" clId="Web-{54FE6909-06E8-4D16-1A84-827D360E4E9A}" dt="2025-07-23T12:53:50.830" v="1185" actId="1076"/>
          <ac:spMkLst>
            <pc:docMk/>
            <pc:sldMk cId="1339992180" sldId="266"/>
            <ac:spMk id="2" creationId="{438762EC-4E7D-EFDE-0A9C-3D15885024B1}"/>
          </ac:spMkLst>
        </pc:spChg>
        <pc:graphicFrameChg chg="add mod modGraphic">
          <ac:chgData name="Mrs H Page" userId="S::h.page@tuptonhall.org.uk::2dc89b7d-c285-49db-88fb-62c0ab2e87c1" providerId="AD" clId="Web-{54FE6909-06E8-4D16-1A84-827D360E4E9A}" dt="2025-07-23T12:53:57.393" v="1187"/>
          <ac:graphicFrameMkLst>
            <pc:docMk/>
            <pc:sldMk cId="1339992180" sldId="266"/>
            <ac:graphicFrameMk id="5" creationId="{99111CEB-B0CC-0198-18C3-C68C763C8A06}"/>
          </ac:graphicFrameMkLst>
        </pc:graphicFrameChg>
      </pc:sldChg>
    </pc:docChg>
  </pc:docChgLst>
  <pc:docChgLst>
    <pc:chgData name="Mrs H Page" userId="S::h.page@tuptonhall.org.uk::2dc89b7d-c285-49db-88fb-62c0ab2e87c1" providerId="AD" clId="Web-{AFB75C56-1DF9-B04E-76BC-14853D25C7CB}"/>
    <pc:docChg chg="addSld modSld">
      <pc:chgData name="Mrs H Page" userId="S::h.page@tuptonhall.org.uk::2dc89b7d-c285-49db-88fb-62c0ab2e87c1" providerId="AD" clId="Web-{AFB75C56-1DF9-B04E-76BC-14853D25C7CB}" dt="2025-07-20T20:12:46.058" v="2509"/>
      <pc:docMkLst>
        <pc:docMk/>
      </pc:docMkLst>
      <pc:sldChg chg="modSp">
        <pc:chgData name="Mrs H Page" userId="S::h.page@tuptonhall.org.uk::2dc89b7d-c285-49db-88fb-62c0ab2e87c1" providerId="AD" clId="Web-{AFB75C56-1DF9-B04E-76BC-14853D25C7CB}" dt="2025-07-20T18:16:07.577" v="36" actId="20577"/>
        <pc:sldMkLst>
          <pc:docMk/>
          <pc:sldMk cId="109857222" sldId="256"/>
        </pc:sldMkLst>
      </pc:sldChg>
      <pc:sldChg chg="addSp delSp modSp new">
        <pc:chgData name="Mrs H Page" userId="S::h.page@tuptonhall.org.uk::2dc89b7d-c285-49db-88fb-62c0ab2e87c1" providerId="AD" clId="Web-{AFB75C56-1DF9-B04E-76BC-14853D25C7CB}" dt="2025-07-20T18:37:55.291" v="344"/>
        <pc:sldMkLst>
          <pc:docMk/>
          <pc:sldMk cId="2717566960" sldId="257"/>
        </pc:sldMkLst>
      </pc:sldChg>
      <pc:sldChg chg="addSp delSp modSp new">
        <pc:chgData name="Mrs H Page" userId="S::h.page@tuptonhall.org.uk::2dc89b7d-c285-49db-88fb-62c0ab2e87c1" providerId="AD" clId="Web-{AFB75C56-1DF9-B04E-76BC-14853D25C7CB}" dt="2025-07-20T18:47:48.661" v="590"/>
        <pc:sldMkLst>
          <pc:docMk/>
          <pc:sldMk cId="3136430376" sldId="258"/>
        </pc:sldMkLst>
      </pc:sldChg>
      <pc:sldChg chg="addSp delSp modSp new">
        <pc:chgData name="Mrs H Page" userId="S::h.page@tuptonhall.org.uk::2dc89b7d-c285-49db-88fb-62c0ab2e87c1" providerId="AD" clId="Web-{AFB75C56-1DF9-B04E-76BC-14853D25C7CB}" dt="2025-07-20T19:14:44.482" v="950"/>
        <pc:sldMkLst>
          <pc:docMk/>
          <pc:sldMk cId="3780333483" sldId="259"/>
        </pc:sldMkLst>
      </pc:sldChg>
      <pc:sldChg chg="addSp delSp modSp new">
        <pc:chgData name="Mrs H Page" userId="S::h.page@tuptonhall.org.uk::2dc89b7d-c285-49db-88fb-62c0ab2e87c1" providerId="AD" clId="Web-{AFB75C56-1DF9-B04E-76BC-14853D25C7CB}" dt="2025-07-20T19:31:03.618" v="1275" actId="20577"/>
        <pc:sldMkLst>
          <pc:docMk/>
          <pc:sldMk cId="3204563000" sldId="260"/>
        </pc:sldMkLst>
      </pc:sldChg>
      <pc:sldChg chg="addSp delSp modSp new">
        <pc:chgData name="Mrs H Page" userId="S::h.page@tuptonhall.org.uk::2dc89b7d-c285-49db-88fb-62c0ab2e87c1" providerId="AD" clId="Web-{AFB75C56-1DF9-B04E-76BC-14853D25C7CB}" dt="2025-07-20T19:46:21.554" v="1794"/>
        <pc:sldMkLst>
          <pc:docMk/>
          <pc:sldMk cId="526773031" sldId="261"/>
        </pc:sldMkLst>
      </pc:sldChg>
      <pc:sldChg chg="addSp delSp modSp new">
        <pc:chgData name="Mrs H Page" userId="S::h.page@tuptonhall.org.uk::2dc89b7d-c285-49db-88fb-62c0ab2e87c1" providerId="AD" clId="Web-{AFB75C56-1DF9-B04E-76BC-14853D25C7CB}" dt="2025-07-20T19:56:49.773" v="2045"/>
        <pc:sldMkLst>
          <pc:docMk/>
          <pc:sldMk cId="1249742834" sldId="262"/>
        </pc:sldMkLst>
      </pc:sldChg>
      <pc:sldChg chg="addSp delSp modSp new">
        <pc:chgData name="Mrs H Page" userId="S::h.page@tuptonhall.org.uk::2dc89b7d-c285-49db-88fb-62c0ab2e87c1" providerId="AD" clId="Web-{AFB75C56-1DF9-B04E-76BC-14853D25C7CB}" dt="2025-07-20T20:12:46.058" v="2509"/>
        <pc:sldMkLst>
          <pc:docMk/>
          <pc:sldMk cId="4078001612" sldId="263"/>
        </pc:sldMkLst>
      </pc:sldChg>
    </pc:docChg>
  </pc:docChgLst>
  <pc:docChgLst>
    <pc:chgData clId="Web-{AFB75C56-1DF9-B04E-76BC-14853D25C7CB}"/>
    <pc:docChg chg="modSld">
      <pc:chgData name="" userId="" providerId="" clId="Web-{AFB75C56-1DF9-B04E-76BC-14853D25C7CB}" dt="2025-07-20T18:14:21.292" v="6" actId="20577"/>
      <pc:docMkLst>
        <pc:docMk/>
      </pc:docMkLst>
      <pc:sldChg chg="modSp">
        <pc:chgData name="" userId="" providerId="" clId="Web-{AFB75C56-1DF9-B04E-76BC-14853D25C7CB}" dt="2025-07-20T18:14:21.292" v="6" actId="20577"/>
        <pc:sldMkLst>
          <pc:docMk/>
          <pc:sldMk cId="109857222" sldId="256"/>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9/2/2025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9/2/2025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9/2/2025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OCR Cambridge National</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Sports Science </a:t>
            </a:r>
          </a:p>
          <a:p>
            <a:r>
              <a:rPr lang="en-US" dirty="0"/>
              <a:t>Knowledge Organiser </a:t>
            </a:r>
          </a:p>
          <a:p>
            <a:r>
              <a:rPr lang="en-US" dirty="0"/>
              <a:t>R180 Reducing the risk of injuries.</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D1FE-FF3A-4462-B10E-6B59A18010D2}"/>
              </a:ext>
            </a:extLst>
          </p:cNvPr>
          <p:cNvSpPr>
            <a:spLocks noGrp="1"/>
          </p:cNvSpPr>
          <p:nvPr>
            <p:ph type="title"/>
          </p:nvPr>
        </p:nvSpPr>
        <p:spPr>
          <a:xfrm>
            <a:off x="816113" y="133212"/>
            <a:ext cx="10515600" cy="762346"/>
          </a:xfrm>
        </p:spPr>
        <p:txBody>
          <a:bodyPr/>
          <a:lstStyle/>
          <a:p>
            <a:pPr algn="ctr"/>
            <a:r>
              <a:rPr lang="en-US" sz="1800" b="1" u="sng" dirty="0"/>
              <a:t>OCR Sports Science Knowledge </a:t>
            </a:r>
            <a:r>
              <a:rPr lang="en-US" sz="1800" b="1" u="sng" dirty="0" err="1"/>
              <a:t>Organiser</a:t>
            </a:r>
            <a:br>
              <a:rPr lang="en-US" sz="1800" b="1" u="sng" dirty="0"/>
            </a:br>
            <a:r>
              <a:rPr lang="en-US" sz="1800" b="1" u="sng" dirty="0"/>
              <a:t>R180 TA4: Reducing the risk, treatment of and rehabilitation of sports injuries and medical conditions</a:t>
            </a:r>
            <a:endParaRPr lang="en-US" dirty="0"/>
          </a:p>
        </p:txBody>
      </p:sp>
      <p:graphicFrame>
        <p:nvGraphicFramePr>
          <p:cNvPr id="4" name="Content Placeholder 3">
            <a:extLst>
              <a:ext uri="{FF2B5EF4-FFF2-40B4-BE49-F238E27FC236}">
                <a16:creationId xmlns:a16="http://schemas.microsoft.com/office/drawing/2014/main" id="{FFF393B8-ADBF-C203-ED20-FA6D90A3E530}"/>
              </a:ext>
            </a:extLst>
          </p:cNvPr>
          <p:cNvGraphicFramePr>
            <a:graphicFrameLocks noGrp="1"/>
          </p:cNvGraphicFramePr>
          <p:nvPr>
            <p:ph idx="1"/>
            <p:extLst>
              <p:ext uri="{D42A27DB-BD31-4B8C-83A1-F6EECF244321}">
                <p14:modId xmlns:p14="http://schemas.microsoft.com/office/powerpoint/2010/main" val="2850371514"/>
              </p:ext>
            </p:extLst>
          </p:nvPr>
        </p:nvGraphicFramePr>
        <p:xfrm>
          <a:off x="80138" y="-425587"/>
          <a:ext cx="12031723" cy="7243041"/>
        </p:xfrm>
        <a:graphic>
          <a:graphicData uri="http://schemas.openxmlformats.org/drawingml/2006/table">
            <a:tbl>
              <a:tblPr firstRow="1" bandRow="1">
                <a:tableStyleId>{5C22544A-7EE6-4342-B048-85BDC9FD1C3A}</a:tableStyleId>
              </a:tblPr>
              <a:tblGrid>
                <a:gridCol w="2406344">
                  <a:extLst>
                    <a:ext uri="{9D8B030D-6E8A-4147-A177-3AD203B41FA5}">
                      <a16:colId xmlns:a16="http://schemas.microsoft.com/office/drawing/2014/main" val="2660886575"/>
                    </a:ext>
                  </a:extLst>
                </a:gridCol>
                <a:gridCol w="2406344">
                  <a:extLst>
                    <a:ext uri="{9D8B030D-6E8A-4147-A177-3AD203B41FA5}">
                      <a16:colId xmlns:a16="http://schemas.microsoft.com/office/drawing/2014/main" val="33068826"/>
                    </a:ext>
                  </a:extLst>
                </a:gridCol>
                <a:gridCol w="2523713">
                  <a:extLst>
                    <a:ext uri="{9D8B030D-6E8A-4147-A177-3AD203B41FA5}">
                      <a16:colId xmlns:a16="http://schemas.microsoft.com/office/drawing/2014/main" val="4042405442"/>
                    </a:ext>
                  </a:extLst>
                </a:gridCol>
                <a:gridCol w="2288978">
                  <a:extLst>
                    <a:ext uri="{9D8B030D-6E8A-4147-A177-3AD203B41FA5}">
                      <a16:colId xmlns:a16="http://schemas.microsoft.com/office/drawing/2014/main" val="660334750"/>
                    </a:ext>
                  </a:extLst>
                </a:gridCol>
                <a:gridCol w="2406344">
                  <a:extLst>
                    <a:ext uri="{9D8B030D-6E8A-4147-A177-3AD203B41FA5}">
                      <a16:colId xmlns:a16="http://schemas.microsoft.com/office/drawing/2014/main" val="1435453991"/>
                    </a:ext>
                  </a:extLst>
                </a:gridCol>
              </a:tblGrid>
              <a:tr h="303867">
                <a:tc>
                  <a:txBody>
                    <a:bodyPr/>
                    <a:lstStyle/>
                    <a:p>
                      <a:pPr algn="ctr"/>
                      <a:r>
                        <a:rPr lang="en-US" sz="1400" u="sng" dirty="0">
                          <a:solidFill>
                            <a:schemeClr val="tx1"/>
                          </a:solidFill>
                        </a:rPr>
                        <a:t>MASSAGE</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1">
                        <a:lumMod val="60000"/>
                        <a:lumOff val="40000"/>
                      </a:schemeClr>
                    </a:solidFill>
                  </a:tcPr>
                </a:tc>
                <a:tc>
                  <a:txBody>
                    <a:bodyPr/>
                    <a:lstStyle/>
                    <a:p>
                      <a:pPr algn="ctr"/>
                      <a:r>
                        <a:rPr lang="en-US" sz="1400" u="sng" dirty="0">
                          <a:solidFill>
                            <a:schemeClr val="tx1"/>
                          </a:solidFill>
                        </a:rPr>
                        <a:t>ELECTROTHERAPY</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US" sz="1400" u="sng" dirty="0">
                          <a:solidFill>
                            <a:schemeClr val="tx1"/>
                          </a:solidFill>
                        </a:rPr>
                        <a:t>CRYOTHERAPY</a:t>
                      </a:r>
                    </a:p>
                  </a:txBody>
                  <a:tcPr>
                    <a:lnL w="12700" cap="flat" cmpd="sng" algn="ctr">
                      <a:solidFill>
                        <a:schemeClr val="tx1"/>
                      </a:solidFill>
                      <a:prstDash val="solid"/>
                      <a:round/>
                      <a:headEnd type="none" w="med" len="med"/>
                      <a:tailEnd type="none" w="med" len="med"/>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rgbClr val="FF0000"/>
                    </a:solidFill>
                  </a:tcPr>
                </a:tc>
                <a:tc>
                  <a:txBody>
                    <a:bodyPr/>
                    <a:lstStyle/>
                    <a:p>
                      <a:r>
                        <a:rPr lang="en-US" sz="1400" u="sng" dirty="0">
                          <a:solidFill>
                            <a:schemeClr val="tx1"/>
                          </a:solidFill>
                        </a:rPr>
                        <a:t>CONTRAST THERAPY</a:t>
                      </a:r>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algn="ctr"/>
                      <a:r>
                        <a:rPr lang="en-US" sz="1400" u="sng" dirty="0">
                          <a:solidFill>
                            <a:schemeClr val="tx1"/>
                          </a:solidFill>
                        </a:rPr>
                        <a:t>SUPPORT</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extLst>
                  <a:ext uri="{0D108BD9-81ED-4DB2-BD59-A6C34878D82A}">
                    <a16:rowId xmlns:a16="http://schemas.microsoft.com/office/drawing/2014/main" val="88084157"/>
                  </a:ext>
                </a:extLst>
              </a:tr>
              <a:tr h="2904819">
                <a:tc>
                  <a:txBody>
                    <a:bodyPr/>
                    <a:lstStyle/>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Manipulation of soft tissues.</a:t>
                      </a:r>
                    </a:p>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Increases flow of blood to affected body part.</a:t>
                      </a:r>
                    </a:p>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Increases flexibility.</a:t>
                      </a:r>
                    </a:p>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Helps relax muscles and relieve tension.</a:t>
                      </a:r>
                    </a:p>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Can help manage pain and delayed onset muscle soreness (DOMS).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Electrotherapy is the use of electrical energy as a treatment – ultrasound can be included as a form of electrotherapy.</a:t>
                      </a:r>
                    </a:p>
                    <a:p>
                      <a:pPr marL="285750" marR="0" lvl="1" indent="-285750" algn="l" rtl="0">
                        <a:lnSpc>
                          <a:spcPct val="90000"/>
                        </a:lnSpc>
                        <a:spcBef>
                          <a:spcPts val="345"/>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Pulsed shortwave therapy (PST), a form of electrotherapy, can be used to reduce inflammation and speed up soft tissue repair.</a:t>
                      </a:r>
                    </a:p>
                    <a:p>
                      <a:pPr marL="285750" marR="0" lvl="1" indent="-285750" algn="l" rtl="0">
                        <a:lnSpc>
                          <a:spcPct val="90000"/>
                        </a:lnSpc>
                        <a:spcBef>
                          <a:spcPts val="345"/>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Transcutaneous electrical nerve stimulation (TENS) provides pain relief.</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Cryotherapy is the use of cooling/ice to treat injuries.</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Used for contusions, abrasions and pain relief.</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Ice baths are used for recovery after exercise.</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Blood  flows from the limbs towards the body core to keep the body warm and protect vital organs. On leaving the ice bath, blood returns to the limbs full of oxygen which helps to heal damaged muscles.</a:t>
                      </a:r>
                      <a:endParaRPr lang="en-US" sz="1400"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Use of hot and cold treatments – usually water.</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Heat reduces pain and stiffness.</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Decreases muscle spasm.</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Increases blood flow to the area which promotes healing.</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Heat lamps/heat packs and microwaveable gel packs can also be used to provide relief.</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2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Tubular support bandages made of elasticated cotton – used for sprained joints and strained muscles.</a:t>
                      </a:r>
                    </a:p>
                    <a:p>
                      <a:pPr marL="285750" marR="0" lvl="1" indent="-285750" algn="l" rtl="0">
                        <a:lnSpc>
                          <a:spcPct val="90000"/>
                        </a:lnSpc>
                        <a:spcBef>
                          <a:spcPts val="330"/>
                        </a:spcBef>
                        <a:spcAft>
                          <a:spcPts val="0"/>
                        </a:spcAft>
                        <a:buClr>
                          <a:schemeClr val="dk1"/>
                        </a:buClr>
                        <a:buSzPts val="22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Bandaging provides support, helps prevent swelling/decreases blood flow and reduces pain.</a:t>
                      </a:r>
                    </a:p>
                    <a:p>
                      <a:pPr marL="285750" marR="0" lvl="1" indent="-285750" algn="l" rtl="0">
                        <a:lnSpc>
                          <a:spcPct val="90000"/>
                        </a:lnSpc>
                        <a:spcBef>
                          <a:spcPts val="330"/>
                        </a:spcBef>
                        <a:spcAft>
                          <a:spcPts val="0"/>
                        </a:spcAft>
                        <a:buClr>
                          <a:schemeClr val="dk1"/>
                        </a:buClr>
                        <a:buSzPts val="22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Variety of joint supports available – some are adjustable using straps or laces.</a:t>
                      </a:r>
                    </a:p>
                    <a:p>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581809959"/>
                  </a:ext>
                </a:extLst>
              </a:tr>
              <a:tr h="180544">
                <a:tc>
                  <a:txBody>
                    <a:bodyPr/>
                    <a:lstStyle/>
                    <a:p>
                      <a:pPr algn="ctr"/>
                      <a:r>
                        <a:rPr lang="en-US" sz="1400" b="1" u="sng" dirty="0">
                          <a:solidFill>
                            <a:schemeClr val="tx1"/>
                          </a:solidFill>
                        </a:rPr>
                        <a:t>ULTRASOUND SCANS</a:t>
                      </a:r>
                    </a:p>
                  </a:txBody>
                  <a:tcPr>
                    <a:lnL w="12700">
                      <a:solidFill>
                        <a:schemeClr val="tx1"/>
                      </a:solidFill>
                    </a:lnL>
                    <a:lnR w="12700">
                      <a:solidFill>
                        <a:schemeClr val="tx1"/>
                      </a:solidFill>
                    </a:lnR>
                    <a:lnT w="12700">
                      <a:solidFill>
                        <a:schemeClr val="tx1"/>
                      </a:solidFill>
                    </a:lnT>
                    <a:lnB w="12700">
                      <a:solidFill>
                        <a:schemeClr val="tx1"/>
                      </a:solidFill>
                    </a:lnB>
                    <a:solidFill>
                      <a:srgbClr val="F511C7"/>
                    </a:solidFill>
                  </a:tcPr>
                </a:tc>
                <a:tc>
                  <a:txBody>
                    <a:bodyPr/>
                    <a:lstStyle/>
                    <a:p>
                      <a:pPr algn="ctr"/>
                      <a:r>
                        <a:rPr lang="en-US" sz="1400" b="1" u="sng" dirty="0">
                          <a:solidFill>
                            <a:schemeClr val="tx1"/>
                          </a:solidFill>
                        </a:rPr>
                        <a:t>HYDROTHERAPY</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algn="ctr"/>
                      <a:r>
                        <a:rPr lang="en-US" sz="1400" b="1" u="sng" dirty="0"/>
                        <a:t>PAINKILLERS</a:t>
                      </a:r>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sng" dirty="0">
                          <a:solidFill>
                            <a:schemeClr val="tx1"/>
                          </a:solidFill>
                          <a:latin typeface="Calibri"/>
                          <a:ea typeface="Calibri"/>
                          <a:cs typeface="Calibri"/>
                          <a:sym typeface="Calibri"/>
                        </a:rPr>
                        <a:t>Kinesiology tape/neoprene</a:t>
                      </a:r>
                      <a:endParaRPr lang="en-US" sz="1400" u="sng" dirty="0">
                        <a:solidFill>
                          <a:schemeClr val="tx1"/>
                        </a:solidFill>
                        <a:latin typeface="Calibri"/>
                        <a:ea typeface="Calibri"/>
                        <a:cs typeface="Calibri"/>
                        <a:sym typeface="Calibri"/>
                      </a:endParaRPr>
                    </a:p>
                    <a:p>
                      <a:pPr algn="ctr"/>
                      <a:endParaRPr lang="en-US" sz="1400" b="1" u="sng"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0B0F0"/>
                    </a:solidFill>
                  </a:tcPr>
                </a:tc>
                <a:tc>
                  <a:txBody>
                    <a:bodyPr/>
                    <a:lstStyle/>
                    <a:p>
                      <a:pPr algn="ctr"/>
                      <a:r>
                        <a:rPr lang="en-US" sz="1400" b="1" u="sng" dirty="0"/>
                        <a:t>IMMOBILISATION</a:t>
                      </a:r>
                    </a:p>
                  </a:txBody>
                  <a:tcP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857640972"/>
                  </a:ext>
                </a:extLst>
              </a:tr>
              <a:tr h="3437105">
                <a:tc>
                  <a:txBody>
                    <a:bodyPr/>
                    <a:lstStyle/>
                    <a:p>
                      <a:pPr marL="285750" marR="0" lvl="1" indent="-285750" algn="l" rtl="0">
                        <a:lnSpc>
                          <a:spcPct val="90000"/>
                        </a:lnSpc>
                        <a:spcBef>
                          <a:spcPts val="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Uses high-frequency sound waves to produce images of structures inside the body to diagnose injuries.</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Can be used as a treatment to reduce pain and inflammation – increases circulation and mobility of soft tissues</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Speeds up recovery and helps to heal injuries and wounds.</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Stimulates repair of proteins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Use of warm and/or high-pressure water for therapeutic purposes.</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Reduces muscle spasms.</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Relieves pain.</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Strengthens weak muscles.</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Improves the range of motion in joints.</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Improves poor circulation.</a:t>
                      </a:r>
                    </a:p>
                    <a:p>
                      <a:pPr marL="285750" marR="0" lvl="1" indent="-285750" algn="l" rtl="0">
                        <a:lnSpc>
                          <a:spcPct val="90000"/>
                        </a:lnSpc>
                        <a:spcBef>
                          <a:spcPts val="375"/>
                        </a:spcBef>
                        <a:spcAft>
                          <a:spcPts val="0"/>
                        </a:spcAft>
                        <a:buClr>
                          <a:schemeClr val="dk1"/>
                        </a:buClr>
                        <a:buSzPts val="25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Improves balance and co-ordination skills damaged after injury.</a:t>
                      </a:r>
                    </a:p>
                    <a:p>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Painkillers such as paracetamol can be used to help ease the pain of injury.</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They work by blocking nerve signals </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Ibuprofen is used to ease pain and reduce inflammation. </a:t>
                      </a:r>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Ibuprofen is better, because injuries produce an inflammatory reaction resulting in pain, heat, swelling and a loss of function.</a:t>
                      </a:r>
                    </a:p>
                    <a:p>
                      <a:endParaRPr lang="en-US" dirty="0"/>
                    </a:p>
                  </a:txBody>
                  <a:tcPr>
                    <a:lnL w="12700" cap="flat" cmpd="sng" algn="ctr">
                      <a:solidFill>
                        <a:schemeClr val="tx1"/>
                      </a:solidFill>
                      <a:prstDash val="solid"/>
                      <a:round/>
                      <a:headEnd type="none" w="med" len="med"/>
                      <a:tailEnd type="none" w="med" len="med"/>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Provides support while allowing normal movement.</a:t>
                      </a:r>
                    </a:p>
                    <a:p>
                      <a:pPr marL="285750" marR="0" lvl="1" indent="-285750" algn="l" rtl="0">
                        <a:lnSpc>
                          <a:spcPct val="90000"/>
                        </a:lnSpc>
                        <a:spcBef>
                          <a:spcPts val="345"/>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When applied, it lifts skin away from underlying tissue which then fills with fluid.</a:t>
                      </a:r>
                    </a:p>
                    <a:p>
                      <a:pPr marL="285750" marR="0" lvl="1" indent="-285750" algn="l" rtl="0">
                        <a:lnSpc>
                          <a:spcPct val="90000"/>
                        </a:lnSpc>
                        <a:spcBef>
                          <a:spcPts val="345"/>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Tape can lessen pain, reduce swelling and helps bruises heal faster.</a:t>
                      </a:r>
                    </a:p>
                    <a:p>
                      <a:pPr marL="285750" marR="0" lvl="1" indent="-285750" algn="l" rtl="0">
                        <a:lnSpc>
                          <a:spcPct val="90000"/>
                        </a:lnSpc>
                        <a:spcBef>
                          <a:spcPts val="345"/>
                        </a:spcBef>
                        <a:spcAft>
                          <a:spcPts val="0"/>
                        </a:spcAft>
                        <a:buClr>
                          <a:schemeClr val="dk1"/>
                        </a:buClr>
                        <a:buSzPts val="23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Neoprene joint supports add extra compression, support and heat to relieve pain.</a:t>
                      </a:r>
                    </a:p>
                    <a:p>
                      <a:pPr marL="285750" indent="-285750">
                        <a:buFont typeface="Arial" panose="020B0604020202020204" pitchFamily="34" charset="0"/>
                        <a:buChar char="•"/>
                      </a:pP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1" indent="-285750" algn="l" rtl="0">
                        <a:lnSpc>
                          <a:spcPct val="90000"/>
                        </a:lnSpc>
                        <a:spcBef>
                          <a:spcPts val="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Immobilisation stabilises the injury by preventing movement.</a:t>
                      </a:r>
                      <a:endParaRPr lang="en-GB" sz="1400" dirty="0"/>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Casts are used to prevent broken bones from moving.</a:t>
                      </a:r>
                      <a:endParaRPr lang="en-GB" sz="1400" dirty="0"/>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Splints are used for acute fractures </a:t>
                      </a:r>
                      <a:br>
                        <a:rPr lang="en-GB" sz="1400" b="0" i="0" u="none" strike="noStrike" cap="none" dirty="0">
                          <a:solidFill>
                            <a:schemeClr val="dk1"/>
                          </a:solidFill>
                          <a:latin typeface="Calibri"/>
                          <a:ea typeface="Calibri"/>
                          <a:cs typeface="Calibri"/>
                          <a:sym typeface="Calibri"/>
                        </a:rPr>
                      </a:br>
                      <a:r>
                        <a:rPr lang="en-GB" sz="1400" b="0" i="0" u="none" strike="noStrike" cap="none" dirty="0">
                          <a:solidFill>
                            <a:schemeClr val="dk1"/>
                          </a:solidFill>
                          <a:latin typeface="Calibri"/>
                          <a:ea typeface="Calibri"/>
                          <a:cs typeface="Calibri"/>
                          <a:sym typeface="Calibri"/>
                        </a:rPr>
                        <a:t>or sprains. They immobilise the </a:t>
                      </a:r>
                      <a:br>
                        <a:rPr lang="en-GB" sz="1400" b="0" i="0" u="none" strike="noStrike" cap="none" dirty="0">
                          <a:solidFill>
                            <a:schemeClr val="dk1"/>
                          </a:solidFill>
                          <a:latin typeface="Calibri"/>
                          <a:ea typeface="Calibri"/>
                          <a:cs typeface="Calibri"/>
                          <a:sym typeface="Calibri"/>
                        </a:rPr>
                      </a:br>
                      <a:r>
                        <a:rPr lang="en-GB" sz="1400" b="0" i="0" u="none" strike="noStrike" cap="none" dirty="0">
                          <a:solidFill>
                            <a:schemeClr val="dk1"/>
                          </a:solidFill>
                          <a:latin typeface="Calibri"/>
                          <a:ea typeface="Calibri"/>
                          <a:cs typeface="Calibri"/>
                          <a:sym typeface="Calibri"/>
                        </a:rPr>
                        <a:t>injured limb, lessen pain and </a:t>
                      </a:r>
                      <a:br>
                        <a:rPr lang="en-GB" sz="1400" b="0" i="0" u="none" strike="noStrike" cap="none" dirty="0">
                          <a:solidFill>
                            <a:schemeClr val="dk1"/>
                          </a:solidFill>
                          <a:latin typeface="Calibri"/>
                          <a:ea typeface="Calibri"/>
                          <a:cs typeface="Calibri"/>
                          <a:sym typeface="Calibri"/>
                        </a:rPr>
                      </a:br>
                      <a:r>
                        <a:rPr lang="en-GB" sz="1400" b="0" i="0" u="none" strike="noStrike" cap="none" dirty="0">
                          <a:solidFill>
                            <a:schemeClr val="dk1"/>
                          </a:solidFill>
                          <a:latin typeface="Calibri"/>
                          <a:ea typeface="Calibri"/>
                          <a:cs typeface="Calibri"/>
                          <a:sym typeface="Calibri"/>
                        </a:rPr>
                        <a:t>allow healing to occur.</a:t>
                      </a:r>
                      <a:endParaRPr lang="en-GB" sz="1400" dirty="0"/>
                    </a:p>
                    <a:p>
                      <a:pPr marL="285750" marR="0" lvl="1" indent="-285750" algn="l" rtl="0">
                        <a:lnSpc>
                          <a:spcPct val="90000"/>
                        </a:lnSpc>
                        <a:spcBef>
                          <a:spcPts val="360"/>
                        </a:spcBef>
                        <a:spcAft>
                          <a:spcPts val="0"/>
                        </a:spcAft>
                        <a:buClr>
                          <a:schemeClr val="dk1"/>
                        </a:buClr>
                        <a:buSzPts val="2400"/>
                        <a:buFont typeface="Arial" panose="020B0604020202020204" pitchFamily="34" charset="0"/>
                        <a:buChar char="•"/>
                      </a:pPr>
                      <a:r>
                        <a:rPr lang="en-GB" sz="1400" b="0" i="0" u="none" strike="noStrike" cap="none" dirty="0">
                          <a:solidFill>
                            <a:schemeClr val="dk1"/>
                          </a:solidFill>
                          <a:latin typeface="Calibri"/>
                          <a:ea typeface="Calibri"/>
                          <a:cs typeface="Calibri"/>
                          <a:sym typeface="Calibri"/>
                        </a:rPr>
                        <a:t>Slings are used for arm joint injuries to reduce swelling and relieve pain.</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83592450"/>
                  </a:ext>
                </a:extLst>
              </a:tr>
            </a:tbl>
          </a:graphicData>
        </a:graphic>
      </p:graphicFrame>
    </p:spTree>
    <p:extLst>
      <p:ext uri="{BB962C8B-B14F-4D97-AF65-F5344CB8AC3E}">
        <p14:creationId xmlns:p14="http://schemas.microsoft.com/office/powerpoint/2010/main" val="1249742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0A354C-2DA2-6C1F-9616-9EA749F848CA}"/>
              </a:ext>
            </a:extLst>
          </p:cNvPr>
          <p:cNvSpPr>
            <a:spLocks noGrp="1"/>
          </p:cNvSpPr>
          <p:nvPr>
            <p:ph type="title"/>
          </p:nvPr>
        </p:nvSpPr>
        <p:spPr>
          <a:xfrm>
            <a:off x="838200" y="690"/>
            <a:ext cx="10515600" cy="718172"/>
          </a:xfrm>
        </p:spPr>
        <p:txBody>
          <a:bodyPr/>
          <a:lstStyle/>
          <a:p>
            <a:pPr algn="ctr"/>
            <a:r>
              <a:rPr lang="en-US" sz="1800" b="1" u="sng" dirty="0"/>
              <a:t>OCR Sports Science Knowledge </a:t>
            </a:r>
            <a:r>
              <a:rPr lang="en-US" sz="1800" b="1" u="sng" dirty="0" err="1"/>
              <a:t>Organiser</a:t>
            </a:r>
            <a:br>
              <a:rPr lang="en-US" sz="1800" b="1" u="sng" dirty="0"/>
            </a:br>
            <a:r>
              <a:rPr lang="en-US" sz="1800" b="1" u="sng" dirty="0"/>
              <a:t>R180 TA5: Reducing the risk, treatment of and rehabilitation of sports injuries and medical conditions</a:t>
            </a:r>
            <a:endParaRPr lang="en-US" dirty="0"/>
          </a:p>
        </p:txBody>
      </p:sp>
      <p:graphicFrame>
        <p:nvGraphicFramePr>
          <p:cNvPr id="4" name="Content Placeholder 3">
            <a:extLst>
              <a:ext uri="{FF2B5EF4-FFF2-40B4-BE49-F238E27FC236}">
                <a16:creationId xmlns:a16="http://schemas.microsoft.com/office/drawing/2014/main" id="{E1519129-D954-E979-E950-52EE6C1014CA}"/>
              </a:ext>
            </a:extLst>
          </p:cNvPr>
          <p:cNvGraphicFramePr>
            <a:graphicFrameLocks noGrp="1"/>
          </p:cNvGraphicFramePr>
          <p:nvPr>
            <p:ph idx="1"/>
            <p:extLst>
              <p:ext uri="{D42A27DB-BD31-4B8C-83A1-F6EECF244321}">
                <p14:modId xmlns:p14="http://schemas.microsoft.com/office/powerpoint/2010/main" val="3054106683"/>
              </p:ext>
            </p:extLst>
          </p:nvPr>
        </p:nvGraphicFramePr>
        <p:xfrm>
          <a:off x="64974" y="652996"/>
          <a:ext cx="12062052" cy="7342312"/>
        </p:xfrm>
        <a:graphic>
          <a:graphicData uri="http://schemas.openxmlformats.org/drawingml/2006/table">
            <a:tbl>
              <a:tblPr firstRow="1" bandRow="1">
                <a:tableStyleId>{5C22544A-7EE6-4342-B048-85BDC9FD1C3A}</a:tableStyleId>
              </a:tblPr>
              <a:tblGrid>
                <a:gridCol w="2461787">
                  <a:extLst>
                    <a:ext uri="{9D8B030D-6E8A-4147-A177-3AD203B41FA5}">
                      <a16:colId xmlns:a16="http://schemas.microsoft.com/office/drawing/2014/main" val="304019305"/>
                    </a:ext>
                  </a:extLst>
                </a:gridCol>
                <a:gridCol w="1488141">
                  <a:extLst>
                    <a:ext uri="{9D8B030D-6E8A-4147-A177-3AD203B41FA5}">
                      <a16:colId xmlns:a16="http://schemas.microsoft.com/office/drawing/2014/main" val="343729785"/>
                    </a:ext>
                  </a:extLst>
                </a:gridCol>
                <a:gridCol w="1783977">
                  <a:extLst>
                    <a:ext uri="{9D8B030D-6E8A-4147-A177-3AD203B41FA5}">
                      <a16:colId xmlns:a16="http://schemas.microsoft.com/office/drawing/2014/main" val="4222680815"/>
                    </a:ext>
                  </a:extLst>
                </a:gridCol>
                <a:gridCol w="1972235">
                  <a:extLst>
                    <a:ext uri="{9D8B030D-6E8A-4147-A177-3AD203B41FA5}">
                      <a16:colId xmlns:a16="http://schemas.microsoft.com/office/drawing/2014/main" val="384800862"/>
                    </a:ext>
                  </a:extLst>
                </a:gridCol>
                <a:gridCol w="3056965">
                  <a:extLst>
                    <a:ext uri="{9D8B030D-6E8A-4147-A177-3AD203B41FA5}">
                      <a16:colId xmlns:a16="http://schemas.microsoft.com/office/drawing/2014/main" val="848212001"/>
                    </a:ext>
                  </a:extLst>
                </a:gridCol>
                <a:gridCol w="1298947">
                  <a:extLst>
                    <a:ext uri="{9D8B030D-6E8A-4147-A177-3AD203B41FA5}">
                      <a16:colId xmlns:a16="http://schemas.microsoft.com/office/drawing/2014/main" val="332570227"/>
                    </a:ext>
                  </a:extLst>
                </a:gridCol>
              </a:tblGrid>
              <a:tr h="505907">
                <a:tc>
                  <a:txBody>
                    <a:bodyPr/>
                    <a:lstStyle/>
                    <a:p>
                      <a:pPr algn="ctr"/>
                      <a:r>
                        <a:rPr lang="en-US" sz="1400" u="sng" dirty="0">
                          <a:solidFill>
                            <a:schemeClr val="tx1"/>
                          </a:solidFill>
                        </a:rPr>
                        <a:t>Asthma causes </a:t>
                      </a:r>
                      <a:r>
                        <a:rPr lang="en-US" sz="1400" u="sng">
                          <a:solidFill>
                            <a:schemeClr val="tx1"/>
                          </a:solidFill>
                        </a:rPr>
                        <a:t>and symptoms</a:t>
                      </a:r>
                      <a:endParaRPr lang="en-US" sz="1400" u="sng"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algn="ctr"/>
                      <a:r>
                        <a:rPr lang="en-US" sz="1400" u="sng">
                          <a:solidFill>
                            <a:schemeClr val="tx1"/>
                          </a:solidFill>
                        </a:rPr>
                        <a:t>Asthma Treatments</a:t>
                      </a:r>
                      <a:endParaRPr lang="en-US" sz="1400" u="sng"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0070C0"/>
                    </a:solidFill>
                  </a:tcPr>
                </a:tc>
                <a:tc>
                  <a:txBody>
                    <a:bodyPr/>
                    <a:lstStyle/>
                    <a:p>
                      <a:pPr lvl="0" algn="ctr">
                        <a:buNone/>
                      </a:pPr>
                      <a:r>
                        <a:rPr lang="en-US" sz="1400" b="1" i="0" u="sng" strike="noStrike" noProof="0" dirty="0">
                          <a:solidFill>
                            <a:schemeClr val="tx1"/>
                          </a:solidFill>
                          <a:latin typeface="Aptos"/>
                        </a:rPr>
                        <a:t>Epilepsy causes and symptoms</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lvl="0" algn="ctr">
                        <a:buNone/>
                      </a:pPr>
                      <a:r>
                        <a:rPr lang="en-US" sz="1400" b="1" i="0" u="sng" strike="noStrike" noProof="0">
                          <a:solidFill>
                            <a:schemeClr val="tx1"/>
                          </a:solidFill>
                          <a:latin typeface="Aptos"/>
                        </a:rPr>
                        <a:t>Epilepsy Treatments</a:t>
                      </a:r>
                      <a:endParaRPr lang="en-US" sz="1400"/>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tc>
                  <a:txBody>
                    <a:bodyPr/>
                    <a:lstStyle/>
                    <a:p>
                      <a:pPr algn="ctr"/>
                      <a:r>
                        <a:rPr lang="en-US" sz="1400" u="sng" dirty="0">
                          <a:solidFill>
                            <a:schemeClr val="tx1"/>
                          </a:solidFill>
                        </a:rPr>
                        <a:t>Hypothermia causes/ symptoms</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tc>
                  <a:txBody>
                    <a:bodyPr/>
                    <a:lstStyle/>
                    <a:p>
                      <a:pPr algn="ctr"/>
                      <a:r>
                        <a:rPr lang="en-US" sz="1400" u="sng" dirty="0">
                          <a:solidFill>
                            <a:schemeClr val="tx1"/>
                          </a:solidFill>
                        </a:rPr>
                        <a:t>Dehydration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40000"/>
                        <a:lumOff val="60000"/>
                      </a:schemeClr>
                    </a:solidFill>
                  </a:tcPr>
                </a:tc>
                <a:extLst>
                  <a:ext uri="{0D108BD9-81ED-4DB2-BD59-A6C34878D82A}">
                    <a16:rowId xmlns:a16="http://schemas.microsoft.com/office/drawing/2014/main" val="2531362287"/>
                  </a:ext>
                </a:extLst>
              </a:tr>
              <a:tr h="3571174">
                <a:tc>
                  <a:txBody>
                    <a:bodyPr/>
                    <a:lstStyle/>
                    <a:p>
                      <a:r>
                        <a:rPr lang="en-US" sz="1400" b="1" u="sng" dirty="0"/>
                        <a:t>Causes:</a:t>
                      </a:r>
                    </a:p>
                    <a:p>
                      <a:pPr marL="285750" indent="-285750">
                        <a:buFont typeface="Arial" panose="020B0604020202020204" pitchFamily="34" charset="0"/>
                        <a:buChar char="•"/>
                      </a:pPr>
                      <a:r>
                        <a:rPr lang="en-US" sz="1400" b="0" u="none" dirty="0"/>
                        <a:t>Family History</a:t>
                      </a:r>
                    </a:p>
                    <a:p>
                      <a:pPr marL="285750" indent="-285750">
                        <a:buFont typeface="Arial" panose="020B0604020202020204" pitchFamily="34" charset="0"/>
                        <a:buChar char="•"/>
                      </a:pPr>
                      <a:r>
                        <a:rPr lang="en-US" sz="1400" b="0" u="none" dirty="0"/>
                        <a:t>Allergies</a:t>
                      </a:r>
                    </a:p>
                    <a:p>
                      <a:pPr marL="285750" indent="-285750">
                        <a:buFont typeface="Arial" panose="020B0604020202020204" pitchFamily="34" charset="0"/>
                        <a:buChar char="•"/>
                      </a:pPr>
                      <a:r>
                        <a:rPr lang="en-US" sz="1400" b="0" u="none" dirty="0"/>
                        <a:t>Pollution</a:t>
                      </a:r>
                    </a:p>
                    <a:p>
                      <a:pPr marL="285750" indent="-285750">
                        <a:buFont typeface="Arial" panose="020B0604020202020204" pitchFamily="34" charset="0"/>
                        <a:buChar char="•"/>
                      </a:pPr>
                      <a:r>
                        <a:rPr lang="en-US" sz="1400" b="0" u="none" dirty="0"/>
                        <a:t>Smoking</a:t>
                      </a:r>
                    </a:p>
                    <a:p>
                      <a:pPr marL="285750" indent="-285750">
                        <a:buFont typeface="Arial" panose="020B0604020202020204" pitchFamily="34" charset="0"/>
                        <a:buChar char="•"/>
                      </a:pPr>
                      <a:r>
                        <a:rPr lang="en-US" sz="1400" b="0" u="none" dirty="0"/>
                        <a:t>Intense exercise</a:t>
                      </a:r>
                    </a:p>
                    <a:p>
                      <a:r>
                        <a:rPr lang="en-US" sz="1400" b="1" u="sng" dirty="0"/>
                        <a:t>Symptoms:</a:t>
                      </a:r>
                    </a:p>
                    <a:p>
                      <a:pPr marL="285750" indent="-285750">
                        <a:buFont typeface="Arial" panose="020B0604020202020204" pitchFamily="34" charset="0"/>
                        <a:buChar char="•"/>
                      </a:pPr>
                      <a:r>
                        <a:rPr lang="en-US" sz="1400" b="0" u="none" dirty="0"/>
                        <a:t>Coughing</a:t>
                      </a:r>
                    </a:p>
                    <a:p>
                      <a:pPr marL="285750" indent="-285750">
                        <a:buFont typeface="Arial" panose="020B0604020202020204" pitchFamily="34" charset="0"/>
                        <a:buChar char="•"/>
                      </a:pPr>
                      <a:r>
                        <a:rPr lang="en-US" sz="1400" b="0" u="none" dirty="0"/>
                        <a:t>Wheezing</a:t>
                      </a:r>
                    </a:p>
                    <a:p>
                      <a:pPr marL="285750" indent="-285750">
                        <a:buFont typeface="Arial" panose="020B0604020202020204" pitchFamily="34" charset="0"/>
                        <a:buChar char="•"/>
                      </a:pPr>
                      <a:r>
                        <a:rPr lang="en-US" sz="1400" b="0" u="none" dirty="0"/>
                        <a:t>Shortness of breath</a:t>
                      </a:r>
                    </a:p>
                    <a:p>
                      <a:pPr marL="285750" indent="-285750">
                        <a:buFont typeface="Arial" panose="020B0604020202020204" pitchFamily="34" charset="0"/>
                        <a:buChar char="•"/>
                      </a:pPr>
                      <a:r>
                        <a:rPr lang="en-US" sz="1400" b="0" u="none" dirty="0"/>
                        <a:t>Tightness in chest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400" dirty="0"/>
                        <a:t>Reassurance</a:t>
                      </a:r>
                    </a:p>
                    <a:p>
                      <a:endParaRPr lang="en-US" sz="1400" dirty="0"/>
                    </a:p>
                    <a:p>
                      <a:r>
                        <a:rPr lang="en-US" sz="1400" dirty="0"/>
                        <a:t>Inhalers</a:t>
                      </a:r>
                    </a:p>
                    <a:p>
                      <a:endParaRPr lang="en-US" sz="1400" dirty="0"/>
                    </a:p>
                    <a:p>
                      <a:endParaRPr lang="en-US" sz="1400" dirty="0"/>
                    </a:p>
                    <a:p>
                      <a:endParaRPr lang="en-US" sz="1400" dirty="0"/>
                    </a:p>
                    <a:p>
                      <a:endParaRPr lang="en-US" sz="1400" dirty="0"/>
                    </a:p>
                    <a:p>
                      <a:endParaRPr lang="en-US" sz="1400" dirty="0"/>
                    </a:p>
                    <a:p>
                      <a:r>
                        <a:rPr lang="en-US" sz="1400" dirty="0"/>
                        <a:t>Nebulisers</a:t>
                      </a:r>
                    </a:p>
                    <a:p>
                      <a:endParaRPr lang="en-US" sz="1400" dirty="0"/>
                    </a:p>
                    <a:p>
                      <a:endParaRPr lang="en-US" sz="1400" dirty="0"/>
                    </a:p>
                    <a:p>
                      <a:endParaRPr lang="en-US" sz="1400" dirty="0"/>
                    </a:p>
                    <a:p>
                      <a:endParaRPr lang="en-US" sz="1400" dirty="0"/>
                    </a:p>
                    <a:p>
                      <a:endParaRPr lang="en-US" sz="1400" dirty="0"/>
                    </a:p>
                    <a:p>
                      <a:r>
                        <a:rPr lang="en-US" sz="1400" dirty="0"/>
                        <a:t>Steroid Tablets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0" dirty="0"/>
                        <a:t>Epilepsy is a serious medical condition that affects the way the brain functions. Sudden bursts of electrical activity in the brain results in seizures.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1" u="sng" dirty="0"/>
                        <a:t>Symptoms:</a:t>
                      </a:r>
                      <a:endParaRPr lang="en-US" sz="1400" b="1" u="sng"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dirty="0"/>
                        <a:t>Confusion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dirty="0"/>
                        <a:t>Loss of consciousness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u="none" dirty="0"/>
                        <a:t>Violent twitching</a:t>
                      </a:r>
                      <a:endParaRPr lang="en-GB" sz="1400" b="0" u="none"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indent="0" algn="l">
                        <a:buFont typeface="Arial" panose="020B0604020202020204" pitchFamily="34" charset="0"/>
                        <a:buNone/>
                      </a:pPr>
                      <a:r>
                        <a:rPr kumimoji="0" lang="en-GB" sz="1400" b="1" i="0" u="none" strike="noStrike" kern="1200" cap="none" spc="0" normalizeH="0" baseline="0" noProof="0" dirty="0">
                          <a:ln>
                            <a:noFill/>
                          </a:ln>
                          <a:solidFill>
                            <a:prstClr val="black"/>
                          </a:solidFill>
                          <a:effectLst/>
                          <a:uLnTx/>
                          <a:uFillTx/>
                          <a:latin typeface="Aptos" panose="020B0004020202020204"/>
                          <a:ea typeface="+mn-ea"/>
                          <a:cs typeface="+mn-cs"/>
                        </a:rPr>
                        <a:t>1.Anti-epileptic drugs (AEDs)</a:t>
                      </a:r>
                      <a:r>
                        <a:rPr kumimoji="0" lang="en-GB" sz="1400" i="0" u="none" strike="noStrike" kern="1200" cap="none" spc="0" normalizeH="0" noProof="0" dirty="0">
                          <a:ln>
                            <a:noFill/>
                          </a:ln>
                          <a:solidFill>
                            <a:prstClr val="black"/>
                          </a:solidFill>
                          <a:effectLst/>
                          <a:uLnTx/>
                          <a:uFillTx/>
                          <a:latin typeface="Aptos" panose="020B0004020202020204"/>
                          <a:ea typeface="+mn-ea"/>
                          <a:cs typeface="+mn-cs"/>
                        </a:rPr>
                        <a:t> are the most common form of treatment used to control seizures. They work by changing the chemical levels in the brain.</a:t>
                      </a:r>
                    </a:p>
                    <a:p>
                      <a:pPr marL="0" indent="0" algn="l">
                        <a:buFont typeface="Arial" panose="020B0604020202020204" pitchFamily="34" charset="0"/>
                        <a:buNone/>
                      </a:pPr>
                      <a:r>
                        <a:rPr kumimoji="0" lang="en-GB" sz="1400" b="1" i="0" u="none" strike="noStrike" kern="1200" cap="none" spc="0" normalizeH="0" baseline="0" noProof="0" dirty="0">
                          <a:ln>
                            <a:noFill/>
                          </a:ln>
                          <a:solidFill>
                            <a:prstClr val="black"/>
                          </a:solidFill>
                          <a:effectLst/>
                          <a:uLnTx/>
                          <a:uFillTx/>
                          <a:latin typeface="+mn-lt"/>
                          <a:ea typeface="+mn-ea"/>
                          <a:cs typeface="+mn-cs"/>
                        </a:rPr>
                        <a:t>2.  Ketogenic</a:t>
                      </a:r>
                      <a:r>
                        <a:rPr lang="en-GB" sz="1400" b="1" noProof="0" dirty="0">
                          <a:solidFill>
                            <a:prstClr val="black"/>
                          </a:solidFill>
                          <a:latin typeface="+mn-lt"/>
                        </a:rPr>
                        <a:t> diet: </a:t>
                      </a:r>
                      <a:r>
                        <a:rPr lang="en-GB" sz="1400" b="0" noProof="0" dirty="0">
                          <a:solidFill>
                            <a:prstClr val="black"/>
                          </a:solidFill>
                          <a:latin typeface="+mn-lt"/>
                        </a:rPr>
                        <a:t>uses</a:t>
                      </a:r>
                      <a:r>
                        <a:rPr lang="en-GB" sz="1400" b="1" noProof="0" dirty="0">
                          <a:solidFill>
                            <a:prstClr val="black"/>
                          </a:solidFill>
                          <a:latin typeface="+mn-lt"/>
                        </a:rPr>
                        <a:t> </a:t>
                      </a:r>
                      <a:r>
                        <a:rPr lang="en-GB" sz="1400" dirty="0">
                          <a:solidFill>
                            <a:prstClr val="black"/>
                          </a:solidFill>
                          <a:latin typeface="+mn-lt"/>
                        </a:rPr>
                        <a:t>foods that are high in fat and low in carbohydrates and protein. </a:t>
                      </a:r>
                      <a:endParaRPr lang="en-US" sz="1400" dirty="0">
                        <a:latin typeface="Aptos" panose="020B0004020202020204"/>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t>Cause: </a:t>
                      </a:r>
                      <a:r>
                        <a:rPr lang="en-GB" sz="1400" dirty="0"/>
                        <a:t>A dangerously</a:t>
                      </a:r>
                      <a:r>
                        <a:rPr lang="en-GB" sz="1400" baseline="0" dirty="0"/>
                        <a:t> low body temperature – below 35 degrees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Symptoms:</a:t>
                      </a:r>
                    </a:p>
                    <a:p>
                      <a:r>
                        <a:rPr lang="en-GB" sz="1400" dirty="0"/>
                        <a:t>Tiredness, Confusion</a:t>
                      </a:r>
                      <a:r>
                        <a:rPr lang="en-GB" sz="1400" baseline="0" dirty="0"/>
                        <a:t>, Slurred speech, Blue lips and pale cold skin, Shivering, Breathing is slow.</a:t>
                      </a:r>
                    </a:p>
                    <a:p>
                      <a:r>
                        <a:rPr lang="en-GB" sz="1400" b="1" u="sng" baseline="0" dirty="0"/>
                        <a:t>Treatment:</a:t>
                      </a:r>
                    </a:p>
                    <a:p>
                      <a:pPr marL="0" indent="0">
                        <a:buNone/>
                      </a:pPr>
                      <a:r>
                        <a:rPr lang="en-GB" sz="1400" b="1" dirty="0"/>
                        <a:t>1. </a:t>
                      </a:r>
                      <a:r>
                        <a:rPr lang="en-GB" sz="1400" dirty="0"/>
                        <a:t>Move them out of</a:t>
                      </a:r>
                      <a:r>
                        <a:rPr lang="en-GB" sz="1400" baseline="0" dirty="0"/>
                        <a:t> the cold. </a:t>
                      </a:r>
                    </a:p>
                    <a:p>
                      <a:pPr marL="0" indent="0">
                        <a:buNone/>
                      </a:pPr>
                      <a:r>
                        <a:rPr lang="en-GB" sz="1400" b="1" baseline="0" dirty="0"/>
                        <a:t>2. </a:t>
                      </a:r>
                      <a:r>
                        <a:rPr lang="en-GB" sz="1400" baseline="0" dirty="0"/>
                        <a:t>Remove any wet clothing</a:t>
                      </a:r>
                    </a:p>
                    <a:p>
                      <a:pPr marL="0" indent="0">
                        <a:buNone/>
                      </a:pPr>
                      <a:r>
                        <a:rPr lang="en-GB" sz="1400" b="1" baseline="0" dirty="0"/>
                        <a:t>3. </a:t>
                      </a:r>
                      <a:r>
                        <a:rPr lang="en-GB" sz="1400" baseline="0" dirty="0"/>
                        <a:t>Give the person  a warm drink if they are awake. </a:t>
                      </a:r>
                    </a:p>
                    <a:p>
                      <a:pPr marL="0" indent="0">
                        <a:buNone/>
                      </a:pPr>
                      <a:r>
                        <a:rPr lang="en-GB" sz="1400" b="1" baseline="0" dirty="0"/>
                        <a:t>4. </a:t>
                      </a:r>
                      <a:r>
                        <a:rPr lang="en-GB" sz="1400" baseline="0" dirty="0"/>
                        <a:t>Keep the person awake by talking to them and asking them questions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u="sng" dirty="0"/>
                        <a:t>Cause: </a:t>
                      </a:r>
                      <a:r>
                        <a:rPr lang="en-GB" sz="1400" dirty="0"/>
                        <a:t>Dehydration happens when the body loses more fluids</a:t>
                      </a:r>
                      <a:r>
                        <a:rPr lang="en-GB" sz="1400" baseline="0" dirty="0"/>
                        <a:t> than it takes in.</a:t>
                      </a:r>
                      <a:endParaRPr lang="en-GB" sz="1400" dirty="0"/>
                    </a:p>
                    <a:p>
                      <a:r>
                        <a:rPr lang="en-US" sz="1400" b="1" u="sng" dirty="0"/>
                        <a:t>Symptoms:</a:t>
                      </a:r>
                    </a:p>
                    <a:p>
                      <a:r>
                        <a:rPr lang="en-GB" sz="1400" baseline="0" dirty="0"/>
                        <a:t>Infrequent urination, dark yellow colour.</a:t>
                      </a:r>
                    </a:p>
                    <a:p>
                      <a:r>
                        <a:rPr lang="en-GB" sz="1400" baseline="0" dirty="0"/>
                        <a:t>Dry mouth/lips,</a:t>
                      </a:r>
                    </a:p>
                    <a:p>
                      <a:r>
                        <a:rPr lang="en-GB" sz="1400" baseline="0" dirty="0"/>
                        <a:t>Fatigue,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Feeling thirsty,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aseline="0" dirty="0"/>
                        <a:t>Sickness.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baseline="0" dirty="0">
                          <a:solidFill>
                            <a:schemeClr val="tx1"/>
                          </a:solidFill>
                        </a:rPr>
                        <a:t>Treatments:</a:t>
                      </a:r>
                    </a:p>
                    <a:p>
                      <a:pPr marL="342900" indent="-342900">
                        <a:buFontTx/>
                        <a:buAutoNum type="arabicPeriod"/>
                      </a:pPr>
                      <a:r>
                        <a:rPr lang="en-GB" sz="1400" dirty="0"/>
                        <a:t>Drink plenty of fluids</a:t>
                      </a:r>
                    </a:p>
                    <a:p>
                      <a:pPr marL="0" indent="0">
                        <a:buFontTx/>
                        <a:buNone/>
                      </a:pPr>
                      <a:r>
                        <a:rPr lang="en-GB" sz="1400" baseline="0" dirty="0"/>
                        <a:t>2. Rehydration products available, e.g. gels, sachets, tablets. These contain salts, minerals and GLUCOSE</a:t>
                      </a:r>
                      <a:endParaRPr lang="en-US" sz="1400" b="1" u="sng"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360890393"/>
                  </a:ext>
                </a:extLst>
              </a:tr>
              <a:tr h="505907">
                <a:tc>
                  <a:txBody>
                    <a:bodyPr/>
                    <a:lstStyle/>
                    <a:p>
                      <a:pPr algn="ctr"/>
                      <a:r>
                        <a:rPr lang="en-US" sz="1400" b="1" u="sng" dirty="0">
                          <a:solidFill>
                            <a:schemeClr val="tx1"/>
                          </a:solidFill>
                        </a:rPr>
                        <a:t>Diabetes causes/ symptoms </a:t>
                      </a:r>
                    </a:p>
                  </a:txBody>
                  <a:tcPr>
                    <a:lnL w="12700">
                      <a:solidFill>
                        <a:schemeClr val="tx1"/>
                      </a:solidFill>
                    </a:lnL>
                    <a:lnR w="12700">
                      <a:solidFill>
                        <a:schemeClr val="tx1"/>
                      </a:solidFill>
                    </a:lnR>
                    <a:lnT w="12700">
                      <a:solidFill>
                        <a:schemeClr val="tx1"/>
                      </a:solidFill>
                    </a:lnT>
                    <a:lnB w="12700">
                      <a:solidFill>
                        <a:schemeClr val="tx1"/>
                      </a:solidFill>
                    </a:lnB>
                    <a:solidFill>
                      <a:srgbClr val="F511C7"/>
                    </a:solidFill>
                  </a:tcPr>
                </a:tc>
                <a:tc>
                  <a:txBody>
                    <a:bodyPr/>
                    <a:lstStyle/>
                    <a:p>
                      <a:pPr algn="l"/>
                      <a:r>
                        <a:rPr lang="en-US" sz="1400" b="1" u="sng" dirty="0"/>
                        <a:t>Diabetes-Treatment</a:t>
                      </a:r>
                    </a:p>
                  </a:txBody>
                  <a:tcPr>
                    <a:lnL w="12700">
                      <a:solidFill>
                        <a:schemeClr val="tx1"/>
                      </a:solidFill>
                    </a:lnL>
                    <a:lnR w="12700">
                      <a:solidFill>
                        <a:schemeClr val="tx1"/>
                      </a:solidFill>
                    </a:lnR>
                    <a:lnT w="12700">
                      <a:solidFill>
                        <a:schemeClr val="tx1"/>
                      </a:solidFill>
                    </a:lnT>
                    <a:lnB w="12700">
                      <a:solidFill>
                        <a:schemeClr val="tx1"/>
                      </a:solidFill>
                    </a:lnB>
                    <a:solidFill>
                      <a:srgbClr val="F511C7"/>
                    </a:solidFill>
                  </a:tcPr>
                </a:tc>
                <a:tc>
                  <a:txBody>
                    <a:bodyPr/>
                    <a:lstStyle/>
                    <a:p>
                      <a:pPr lvl="0" algn="ctr">
                        <a:buNone/>
                      </a:pPr>
                      <a:r>
                        <a:rPr lang="en-US" sz="1400" b="1" i="0" u="sng" strike="noStrike" noProof="0" dirty="0">
                          <a:solidFill>
                            <a:schemeClr val="tx1"/>
                          </a:solidFill>
                          <a:latin typeface="Aptos"/>
                        </a:rPr>
                        <a:t>SCA</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tc>
                  <a:txBody>
                    <a:bodyPr/>
                    <a:lstStyle/>
                    <a:p>
                      <a:pPr lvl="0" algn="ctr">
                        <a:buNone/>
                      </a:pPr>
                      <a:r>
                        <a:rPr lang="en-US" sz="1400" b="1" i="0" u="sng" strike="noStrike" noProof="0" dirty="0">
                          <a:solidFill>
                            <a:schemeClr val="tx1"/>
                          </a:solidFill>
                          <a:latin typeface="Aptos"/>
                        </a:rPr>
                        <a:t>SCA Treatments</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tc>
                  <a:txBody>
                    <a:bodyPr/>
                    <a:lstStyle/>
                    <a:p>
                      <a:pPr algn="ctr"/>
                      <a:r>
                        <a:rPr lang="en-US" sz="1400" b="1" u="sng" dirty="0"/>
                        <a:t>Heat </a:t>
                      </a:r>
                      <a:r>
                        <a:rPr lang="en-US" sz="1400" b="1" u="sng" dirty="0" err="1"/>
                        <a:t>Exhaustian</a:t>
                      </a:r>
                      <a:endParaRPr lang="en-US" sz="1400" b="1" u="sng" dirty="0"/>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extLst>
                  <a:ext uri="{0D108BD9-81ED-4DB2-BD59-A6C34878D82A}">
                    <a16:rowId xmlns:a16="http://schemas.microsoft.com/office/drawing/2014/main" val="2416601755"/>
                  </a:ext>
                </a:extLst>
              </a:tr>
              <a:tr h="273481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noProof="0" dirty="0">
                          <a:ln>
                            <a:noFill/>
                          </a:ln>
                          <a:solidFill>
                            <a:prstClr val="black"/>
                          </a:solidFill>
                          <a:effectLst/>
                          <a:uLnTx/>
                          <a:uFillTx/>
                          <a:latin typeface="+mn-lt"/>
                          <a:ea typeface="+mn-ea"/>
                          <a:cs typeface="+mn-cs"/>
                        </a:rPr>
                        <a:t>2 types of diabetes: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aseline="0" dirty="0">
                          <a:solidFill>
                            <a:prstClr val="black"/>
                          </a:solidFill>
                          <a:latin typeface="+mn-lt"/>
                        </a:rPr>
                        <a:t> </a:t>
                      </a:r>
                      <a:r>
                        <a:rPr lang="en-GB" sz="1400" b="1" u="sng" baseline="0" dirty="0">
                          <a:solidFill>
                            <a:prstClr val="black"/>
                          </a:solidFill>
                          <a:latin typeface="+mn-lt"/>
                        </a:rPr>
                        <a:t>Type 1:</a:t>
                      </a:r>
                      <a:r>
                        <a:rPr lang="en-GB" sz="1400" b="1" u="sng" dirty="0">
                          <a:solidFill>
                            <a:prstClr val="black"/>
                          </a:solidFill>
                          <a:latin typeface="+mn-lt"/>
                        </a:rPr>
                        <a:t> </a:t>
                      </a:r>
                      <a:r>
                        <a:rPr lang="en-GB" sz="1400" dirty="0">
                          <a:solidFill>
                            <a:prstClr val="black"/>
                          </a:solidFill>
                          <a:latin typeface="+mn-lt"/>
                        </a:rPr>
                        <a:t>The body is unable to produce insulin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noProof="0" dirty="0">
                          <a:ln>
                            <a:noFill/>
                          </a:ln>
                          <a:solidFill>
                            <a:prstClr val="black"/>
                          </a:solidFill>
                          <a:effectLst/>
                          <a:uLnTx/>
                          <a:uFillTx/>
                          <a:latin typeface="+mn-lt"/>
                          <a:ea typeface="+mn-ea"/>
                          <a:cs typeface="+mn-cs"/>
                        </a:rPr>
                        <a:t> </a:t>
                      </a:r>
                      <a:r>
                        <a:rPr kumimoji="0" lang="en-GB" sz="1400" b="1" i="0" u="sng" strike="noStrike" kern="1200" cap="none" spc="0" normalizeH="0" noProof="0" dirty="0">
                          <a:ln>
                            <a:noFill/>
                          </a:ln>
                          <a:solidFill>
                            <a:prstClr val="black"/>
                          </a:solidFill>
                          <a:effectLst/>
                          <a:uLnTx/>
                          <a:uFillTx/>
                          <a:latin typeface="+mn-lt"/>
                          <a:ea typeface="+mn-ea"/>
                          <a:cs typeface="+mn-cs"/>
                        </a:rPr>
                        <a:t>Type 2: </a:t>
                      </a:r>
                      <a:r>
                        <a:rPr kumimoji="0" lang="en-GB" sz="1400" b="0" i="0" u="none" strike="noStrike" kern="1200" cap="none" spc="0" normalizeH="0" noProof="0" dirty="0">
                          <a:ln>
                            <a:noFill/>
                          </a:ln>
                          <a:solidFill>
                            <a:prstClr val="black"/>
                          </a:solidFill>
                          <a:effectLst/>
                          <a:uLnTx/>
                          <a:uFillTx/>
                          <a:latin typeface="+mn-lt"/>
                          <a:ea typeface="+mn-ea"/>
                          <a:cs typeface="+mn-cs"/>
                        </a:rPr>
                        <a:t> The body does not produce enough insulin, or it makes does not work correctly.</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1" i="0" u="sng" strike="noStrike" kern="1200" cap="none" spc="0" normalizeH="0" noProof="0" dirty="0">
                          <a:ln>
                            <a:noFill/>
                          </a:ln>
                          <a:solidFill>
                            <a:prstClr val="black"/>
                          </a:solidFill>
                          <a:effectLst/>
                          <a:uLnTx/>
                          <a:uFillTx/>
                          <a:latin typeface="+mn-lt"/>
                          <a:ea typeface="+mn-ea"/>
                          <a:cs typeface="+mn-cs"/>
                        </a:rPr>
                        <a:t>Symptoms: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noProof="0" dirty="0">
                          <a:ln>
                            <a:noFill/>
                          </a:ln>
                          <a:solidFill>
                            <a:prstClr val="black"/>
                          </a:solidFill>
                          <a:effectLst/>
                          <a:uLnTx/>
                          <a:uFillTx/>
                          <a:latin typeface="+mn-lt"/>
                          <a:ea typeface="+mn-ea"/>
                          <a:cs typeface="+mn-cs"/>
                        </a:rPr>
                        <a:t>Extreme Tiredness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noProof="0" dirty="0">
                          <a:ln>
                            <a:noFill/>
                          </a:ln>
                          <a:solidFill>
                            <a:prstClr val="black"/>
                          </a:solidFill>
                          <a:effectLst/>
                          <a:uLnTx/>
                          <a:uFillTx/>
                          <a:latin typeface="+mn-lt"/>
                          <a:ea typeface="+mn-ea"/>
                          <a:cs typeface="+mn-cs"/>
                        </a:rPr>
                        <a:t>Thirst</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noProof="0" dirty="0">
                          <a:ln>
                            <a:noFill/>
                          </a:ln>
                          <a:solidFill>
                            <a:prstClr val="black"/>
                          </a:solidFill>
                          <a:effectLst/>
                          <a:uLnTx/>
                          <a:uFillTx/>
                          <a:latin typeface="+mn-lt"/>
                          <a:ea typeface="+mn-ea"/>
                          <a:cs typeface="+mn-cs"/>
                        </a:rPr>
                        <a:t>Weight loss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400" b="0" i="0" u="none" strike="noStrike" kern="1200" cap="none" spc="0" normalizeH="0" noProof="0" dirty="0">
                          <a:ln>
                            <a:noFill/>
                          </a:ln>
                          <a:solidFill>
                            <a:prstClr val="black"/>
                          </a:solidFill>
                          <a:effectLst/>
                          <a:uLnTx/>
                          <a:uFillTx/>
                          <a:latin typeface="+mn-lt"/>
                          <a:ea typeface="+mn-ea"/>
                          <a:cs typeface="+mn-cs"/>
                        </a:rPr>
                        <a:t>Blurred vision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solidFill>
                            <a:prstClr val="black"/>
                          </a:solidFill>
                          <a:latin typeface="+mn-lt"/>
                        </a:rPr>
                        <a:t>MONITOR their glucose levels as this will tell them whether they need to take more </a:t>
                      </a:r>
                      <a:r>
                        <a:rPr lang="en-GB" sz="1400" b="1" dirty="0">
                          <a:solidFill>
                            <a:prstClr val="black"/>
                          </a:solidFill>
                          <a:latin typeface="+mn-lt"/>
                        </a:rPr>
                        <a:t>medication such as insulin or something to eat. </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US" sz="1400" b="1" u="sng" dirty="0"/>
                        <a:t>Cause: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Electrical problems in the heart stops the heart beating unexpectedly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u="sng" dirty="0"/>
                        <a:t>Symptoms:</a:t>
                      </a:r>
                    </a:p>
                    <a:p>
                      <a:pPr marL="285750" indent="-285750">
                        <a:buFont typeface="Arial" panose="020B0604020202020204" pitchFamily="34" charset="0"/>
                        <a:buChar char="•"/>
                      </a:pPr>
                      <a:r>
                        <a:rPr lang="en-US" sz="1400" dirty="0"/>
                        <a:t>Unconscious</a:t>
                      </a:r>
                    </a:p>
                    <a:p>
                      <a:pPr marL="285750" indent="-285750">
                        <a:buFont typeface="Arial" panose="020B0604020202020204" pitchFamily="34" charset="0"/>
                        <a:buChar char="•"/>
                      </a:pPr>
                      <a:r>
                        <a:rPr lang="en-US" sz="1400" dirty="0"/>
                        <a:t>Unresponsive</a:t>
                      </a:r>
                    </a:p>
                    <a:p>
                      <a:pPr marL="285750" indent="-285750">
                        <a:buFont typeface="Arial" panose="020B0604020202020204" pitchFamily="34" charset="0"/>
                        <a:buChar char="•"/>
                      </a:pPr>
                      <a:r>
                        <a:rPr lang="en-US" sz="1400" dirty="0"/>
                        <a:t>Absent or abnormal breathing</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400" b="1" u="sng" dirty="0"/>
                        <a:t>Defibrillators </a:t>
                      </a:r>
                      <a:r>
                        <a:rPr lang="en-GB" sz="1400" dirty="0"/>
                        <a:t>can be used to restart the heart. They send an electronic shock to the heart. </a:t>
                      </a:r>
                    </a:p>
                    <a:p>
                      <a:r>
                        <a:rPr lang="en-GB" sz="1400" b="1" u="sng" dirty="0"/>
                        <a:t>CPR</a:t>
                      </a:r>
                      <a:r>
                        <a:rPr lang="en-GB" sz="1400" b="0" u="none" dirty="0"/>
                        <a:t>:  Cardio Pulmonary resuscitation </a:t>
                      </a:r>
                    </a:p>
                    <a:p>
                      <a:r>
                        <a:rPr lang="en-GB" sz="1400" b="1" u="sng" dirty="0"/>
                        <a:t>Life Style Changes:</a:t>
                      </a:r>
                      <a:endParaRPr lang="en-US" sz="1400" b="1" u="sng"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r>
                        <a:rPr lang="en-GB" sz="1400" b="1" u="sng" dirty="0"/>
                        <a:t>Causes: </a:t>
                      </a:r>
                      <a:r>
                        <a:rPr lang="en-GB" sz="1400" dirty="0"/>
                        <a:t>body temperature rises above 38 degrees.</a:t>
                      </a:r>
                      <a:r>
                        <a:rPr lang="en-GB" sz="1400" baseline="0" dirty="0"/>
                        <a:t> Usually occurs when sport performers do strenuous physical activity.</a:t>
                      </a:r>
                    </a:p>
                    <a:p>
                      <a:r>
                        <a:rPr lang="en-GB" sz="1400" b="1" baseline="0" dirty="0"/>
                        <a:t>Symptoms: </a:t>
                      </a:r>
                      <a:r>
                        <a:rPr lang="en-GB" sz="1400" baseline="0" dirty="0"/>
                        <a:t>dizziness, rapid pulse, breathing difficulties, feeling sick, being sick, thirsty, headaches.</a:t>
                      </a:r>
                    </a:p>
                    <a:p>
                      <a:r>
                        <a:rPr lang="en-GB" sz="1400" b="1" u="sng" baseline="0" dirty="0"/>
                        <a:t>Treatment:</a:t>
                      </a:r>
                    </a:p>
                    <a:p>
                      <a:pPr marL="0" indent="0">
                        <a:buFontTx/>
                        <a:buNone/>
                      </a:pPr>
                      <a:r>
                        <a:rPr lang="en-GB" sz="1400" b="1" baseline="0" dirty="0"/>
                        <a:t>Drink </a:t>
                      </a:r>
                      <a:r>
                        <a:rPr lang="en-GB" sz="1400" baseline="0" dirty="0"/>
                        <a:t>plenty of water and sports drinks, </a:t>
                      </a:r>
                      <a:r>
                        <a:rPr lang="en-GB" sz="1400" b="1" baseline="0" dirty="0"/>
                        <a:t>Move</a:t>
                      </a:r>
                      <a:r>
                        <a:rPr lang="en-GB" sz="1400" baseline="0" dirty="0"/>
                        <a:t> performer into the shade, </a:t>
                      </a:r>
                      <a:r>
                        <a:rPr lang="en-GB" sz="1400" b="1" baseline="0" dirty="0"/>
                        <a:t>Remove</a:t>
                      </a:r>
                      <a:r>
                        <a:rPr lang="en-GB" sz="1400" baseline="0" dirty="0"/>
                        <a:t> items of clothing to help cool down.</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vMerge="1">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818181335"/>
                  </a:ext>
                </a:extLst>
              </a:tr>
            </a:tbl>
          </a:graphicData>
        </a:graphic>
      </p:graphicFrame>
      <p:pic>
        <p:nvPicPr>
          <p:cNvPr id="5" name="Picture 2" descr="OMRON C102 Total 2-in-1 Nebuliser with Nasal Shower - Combined Nebulizer  Machine Adults &amp; Kids to Treat Respiratory Conditions Like Asthma; Provides  Allergy, Cough and Cold Symptom Relief at Home : Amazon.co.uk:">
            <a:extLst>
              <a:ext uri="{FF2B5EF4-FFF2-40B4-BE49-F238E27FC236}">
                <a16:creationId xmlns:a16="http://schemas.microsoft.com/office/drawing/2014/main" id="{D431FB64-2D3C-46C7-95A4-6E03D1F33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0154" y="3232672"/>
            <a:ext cx="824186" cy="72775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02A1FDA8-BCFD-485C-9E5A-A00459B739C7}"/>
              </a:ext>
            </a:extLst>
          </p:cNvPr>
          <p:cNvPicPr>
            <a:picLocks noChangeAspect="1"/>
          </p:cNvPicPr>
          <p:nvPr/>
        </p:nvPicPr>
        <p:blipFill>
          <a:blip r:embed="rId3"/>
          <a:stretch>
            <a:fillRect/>
          </a:stretch>
        </p:blipFill>
        <p:spPr>
          <a:xfrm>
            <a:off x="3030638" y="2043306"/>
            <a:ext cx="718172" cy="718172"/>
          </a:xfrm>
          <a:prstGeom prst="rect">
            <a:avLst/>
          </a:prstGeom>
        </p:spPr>
      </p:pic>
    </p:spTree>
    <p:extLst>
      <p:ext uri="{BB962C8B-B14F-4D97-AF65-F5344CB8AC3E}">
        <p14:creationId xmlns:p14="http://schemas.microsoft.com/office/powerpoint/2010/main" val="4078001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858CF-FE46-5551-AF7C-7F96DAB79300}"/>
              </a:ext>
            </a:extLst>
          </p:cNvPr>
          <p:cNvSpPr>
            <a:spLocks noGrp="1"/>
          </p:cNvSpPr>
          <p:nvPr>
            <p:ph type="title"/>
          </p:nvPr>
        </p:nvSpPr>
        <p:spPr>
          <a:xfrm>
            <a:off x="838200" y="4720"/>
            <a:ext cx="10515600" cy="762346"/>
          </a:xfrm>
        </p:spPr>
        <p:txBody>
          <a:bodyPr>
            <a:normAutofit/>
          </a:bodyPr>
          <a:lstStyle/>
          <a:p>
            <a:pPr algn="ctr"/>
            <a:r>
              <a:rPr lang="en-US" sz="1800" b="1" u="sng" dirty="0"/>
              <a:t>OCR Sports Science Knowledge </a:t>
            </a:r>
            <a:r>
              <a:rPr lang="en-US" sz="1800" b="1" u="sng" err="1"/>
              <a:t>Organiser</a:t>
            </a:r>
            <a:br>
              <a:rPr lang="en-US" sz="1800" b="1" u="sng" dirty="0"/>
            </a:br>
            <a:r>
              <a:rPr lang="en-US" sz="1800" b="1" u="sng" dirty="0"/>
              <a:t>R180 TA1Different Factors which influence the risk and severity of injuries.</a:t>
            </a:r>
          </a:p>
        </p:txBody>
      </p:sp>
      <p:graphicFrame>
        <p:nvGraphicFramePr>
          <p:cNvPr id="4" name="Content Placeholder 3">
            <a:extLst>
              <a:ext uri="{FF2B5EF4-FFF2-40B4-BE49-F238E27FC236}">
                <a16:creationId xmlns:a16="http://schemas.microsoft.com/office/drawing/2014/main" id="{0C105487-27DD-363C-EB42-E9623726D84F}"/>
              </a:ext>
            </a:extLst>
          </p:cNvPr>
          <p:cNvGraphicFramePr>
            <a:graphicFrameLocks noGrp="1"/>
          </p:cNvGraphicFramePr>
          <p:nvPr>
            <p:ph idx="1"/>
            <p:extLst>
              <p:ext uri="{D42A27DB-BD31-4B8C-83A1-F6EECF244321}">
                <p14:modId xmlns:p14="http://schemas.microsoft.com/office/powerpoint/2010/main" val="3373551064"/>
              </p:ext>
            </p:extLst>
          </p:nvPr>
        </p:nvGraphicFramePr>
        <p:xfrm>
          <a:off x="92675" y="638432"/>
          <a:ext cx="6207604" cy="6461760"/>
        </p:xfrm>
        <a:graphic>
          <a:graphicData uri="http://schemas.openxmlformats.org/drawingml/2006/table">
            <a:tbl>
              <a:tblPr firstRow="1" bandRow="1">
                <a:tableStyleId>{5C22544A-7EE6-4342-B048-85BDC9FD1C3A}</a:tableStyleId>
              </a:tblPr>
              <a:tblGrid>
                <a:gridCol w="6207604">
                  <a:extLst>
                    <a:ext uri="{9D8B030D-6E8A-4147-A177-3AD203B41FA5}">
                      <a16:colId xmlns:a16="http://schemas.microsoft.com/office/drawing/2014/main" val="3645612337"/>
                    </a:ext>
                  </a:extLst>
                </a:gridCol>
              </a:tblGrid>
              <a:tr h="359100">
                <a:tc>
                  <a:txBody>
                    <a:bodyPr/>
                    <a:lstStyle/>
                    <a:p>
                      <a:pPr algn="ctr"/>
                      <a:r>
                        <a:rPr lang="en-US" u="sng" dirty="0">
                          <a:solidFill>
                            <a:schemeClr val="tx1"/>
                          </a:solidFill>
                        </a:rPr>
                        <a:t>Extrinsic Factors</a:t>
                      </a:r>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2613277343"/>
                  </a:ext>
                </a:extLst>
              </a:tr>
              <a:tr h="5825407">
                <a:tc>
                  <a:txBody>
                    <a:bodyPr/>
                    <a:lstStyle/>
                    <a:p>
                      <a:pPr marL="0" lvl="0" indent="0">
                        <a:buNone/>
                      </a:pPr>
                      <a:r>
                        <a:rPr lang="en-US" sz="1800" b="1" i="0" u="sng" strike="noStrike" cap="all" noProof="0" dirty="0">
                          <a:solidFill>
                            <a:srgbClr val="0D0D0D"/>
                          </a:solidFill>
                          <a:latin typeface="Aptos"/>
                        </a:rPr>
                        <a:t>1.Types of sports activity</a:t>
                      </a:r>
                      <a:endParaRPr lang="en-US"/>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Contact sports</a:t>
                      </a:r>
                      <a:r>
                        <a:rPr lang="en-US" sz="1300" b="0" i="0" u="none" strike="noStrike" cap="all" noProof="0" dirty="0">
                          <a:solidFill>
                            <a:srgbClr val="0070C0"/>
                          </a:solidFill>
                          <a:latin typeface="Aptos"/>
                        </a:rPr>
                        <a:t> </a:t>
                      </a:r>
                      <a:r>
                        <a:rPr lang="en-US" sz="1300" b="0" i="0" u="none" strike="noStrike" cap="all" noProof="0" dirty="0">
                          <a:solidFill>
                            <a:srgbClr val="000000"/>
                          </a:solidFill>
                          <a:latin typeface="Aptos"/>
                        </a:rPr>
                        <a:t>such as rugby and Gaelic Football have an increased risk of bruising through tackling and collisions between players.</a:t>
                      </a:r>
                      <a:endParaRPr lang="en-US" sz="1300" b="1" i="0" u="sng" strike="noStrike" cap="all" noProof="0">
                        <a:solidFill>
                          <a:srgbClr val="0D0D0D"/>
                        </a:solidFill>
                        <a:latin typeface="Aptos"/>
                      </a:endParaRPr>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Non- contact sports</a:t>
                      </a:r>
                      <a:r>
                        <a:rPr lang="en-US" sz="1300" b="1" i="0" u="none" strike="noStrike" cap="all" noProof="0" dirty="0">
                          <a:solidFill>
                            <a:srgbClr val="000000"/>
                          </a:solidFill>
                          <a:latin typeface="Aptos"/>
                        </a:rPr>
                        <a:t> </a:t>
                      </a:r>
                      <a:r>
                        <a:rPr lang="en-US" sz="1300" b="0" i="0" u="none" strike="noStrike" cap="all" noProof="0" dirty="0">
                          <a:solidFill>
                            <a:srgbClr val="000000"/>
                          </a:solidFill>
                          <a:latin typeface="Aptos"/>
                        </a:rPr>
                        <a:t>such as gymnastics, performers may land poorly or fall from the apparatus causing dislocations or sprains.</a:t>
                      </a:r>
                      <a:endParaRPr lang="en-US" sz="1300">
                        <a:latin typeface="Aptos"/>
                      </a:endParaRPr>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Combat sports</a:t>
                      </a:r>
                      <a:r>
                        <a:rPr lang="en-US" sz="1300" b="1" i="0" u="none" strike="noStrike" cap="all" noProof="0" dirty="0">
                          <a:solidFill>
                            <a:srgbClr val="0070C0"/>
                          </a:solidFill>
                          <a:latin typeface="Aptos"/>
                        </a:rPr>
                        <a:t> </a:t>
                      </a:r>
                      <a:r>
                        <a:rPr lang="en-US" sz="1300" b="0" i="0" u="none" strike="noStrike" cap="all" noProof="0" dirty="0">
                          <a:solidFill>
                            <a:srgbClr val="000000"/>
                          </a:solidFill>
                          <a:latin typeface="Aptos"/>
                        </a:rPr>
                        <a:t>such as boxing and martial arts involve opponents trying to strike each other of knock their opponent out. This can result in serious head injuries such as concussion. </a:t>
                      </a:r>
                      <a:endParaRPr lang="en-US" sz="1300">
                        <a:latin typeface="Aptos"/>
                      </a:endParaRPr>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High risk:</a:t>
                      </a:r>
                      <a:r>
                        <a:rPr lang="en-US" sz="1300" b="1" i="0" u="none" strike="noStrike" cap="all" noProof="0" dirty="0">
                          <a:solidFill>
                            <a:srgbClr val="0070C0"/>
                          </a:solidFill>
                          <a:latin typeface="Aptos"/>
                        </a:rPr>
                        <a:t> </a:t>
                      </a:r>
                      <a:r>
                        <a:rPr lang="en-US" sz="1300" b="0" i="0" u="none" strike="noStrike" cap="all" noProof="0" dirty="0">
                          <a:solidFill>
                            <a:srgbClr val="000000"/>
                          </a:solidFill>
                          <a:latin typeface="Aptos"/>
                        </a:rPr>
                        <a:t>More severe injuries can occur in sports such as Skiing, gliding and F1 .</a:t>
                      </a:r>
                      <a:endParaRPr lang="en-US" sz="1300">
                        <a:latin typeface="Aptos"/>
                      </a:endParaRPr>
                    </a:p>
                    <a:p>
                      <a:pPr marL="0" lvl="0" indent="0" algn="l">
                        <a:lnSpc>
                          <a:spcPct val="100000"/>
                        </a:lnSpc>
                        <a:spcBef>
                          <a:spcPts val="0"/>
                        </a:spcBef>
                        <a:spcAft>
                          <a:spcPts val="0"/>
                        </a:spcAft>
                        <a:buNone/>
                      </a:pPr>
                      <a:endParaRPr lang="en-US" sz="1300" b="0" i="0" u="none" strike="noStrike" cap="all" noProof="0" dirty="0">
                        <a:solidFill>
                          <a:srgbClr val="000000"/>
                        </a:solidFill>
                        <a:latin typeface="Aptos"/>
                      </a:endParaRPr>
                    </a:p>
                    <a:p>
                      <a:pPr marL="0" lvl="0" indent="0">
                        <a:buNone/>
                      </a:pPr>
                      <a:r>
                        <a:rPr lang="en-US" sz="1800" b="1" i="0" u="sng" strike="noStrike" cap="all" noProof="0" dirty="0">
                          <a:solidFill>
                            <a:srgbClr val="0D0D0D"/>
                          </a:solidFill>
                          <a:latin typeface="Aptos"/>
                        </a:rPr>
                        <a:t>2. Coaching, Instructing and Leading</a:t>
                      </a:r>
                      <a:endParaRPr lang="en-US"/>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KNOWLEDGE OF TECHNIQUES RULES AND REGULATIONS: </a:t>
                      </a:r>
                      <a:r>
                        <a:rPr lang="en-US" sz="1300" b="1" i="0" u="sng" strike="noStrike" cap="all" noProof="0" dirty="0">
                          <a:solidFill>
                            <a:srgbClr val="0070C0"/>
                          </a:solidFill>
                          <a:latin typeface="Aptos"/>
                        </a:rPr>
                        <a:t> </a:t>
                      </a:r>
                      <a:r>
                        <a:rPr lang="en-US" sz="1300" b="0" i="0" u="none" strike="noStrike" cap="all" noProof="0" dirty="0">
                          <a:solidFill>
                            <a:srgbClr val="000000"/>
                          </a:solidFill>
                          <a:latin typeface="Aptos"/>
                        </a:rPr>
                        <a:t>Understand and deliver correct coaching techniques.</a:t>
                      </a:r>
                      <a:endParaRPr lang="en-US"/>
                    </a:p>
                    <a:p>
                      <a:pPr marL="0" lvl="0" indent="0" algn="l">
                        <a:lnSpc>
                          <a:spcPct val="100000"/>
                        </a:lnSpc>
                        <a:spcBef>
                          <a:spcPts val="0"/>
                        </a:spcBef>
                        <a:spcAft>
                          <a:spcPts val="0"/>
                        </a:spcAft>
                        <a:buNone/>
                      </a:pPr>
                      <a:r>
                        <a:rPr lang="en-US" sz="1300" b="0" i="0" u="none" strike="noStrike" cap="all" noProof="0" dirty="0">
                          <a:solidFill>
                            <a:srgbClr val="000000"/>
                          </a:solidFill>
                          <a:latin typeface="Aptos"/>
                        </a:rPr>
                        <a:t>Know the rules and regulations of the sport.</a:t>
                      </a:r>
                      <a:endParaRPr lang="en-US" sz="1300">
                        <a:latin typeface="Aptos"/>
                      </a:endParaRPr>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EXPERIENCE</a:t>
                      </a:r>
                      <a:r>
                        <a:rPr lang="en-US" sz="1300" b="1" i="0" u="sng" strike="noStrike" cap="all" noProof="0" dirty="0">
                          <a:solidFill>
                            <a:srgbClr val="0070C0"/>
                          </a:solidFill>
                          <a:latin typeface="Aptos"/>
                        </a:rPr>
                        <a:t> </a:t>
                      </a:r>
                      <a:r>
                        <a:rPr lang="en-US" sz="1300" b="0" i="0" u="none" strike="noStrike" cap="all" noProof="0" dirty="0">
                          <a:solidFill>
                            <a:srgbClr val="000000"/>
                          </a:solidFill>
                          <a:latin typeface="TW Cen MT"/>
                        </a:rPr>
                        <a:t>Be aware of factors that cause injury</a:t>
                      </a:r>
                      <a:endParaRPr lang="en-US" dirty="0"/>
                    </a:p>
                    <a:p>
                      <a:pPr lvl="0" algn="l">
                        <a:lnSpc>
                          <a:spcPct val="100000"/>
                        </a:lnSpc>
                        <a:spcBef>
                          <a:spcPts val="0"/>
                        </a:spcBef>
                        <a:spcAft>
                          <a:spcPts val="0"/>
                        </a:spcAft>
                        <a:buNone/>
                      </a:pPr>
                      <a:r>
                        <a:rPr lang="en-US" sz="1300" b="0" i="0" u="none" strike="noStrike" cap="all" noProof="0" dirty="0">
                          <a:solidFill>
                            <a:srgbClr val="000000"/>
                          </a:solidFill>
                          <a:latin typeface="TW Cen MT"/>
                        </a:rPr>
                        <a:t>Deliver safe training sessions</a:t>
                      </a:r>
                      <a:endParaRPr lang="en-US" sz="1300"/>
                    </a:p>
                    <a:p>
                      <a:pPr lvl="0" algn="l">
                        <a:lnSpc>
                          <a:spcPct val="100000"/>
                        </a:lnSpc>
                        <a:spcBef>
                          <a:spcPts val="0"/>
                        </a:spcBef>
                        <a:spcAft>
                          <a:spcPts val="0"/>
                        </a:spcAft>
                        <a:buNone/>
                      </a:pPr>
                      <a:r>
                        <a:rPr lang="en-US" sz="1300" b="0" i="0" u="none" strike="noStrike" cap="all" noProof="0" dirty="0">
                          <a:solidFill>
                            <a:srgbClr val="000000"/>
                          </a:solidFill>
                          <a:latin typeface="TW Cen MT"/>
                        </a:rPr>
                        <a:t>Be aware of safety protocols and up to date training methods</a:t>
                      </a:r>
                      <a:endParaRPr lang="en-US" sz="1300"/>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COMMUNICATION: </a:t>
                      </a:r>
                      <a:r>
                        <a:rPr lang="en-US" sz="1300" b="0" i="0" u="none" strike="noStrike" cap="all" noProof="0" dirty="0">
                          <a:solidFill>
                            <a:srgbClr val="000000"/>
                          </a:solidFill>
                          <a:latin typeface="Aptos"/>
                        </a:rPr>
                        <a:t>Deliver instructions clearly and concisely</a:t>
                      </a:r>
                      <a:endParaRPr lang="en-US"/>
                    </a:p>
                    <a:p>
                      <a:pPr lvl="0" algn="l">
                        <a:lnSpc>
                          <a:spcPct val="100000"/>
                        </a:lnSpc>
                        <a:spcBef>
                          <a:spcPts val="0"/>
                        </a:spcBef>
                        <a:spcAft>
                          <a:spcPts val="0"/>
                        </a:spcAft>
                        <a:buNone/>
                      </a:pPr>
                      <a:r>
                        <a:rPr lang="en-US" sz="1300" b="0" i="0" u="none" strike="noStrike" cap="all" noProof="0" dirty="0">
                          <a:solidFill>
                            <a:srgbClr val="000000"/>
                          </a:solidFill>
                          <a:latin typeface="Aptos"/>
                        </a:rPr>
                        <a:t>Clearly describe techniques, tactics and drills</a:t>
                      </a:r>
                      <a:endParaRPr lang="en-US" sz="1300">
                        <a:latin typeface="Aptos"/>
                      </a:endParaRPr>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SUPERVISION</a:t>
                      </a:r>
                      <a:r>
                        <a:rPr lang="en-US" sz="1300" b="1" i="0" u="sng" strike="noStrike" cap="all" noProof="0" dirty="0">
                          <a:solidFill>
                            <a:srgbClr val="0070C0"/>
                          </a:solidFill>
                          <a:latin typeface="Aptos"/>
                        </a:rPr>
                        <a:t> </a:t>
                      </a:r>
                      <a:r>
                        <a:rPr lang="en-US" sz="1300" b="0" i="0" u="none" strike="noStrike" cap="all" noProof="0" dirty="0">
                          <a:solidFill>
                            <a:srgbClr val="000000"/>
                          </a:solidFill>
                          <a:latin typeface="TW Cen MT"/>
                        </a:rPr>
                        <a:t>Continually watch performers to ensure they follow instructions and use correct techniques.</a:t>
                      </a:r>
                      <a:endParaRPr lang="en-US"/>
                    </a:p>
                    <a:p>
                      <a:pPr lvl="0" algn="l">
                        <a:lnSpc>
                          <a:spcPct val="100000"/>
                        </a:lnSpc>
                        <a:spcBef>
                          <a:spcPts val="0"/>
                        </a:spcBef>
                        <a:spcAft>
                          <a:spcPts val="0"/>
                        </a:spcAft>
                        <a:buNone/>
                      </a:pPr>
                      <a:r>
                        <a:rPr lang="en-US" sz="1300" b="0" i="0" u="none" strike="noStrike" cap="all" noProof="0" dirty="0">
                          <a:solidFill>
                            <a:srgbClr val="000000"/>
                          </a:solidFill>
                          <a:latin typeface="TW Cen MT"/>
                        </a:rPr>
                        <a:t>Carry out safety checks and the environment if danger is seen.</a:t>
                      </a:r>
                      <a:endParaRPr lang="en-US" sz="1300"/>
                    </a:p>
                    <a:p>
                      <a:pPr marL="285750" lvl="0" indent="-285750" algn="l">
                        <a:lnSpc>
                          <a:spcPct val="100000"/>
                        </a:lnSpc>
                        <a:spcBef>
                          <a:spcPts val="0"/>
                        </a:spcBef>
                        <a:spcAft>
                          <a:spcPts val="0"/>
                        </a:spcAft>
                        <a:buFont typeface="Arial"/>
                        <a:buChar char="•"/>
                      </a:pPr>
                      <a:r>
                        <a:rPr lang="en-US" sz="1400" b="1" i="0" u="sng" strike="noStrike" cap="all" noProof="0" dirty="0">
                          <a:solidFill>
                            <a:srgbClr val="0070C0"/>
                          </a:solidFill>
                          <a:latin typeface="Aptos"/>
                        </a:rPr>
                        <a:t>Ethical Standards of </a:t>
                      </a:r>
                      <a:r>
                        <a:rPr lang="en-US" sz="1400" b="1" i="0" u="sng" strike="noStrike" cap="all" noProof="0" err="1">
                          <a:solidFill>
                            <a:srgbClr val="0070C0"/>
                          </a:solidFill>
                          <a:latin typeface="Aptos"/>
                        </a:rPr>
                        <a:t>behaviour</a:t>
                      </a:r>
                      <a:r>
                        <a:rPr lang="en-US" sz="1400" b="1" i="0" u="sng" strike="noStrike" cap="all" noProof="0" dirty="0">
                          <a:solidFill>
                            <a:srgbClr val="0070C0"/>
                          </a:solidFill>
                          <a:latin typeface="Aptos"/>
                        </a:rPr>
                        <a:t> </a:t>
                      </a:r>
                      <a:endParaRPr lang="en-US" sz="1400"/>
                    </a:p>
                    <a:p>
                      <a:pPr marL="0" lvl="0" indent="0" algn="l">
                        <a:lnSpc>
                          <a:spcPct val="100000"/>
                        </a:lnSpc>
                        <a:spcBef>
                          <a:spcPts val="0"/>
                        </a:spcBef>
                        <a:spcAft>
                          <a:spcPts val="0"/>
                        </a:spcAft>
                        <a:buNone/>
                      </a:pPr>
                      <a:r>
                        <a:rPr lang="en-US" sz="1300" b="0" i="0" u="none" strike="noStrike" cap="all" noProof="0" dirty="0">
                          <a:solidFill>
                            <a:srgbClr val="000000"/>
                          </a:solidFill>
                          <a:latin typeface="Aptos"/>
                        </a:rPr>
                        <a:t>Act in a honest and truthful way.</a:t>
                      </a:r>
                      <a:endParaRPr lang="en-US" sz="1300"/>
                    </a:p>
                    <a:p>
                      <a:pPr lvl="0" algn="l">
                        <a:lnSpc>
                          <a:spcPct val="100000"/>
                        </a:lnSpc>
                        <a:spcBef>
                          <a:spcPts val="0"/>
                        </a:spcBef>
                        <a:spcAft>
                          <a:spcPts val="0"/>
                        </a:spcAft>
                        <a:buNone/>
                      </a:pPr>
                      <a:r>
                        <a:rPr lang="en-US" sz="1300" b="0" i="0" u="none" strike="noStrike" cap="all" noProof="0" dirty="0">
                          <a:solidFill>
                            <a:srgbClr val="000000"/>
                          </a:solidFill>
                          <a:latin typeface="Aptos"/>
                        </a:rPr>
                        <a:t>Show fairness in decision making</a:t>
                      </a:r>
                      <a:endParaRPr lang="en-US" sz="1300">
                        <a:latin typeface="Aptos"/>
                      </a:endParaRPr>
                    </a:p>
                    <a:p>
                      <a:pPr lvl="0" algn="l">
                        <a:lnSpc>
                          <a:spcPct val="100000"/>
                        </a:lnSpc>
                        <a:spcBef>
                          <a:spcPts val="0"/>
                        </a:spcBef>
                        <a:spcAft>
                          <a:spcPts val="0"/>
                        </a:spcAft>
                        <a:buNone/>
                      </a:pPr>
                      <a:r>
                        <a:rPr lang="en-US" sz="1300" b="0" i="0" u="none" strike="noStrike" cap="all" noProof="0" dirty="0">
                          <a:solidFill>
                            <a:srgbClr val="000000"/>
                          </a:solidFill>
                          <a:latin typeface="Aptos"/>
                        </a:rPr>
                        <a:t>Treat everyone equally. (E.G Age, gender, culture.)</a:t>
                      </a:r>
                      <a:endParaRPr lang="en-US" sz="1300">
                        <a:latin typeface="Aptos"/>
                      </a:endParaRPr>
                    </a:p>
                    <a:p>
                      <a:pPr marL="0" lvl="0" indent="0">
                        <a:buNone/>
                      </a:pPr>
                      <a:endParaRPr lang="en-US" sz="1100" b="1" i="0" u="sng" strike="noStrike" cap="all" noProof="0" dirty="0">
                        <a:solidFill>
                          <a:srgbClr val="0070C0"/>
                        </a:solidFill>
                        <a:latin typeface="Aptos"/>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75403515"/>
                  </a:ext>
                </a:extLst>
              </a:tr>
            </a:tbl>
          </a:graphicData>
        </a:graphic>
      </p:graphicFrame>
      <p:graphicFrame>
        <p:nvGraphicFramePr>
          <p:cNvPr id="6" name="Content Placeholder 3">
            <a:extLst>
              <a:ext uri="{FF2B5EF4-FFF2-40B4-BE49-F238E27FC236}">
                <a16:creationId xmlns:a16="http://schemas.microsoft.com/office/drawing/2014/main" id="{76D34A91-AC81-38C8-B2C4-9D1536A5C1EB}"/>
              </a:ext>
            </a:extLst>
          </p:cNvPr>
          <p:cNvGraphicFramePr>
            <a:graphicFrameLocks/>
          </p:cNvGraphicFramePr>
          <p:nvPr>
            <p:extLst>
              <p:ext uri="{D42A27DB-BD31-4B8C-83A1-F6EECF244321}">
                <p14:modId xmlns:p14="http://schemas.microsoft.com/office/powerpoint/2010/main" val="3726881917"/>
              </p:ext>
            </p:extLst>
          </p:nvPr>
        </p:nvGraphicFramePr>
        <p:xfrm>
          <a:off x="6384324" y="638432"/>
          <a:ext cx="5756413" cy="6516998"/>
        </p:xfrm>
        <a:graphic>
          <a:graphicData uri="http://schemas.openxmlformats.org/drawingml/2006/table">
            <a:tbl>
              <a:tblPr firstRow="1" bandRow="1">
                <a:tableStyleId>{5C22544A-7EE6-4342-B048-85BDC9FD1C3A}</a:tableStyleId>
              </a:tblPr>
              <a:tblGrid>
                <a:gridCol w="5756413">
                  <a:extLst>
                    <a:ext uri="{9D8B030D-6E8A-4147-A177-3AD203B41FA5}">
                      <a16:colId xmlns:a16="http://schemas.microsoft.com/office/drawing/2014/main" val="3645612337"/>
                    </a:ext>
                  </a:extLst>
                </a:gridCol>
              </a:tblGrid>
              <a:tr h="405758">
                <a:tc>
                  <a:txBody>
                    <a:bodyPr/>
                    <a:lstStyle/>
                    <a:p>
                      <a:pPr algn="ctr"/>
                      <a:r>
                        <a:rPr lang="en-US" u="sng" dirty="0">
                          <a:solidFill>
                            <a:schemeClr val="tx1"/>
                          </a:solidFill>
                        </a:rPr>
                        <a:t>Extrinsic Factors Continued</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2613277343"/>
                  </a:ext>
                </a:extLst>
              </a:tr>
              <a:tr h="5778555">
                <a:tc>
                  <a:txBody>
                    <a:bodyPr/>
                    <a:lstStyle/>
                    <a:p>
                      <a:pPr lvl="0">
                        <a:buNone/>
                      </a:pPr>
                      <a:r>
                        <a:rPr lang="en-US" sz="1800" b="1" i="0" u="sng" strike="noStrike" cap="all" noProof="0" dirty="0">
                          <a:solidFill>
                            <a:srgbClr val="0D0D0D"/>
                          </a:solidFill>
                          <a:latin typeface="Aptos"/>
                        </a:rPr>
                        <a:t>3. Environment:</a:t>
                      </a:r>
                      <a:endParaRPr lang="en-US" dirty="0"/>
                    </a:p>
                    <a:p>
                      <a:pPr lvl="0">
                        <a:buNone/>
                      </a:pPr>
                      <a:r>
                        <a:rPr lang="en-US" sz="1200" b="1" i="0" u="sng" strike="noStrike" cap="all" noProof="0" dirty="0">
                          <a:solidFill>
                            <a:srgbClr val="0070C0"/>
                          </a:solidFill>
                          <a:latin typeface="Aptos"/>
                        </a:rPr>
                        <a:t> </a:t>
                      </a:r>
                      <a:r>
                        <a:rPr lang="en-US" sz="1400" b="1" i="0" u="sng" strike="noStrike" cap="all" noProof="0" dirty="0">
                          <a:solidFill>
                            <a:srgbClr val="0070C0"/>
                          </a:solidFill>
                          <a:latin typeface="Aptos"/>
                        </a:rPr>
                        <a:t>Weather and temperature conditions</a:t>
                      </a:r>
                      <a:endParaRPr lang="en-US" sz="1400" b="1" i="0" u="sng" strike="noStrike" cap="all" noProof="0">
                        <a:solidFill>
                          <a:srgbClr val="0070C0"/>
                        </a:solidFill>
                        <a:latin typeface="Aptos"/>
                      </a:endParaRPr>
                    </a:p>
                    <a:p>
                      <a:pPr marL="285750" lvl="0" indent="-285750" algn="l">
                        <a:lnSpc>
                          <a:spcPct val="100000"/>
                        </a:lnSpc>
                        <a:spcBef>
                          <a:spcPts val="0"/>
                        </a:spcBef>
                        <a:spcAft>
                          <a:spcPts val="0"/>
                        </a:spcAft>
                        <a:buFont typeface="Arial"/>
                        <a:buChar char="•"/>
                      </a:pPr>
                      <a:r>
                        <a:rPr lang="en-US" sz="1400" b="1" i="0" u="none" strike="noStrike" cap="all" noProof="0" dirty="0">
                          <a:solidFill>
                            <a:srgbClr val="0070C0"/>
                          </a:solidFill>
                          <a:latin typeface="Aptos"/>
                        </a:rPr>
                        <a:t>FOG: </a:t>
                      </a:r>
                      <a:r>
                        <a:rPr lang="en-US" sz="1400" b="0" i="0" u="none" strike="noStrike" cap="all" noProof="0" dirty="0">
                          <a:solidFill>
                            <a:srgbClr val="000000"/>
                          </a:solidFill>
                          <a:latin typeface="Aptos"/>
                        </a:rPr>
                        <a:t>Can reduce visibility therefore increasing the risk of collisions with equipment or other participants. </a:t>
                      </a:r>
                      <a:r>
                        <a:rPr lang="en-US" sz="1400" b="1" i="0" u="none" strike="noStrike" cap="all" noProof="0" dirty="0">
                          <a:solidFill>
                            <a:srgbClr val="000000"/>
                          </a:solidFill>
                          <a:latin typeface="Aptos"/>
                        </a:rPr>
                        <a:t>E.g.</a:t>
                      </a:r>
                      <a:r>
                        <a:rPr lang="en-US" sz="1400" b="0" i="0" u="none" strike="noStrike" cap="all" noProof="0" dirty="0">
                          <a:solidFill>
                            <a:srgbClr val="000000"/>
                          </a:solidFill>
                          <a:latin typeface="Aptos"/>
                        </a:rPr>
                        <a:t> A footballer running into the goal posts.</a:t>
                      </a:r>
                      <a:endParaRPr lang="en-US" sz="1400">
                        <a:latin typeface="Aptos"/>
                      </a:endParaRPr>
                    </a:p>
                    <a:p>
                      <a:pPr marL="285750" lvl="0" indent="-285750" algn="l">
                        <a:lnSpc>
                          <a:spcPct val="100000"/>
                        </a:lnSpc>
                        <a:spcBef>
                          <a:spcPts val="0"/>
                        </a:spcBef>
                        <a:spcAft>
                          <a:spcPts val="0"/>
                        </a:spcAft>
                        <a:buFont typeface="Arial"/>
                        <a:buChar char="•"/>
                      </a:pPr>
                      <a:r>
                        <a:rPr lang="en-US" sz="1400" b="1" i="0" u="none" strike="noStrike" cap="all" noProof="0" dirty="0">
                          <a:solidFill>
                            <a:srgbClr val="0070C0"/>
                          </a:solidFill>
                          <a:latin typeface="Aptos"/>
                        </a:rPr>
                        <a:t>WIND, RAIN and COLD WEATHER:</a:t>
                      </a:r>
                      <a:r>
                        <a:rPr lang="en-US" sz="1400" b="1" i="0" u="none" strike="noStrike" cap="all" noProof="0" dirty="0">
                          <a:solidFill>
                            <a:srgbClr val="000000"/>
                          </a:solidFill>
                          <a:latin typeface="Aptos"/>
                        </a:rPr>
                        <a:t> </a:t>
                      </a:r>
                      <a:r>
                        <a:rPr lang="en-US" sz="1400" b="0" i="0" u="none" strike="noStrike" cap="all" noProof="0" dirty="0">
                          <a:solidFill>
                            <a:srgbClr val="000000"/>
                          </a:solidFill>
                          <a:latin typeface="Aptos"/>
                        </a:rPr>
                        <a:t>Can cause both injury and medical conditions such as </a:t>
                      </a:r>
                      <a:r>
                        <a:rPr lang="en-US" sz="1400" b="1" i="0" u="none" strike="noStrike" cap="all" noProof="0" dirty="0">
                          <a:solidFill>
                            <a:srgbClr val="000000"/>
                          </a:solidFill>
                          <a:latin typeface="Aptos"/>
                        </a:rPr>
                        <a:t>HYPOTHERMIA (</a:t>
                      </a:r>
                      <a:r>
                        <a:rPr lang="en-US" sz="1400" b="0" i="0" u="none" strike="noStrike" cap="all" noProof="0" dirty="0">
                          <a:solidFill>
                            <a:srgbClr val="000000"/>
                          </a:solidFill>
                          <a:latin typeface="Aptos"/>
                        </a:rPr>
                        <a:t>where the body temperature drops.) </a:t>
                      </a:r>
                      <a:r>
                        <a:rPr lang="en-US" sz="1400" b="1" i="0" u="none" strike="noStrike" cap="all" noProof="0" dirty="0">
                          <a:solidFill>
                            <a:srgbClr val="000000"/>
                          </a:solidFill>
                          <a:latin typeface="Aptos"/>
                        </a:rPr>
                        <a:t>E.g. </a:t>
                      </a:r>
                      <a:r>
                        <a:rPr lang="en-US" sz="1400" b="0" i="0" u="none" strike="noStrike" cap="all" noProof="0" dirty="0">
                          <a:solidFill>
                            <a:srgbClr val="000000"/>
                          </a:solidFill>
                          <a:latin typeface="Aptos"/>
                        </a:rPr>
                        <a:t>A hill walker has more chance of falling in wet and windy conditions.</a:t>
                      </a:r>
                      <a:endParaRPr lang="en-US" sz="1400">
                        <a:latin typeface="Aptos"/>
                      </a:endParaRPr>
                    </a:p>
                    <a:p>
                      <a:pPr marL="285750" lvl="0" indent="-285750" algn="l">
                        <a:lnSpc>
                          <a:spcPct val="100000"/>
                        </a:lnSpc>
                        <a:spcBef>
                          <a:spcPts val="0"/>
                        </a:spcBef>
                        <a:spcAft>
                          <a:spcPts val="0"/>
                        </a:spcAft>
                        <a:buFont typeface="Arial"/>
                        <a:buChar char="•"/>
                      </a:pPr>
                      <a:r>
                        <a:rPr lang="en-US" sz="1400" b="1" i="0" u="none" strike="noStrike" cap="all" noProof="0" dirty="0">
                          <a:solidFill>
                            <a:srgbClr val="0070C0"/>
                          </a:solidFill>
                          <a:latin typeface="Aptos"/>
                        </a:rPr>
                        <a:t>HOT WEATHER: </a:t>
                      </a:r>
                      <a:r>
                        <a:rPr lang="en-US" sz="1400" b="0" i="0" u="none" strike="noStrike" cap="all" noProof="0" dirty="0">
                          <a:solidFill>
                            <a:srgbClr val="000000"/>
                          </a:solidFill>
                          <a:latin typeface="Aptos"/>
                        </a:rPr>
                        <a:t>In bright sunshine or when the temperature is hot and humid athletes have an increased risk of </a:t>
                      </a:r>
                      <a:r>
                        <a:rPr lang="en-US" sz="1400" b="1" i="0" u="none" strike="noStrike" cap="all" noProof="0" dirty="0">
                          <a:solidFill>
                            <a:srgbClr val="000000"/>
                          </a:solidFill>
                          <a:latin typeface="Aptos"/>
                        </a:rPr>
                        <a:t>dehydration</a:t>
                      </a:r>
                      <a:r>
                        <a:rPr lang="en-US" sz="1400" b="0" i="0" u="none" strike="noStrike" cap="all" noProof="0" dirty="0">
                          <a:solidFill>
                            <a:srgbClr val="000000"/>
                          </a:solidFill>
                          <a:latin typeface="Aptos"/>
                        </a:rPr>
                        <a:t> and </a:t>
                      </a:r>
                      <a:r>
                        <a:rPr lang="en-US" sz="1400" b="1" i="0" u="none" strike="noStrike" cap="all" noProof="0" dirty="0">
                          <a:solidFill>
                            <a:srgbClr val="000000"/>
                          </a:solidFill>
                          <a:latin typeface="Aptos"/>
                        </a:rPr>
                        <a:t>heat exhaustion. E.g. </a:t>
                      </a:r>
                      <a:r>
                        <a:rPr lang="en-US" sz="1400" b="0" i="0" u="none" strike="noStrike" cap="all" noProof="0" dirty="0">
                          <a:solidFill>
                            <a:srgbClr val="000000"/>
                          </a:solidFill>
                          <a:latin typeface="Aptos"/>
                        </a:rPr>
                        <a:t>Marathon runner collapsing during a race.</a:t>
                      </a:r>
                      <a:endParaRPr lang="en-US" sz="1400">
                        <a:latin typeface="Aptos"/>
                      </a:endParaRPr>
                    </a:p>
                    <a:p>
                      <a:pPr marL="285750" lvl="0" indent="-285750" algn="l">
                        <a:lnSpc>
                          <a:spcPct val="100000"/>
                        </a:lnSpc>
                        <a:spcBef>
                          <a:spcPts val="0"/>
                        </a:spcBef>
                        <a:spcAft>
                          <a:spcPts val="0"/>
                        </a:spcAft>
                        <a:buFont typeface="Arial"/>
                        <a:buChar char="•"/>
                      </a:pPr>
                      <a:endParaRPr lang="en-US" sz="1400" b="0" i="0" u="none" strike="noStrike" cap="all" noProof="0" dirty="0">
                        <a:solidFill>
                          <a:srgbClr val="000000"/>
                        </a:solidFill>
                        <a:latin typeface="Aptos"/>
                      </a:endParaRPr>
                    </a:p>
                    <a:p>
                      <a:pPr lvl="0">
                        <a:buNone/>
                      </a:pPr>
                      <a:r>
                        <a:rPr lang="en-US" sz="1400" b="1" i="0" u="sng" strike="noStrike" cap="all" noProof="0" dirty="0">
                          <a:solidFill>
                            <a:srgbClr val="0070C0"/>
                          </a:solidFill>
                          <a:latin typeface="Aptos"/>
                        </a:rPr>
                        <a:t>Playing surface AND THE SURROUNDING AREA.</a:t>
                      </a:r>
                      <a:endParaRPr lang="en-US" sz="1400" b="1" i="0" u="sng" strike="noStrike" cap="all" noProof="0">
                        <a:solidFill>
                          <a:srgbClr val="0070C0"/>
                        </a:solidFill>
                        <a:latin typeface="Aptos"/>
                      </a:endParaRPr>
                    </a:p>
                    <a:p>
                      <a:pPr marL="285750" lvl="0" indent="-285750" algn="l">
                        <a:lnSpc>
                          <a:spcPct val="100000"/>
                        </a:lnSpc>
                        <a:spcBef>
                          <a:spcPts val="0"/>
                        </a:spcBef>
                        <a:spcAft>
                          <a:spcPts val="0"/>
                        </a:spcAft>
                        <a:buFont typeface="Arial"/>
                        <a:buChar char="•"/>
                      </a:pPr>
                      <a:r>
                        <a:rPr lang="en-US" sz="1400" b="1" i="0" u="none" strike="noStrike" cap="all" noProof="0" dirty="0">
                          <a:solidFill>
                            <a:srgbClr val="0070C0"/>
                          </a:solidFill>
                          <a:latin typeface="Aptos"/>
                        </a:rPr>
                        <a:t>Natural turf (grass):</a:t>
                      </a:r>
                      <a:r>
                        <a:rPr lang="en-US" sz="1400" b="1" i="0" u="none" strike="noStrike" cap="all" noProof="0" dirty="0">
                          <a:solidFill>
                            <a:srgbClr val="000000"/>
                          </a:solidFill>
                          <a:latin typeface="Aptos"/>
                        </a:rPr>
                        <a:t> </a:t>
                      </a:r>
                      <a:r>
                        <a:rPr lang="en-US" sz="1400" b="0" i="0" u="none" strike="noStrike" cap="all" noProof="0" dirty="0">
                          <a:solidFill>
                            <a:srgbClr val="000000"/>
                          </a:solidFill>
                          <a:latin typeface="Aptos"/>
                        </a:rPr>
                        <a:t>Football, rugby, cricket, Pitches need to be well maintained as</a:t>
                      </a:r>
                      <a:r>
                        <a:rPr lang="en-US" sz="1400" b="1" i="0" u="none" strike="noStrike" cap="all" noProof="0" dirty="0">
                          <a:solidFill>
                            <a:srgbClr val="000000"/>
                          </a:solidFill>
                          <a:latin typeface="Aptos"/>
                        </a:rPr>
                        <a:t> E.G. uneven surfaces or poor drainage can result in slippery conditions with players at risk of falling and spraining an ankle.</a:t>
                      </a:r>
                      <a:endParaRPr lang="en-US" sz="1400">
                        <a:latin typeface="Aptos"/>
                      </a:endParaRPr>
                    </a:p>
                    <a:p>
                      <a:pPr marL="285750" lvl="0" indent="-285750" algn="l">
                        <a:lnSpc>
                          <a:spcPct val="100000"/>
                        </a:lnSpc>
                        <a:spcBef>
                          <a:spcPts val="0"/>
                        </a:spcBef>
                        <a:spcAft>
                          <a:spcPts val="0"/>
                        </a:spcAft>
                        <a:buFont typeface="Arial"/>
                        <a:buChar char="•"/>
                      </a:pPr>
                      <a:r>
                        <a:rPr lang="en-US" sz="1400" b="1" i="0" u="none" strike="noStrike" cap="all" noProof="0" dirty="0">
                          <a:solidFill>
                            <a:srgbClr val="0070C0"/>
                          </a:solidFill>
                          <a:latin typeface="Aptos"/>
                        </a:rPr>
                        <a:t>Artificial playing surface (All weather sports pitches): </a:t>
                      </a:r>
                      <a:r>
                        <a:rPr lang="en-US" sz="1400" b="0" i="0" u="none" strike="noStrike" cap="all" noProof="0" dirty="0">
                          <a:solidFill>
                            <a:srgbClr val="000000"/>
                          </a:solidFill>
                          <a:latin typeface="Aptos"/>
                        </a:rPr>
                        <a:t>4g, netball courts and athletics tracks provide a better, safe environment as it is flat with better drainage.</a:t>
                      </a:r>
                      <a:endParaRPr lang="en-US" sz="1400">
                        <a:latin typeface="Aptos"/>
                      </a:endParaRPr>
                    </a:p>
                    <a:p>
                      <a:pPr marL="285750" lvl="0" indent="-285750" algn="l">
                        <a:lnSpc>
                          <a:spcPct val="100000"/>
                        </a:lnSpc>
                        <a:spcBef>
                          <a:spcPts val="0"/>
                        </a:spcBef>
                        <a:spcAft>
                          <a:spcPts val="0"/>
                        </a:spcAft>
                        <a:buFont typeface="Arial"/>
                        <a:buChar char="•"/>
                      </a:pPr>
                      <a:r>
                        <a:rPr lang="en-US" sz="1400" b="1" i="0" u="sng" strike="noStrike" cap="all" noProof="0" dirty="0">
                          <a:solidFill>
                            <a:srgbClr val="000000"/>
                          </a:solidFill>
                          <a:latin typeface="Aptos"/>
                        </a:rPr>
                        <a:t>ALL surfaces </a:t>
                      </a:r>
                      <a:r>
                        <a:rPr lang="en-US" sz="1400" b="1" i="0" u="none" strike="noStrike" cap="all" noProof="0" dirty="0">
                          <a:solidFill>
                            <a:srgbClr val="000000"/>
                          </a:solidFill>
                          <a:latin typeface="Aptos"/>
                        </a:rPr>
                        <a:t>should be checked for hazards such as debris, pot holes and animal waste.</a:t>
                      </a:r>
                    </a:p>
                    <a:p>
                      <a:pPr marL="285750" lvl="0" indent="-285750" algn="l">
                        <a:lnSpc>
                          <a:spcPct val="100000"/>
                        </a:lnSpc>
                        <a:spcBef>
                          <a:spcPts val="0"/>
                        </a:spcBef>
                        <a:spcAft>
                          <a:spcPts val="0"/>
                        </a:spcAft>
                        <a:buFont typeface="Arial"/>
                        <a:buChar char="•"/>
                      </a:pPr>
                      <a:r>
                        <a:rPr lang="en-US" sz="1400" b="1" i="0" u="none" strike="noStrike" cap="all" noProof="0" dirty="0">
                          <a:solidFill>
                            <a:srgbClr val="0070C0"/>
                          </a:solidFill>
                          <a:latin typeface="TW Cen MT"/>
                        </a:rPr>
                        <a:t>Advertising boards, fencing and barriers</a:t>
                      </a:r>
                      <a:r>
                        <a:rPr lang="en-US" sz="1400" b="0" i="0" u="none" strike="noStrike" cap="all" noProof="0" dirty="0">
                          <a:solidFill>
                            <a:srgbClr val="000000"/>
                          </a:solidFill>
                          <a:latin typeface="TW Cen MT"/>
                        </a:rPr>
                        <a:t> can also increase the risk of injury as there is a chance that players can collide with them. </a:t>
                      </a:r>
                      <a:endParaRPr lang="en-US" sz="1400" b="1" i="0" u="none" strike="noStrike" cap="all" noProof="0" dirty="0">
                        <a:solidFill>
                          <a:srgbClr val="000000"/>
                        </a:solidFill>
                        <a:latin typeface="Aptos"/>
                      </a:endParaRPr>
                    </a:p>
                    <a:p>
                      <a:pPr marL="0" lvl="0" indent="0" algn="l">
                        <a:lnSpc>
                          <a:spcPct val="100000"/>
                        </a:lnSpc>
                        <a:spcBef>
                          <a:spcPts val="0"/>
                        </a:spcBef>
                        <a:spcAft>
                          <a:spcPts val="0"/>
                        </a:spcAft>
                        <a:buNone/>
                      </a:pPr>
                      <a:endParaRPr lang="en-US" sz="1300" b="1" i="0" u="sng" strike="noStrike" cap="all" noProof="0" dirty="0">
                        <a:solidFill>
                          <a:srgbClr val="0070C0"/>
                        </a:solidFill>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403515"/>
                  </a:ext>
                </a:extLst>
              </a:tr>
            </a:tbl>
          </a:graphicData>
        </a:graphic>
      </p:graphicFrame>
    </p:spTree>
    <p:extLst>
      <p:ext uri="{BB962C8B-B14F-4D97-AF65-F5344CB8AC3E}">
        <p14:creationId xmlns:p14="http://schemas.microsoft.com/office/powerpoint/2010/main" val="27175669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F8BC5A-68D4-8ED5-4330-DBCA0DAFE650}"/>
              </a:ext>
            </a:extLst>
          </p:cNvPr>
          <p:cNvSpPr txBox="1">
            <a:spLocks/>
          </p:cNvSpPr>
          <p:nvPr/>
        </p:nvSpPr>
        <p:spPr>
          <a:xfrm>
            <a:off x="838200" y="4720"/>
            <a:ext cx="10515600" cy="7623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u="sng" dirty="0"/>
              <a:t>OCR Sports Science Knowledge </a:t>
            </a:r>
            <a:r>
              <a:rPr lang="en-US" sz="1800" b="1" u="sng" err="1"/>
              <a:t>Organiser</a:t>
            </a:r>
            <a:br>
              <a:rPr lang="en-US" sz="1800" b="1" u="sng" dirty="0"/>
            </a:br>
            <a:r>
              <a:rPr lang="en-US" sz="1800" b="1" u="sng" dirty="0"/>
              <a:t>R180 TA1Different Factors which influence the risk and severity of injuries.</a:t>
            </a:r>
          </a:p>
        </p:txBody>
      </p:sp>
      <p:graphicFrame>
        <p:nvGraphicFramePr>
          <p:cNvPr id="7" name="Content Placeholder 3">
            <a:extLst>
              <a:ext uri="{FF2B5EF4-FFF2-40B4-BE49-F238E27FC236}">
                <a16:creationId xmlns:a16="http://schemas.microsoft.com/office/drawing/2014/main" id="{B7D89C36-0EC7-8E7B-6458-275688F52C64}"/>
              </a:ext>
            </a:extLst>
          </p:cNvPr>
          <p:cNvGraphicFramePr>
            <a:graphicFrameLocks/>
          </p:cNvGraphicFramePr>
          <p:nvPr>
            <p:extLst>
              <p:ext uri="{D42A27DB-BD31-4B8C-83A1-F6EECF244321}">
                <p14:modId xmlns:p14="http://schemas.microsoft.com/office/powerpoint/2010/main" val="2650468292"/>
              </p:ext>
            </p:extLst>
          </p:nvPr>
        </p:nvGraphicFramePr>
        <p:xfrm>
          <a:off x="61783" y="669324"/>
          <a:ext cx="4665571" cy="6074008"/>
        </p:xfrm>
        <a:graphic>
          <a:graphicData uri="http://schemas.openxmlformats.org/drawingml/2006/table">
            <a:tbl>
              <a:tblPr firstRow="1" bandRow="1">
                <a:tableStyleId>{5C22544A-7EE6-4342-B048-85BDC9FD1C3A}</a:tableStyleId>
              </a:tblPr>
              <a:tblGrid>
                <a:gridCol w="4665571">
                  <a:extLst>
                    <a:ext uri="{9D8B030D-6E8A-4147-A177-3AD203B41FA5}">
                      <a16:colId xmlns:a16="http://schemas.microsoft.com/office/drawing/2014/main" val="3645612337"/>
                    </a:ext>
                  </a:extLst>
                </a:gridCol>
              </a:tblGrid>
              <a:tr h="371336">
                <a:tc>
                  <a:txBody>
                    <a:bodyPr/>
                    <a:lstStyle/>
                    <a:p>
                      <a:pPr algn="ctr"/>
                      <a:r>
                        <a:rPr lang="en-US" u="sng" dirty="0">
                          <a:solidFill>
                            <a:schemeClr val="tx1"/>
                          </a:solidFill>
                        </a:rPr>
                        <a:t>Extrinsic Factors Continued</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2613277343"/>
                  </a:ext>
                </a:extLst>
              </a:tr>
              <a:tr h="5702672">
                <a:tc>
                  <a:txBody>
                    <a:bodyPr/>
                    <a:lstStyle/>
                    <a:p>
                      <a:pPr lvl="0">
                        <a:buNone/>
                      </a:pPr>
                      <a:r>
                        <a:rPr lang="en-US" sz="1500" b="1" i="0" u="sng" strike="noStrike" cap="all" noProof="0" dirty="0">
                          <a:solidFill>
                            <a:srgbClr val="0D0D0D"/>
                          </a:solidFill>
                          <a:latin typeface="Aptos"/>
                        </a:rPr>
                        <a:t>3. Environment:</a:t>
                      </a:r>
                      <a:br>
                        <a:rPr lang="en-US" sz="1500" b="0" i="0" u="sng" strike="noStrike" cap="all" noProof="0" dirty="0">
                          <a:solidFill>
                            <a:srgbClr val="0D0D0D"/>
                          </a:solidFill>
                          <a:latin typeface="Aptos"/>
                        </a:rPr>
                      </a:br>
                      <a:r>
                        <a:rPr lang="en-US" sz="1500" b="1" i="0" u="sng" strike="noStrike" cap="all" noProof="0" dirty="0">
                          <a:solidFill>
                            <a:srgbClr val="0070C0"/>
                          </a:solidFill>
                          <a:latin typeface="Aptos"/>
                        </a:rPr>
                        <a:t> Human Interaction</a:t>
                      </a:r>
                    </a:p>
                    <a:p>
                      <a:pPr marL="0" lvl="0" indent="0" algn="l">
                        <a:lnSpc>
                          <a:spcPct val="100000"/>
                        </a:lnSpc>
                        <a:spcBef>
                          <a:spcPts val="0"/>
                        </a:spcBef>
                        <a:spcAft>
                          <a:spcPts val="0"/>
                        </a:spcAft>
                        <a:buNone/>
                      </a:pPr>
                      <a:r>
                        <a:rPr lang="en-US" sz="1500" b="1" i="0" u="sng" strike="noStrike" cap="all" noProof="0" dirty="0">
                          <a:solidFill>
                            <a:srgbClr val="0070C0"/>
                          </a:solidFill>
                          <a:latin typeface="Aptos"/>
                        </a:rPr>
                        <a:t>Other participants:</a:t>
                      </a:r>
                      <a:endParaRPr lang="en-US" sz="1500" b="0" i="0" u="none" strike="noStrike" cap="all" noProof="0" dirty="0">
                        <a:solidFill>
                          <a:srgbClr val="0070C0"/>
                        </a:solidFill>
                        <a:latin typeface="Aptos"/>
                      </a:endParaRPr>
                    </a:p>
                    <a:p>
                      <a:pPr marL="285750" lvl="0" indent="-285750" algn="l">
                        <a:lnSpc>
                          <a:spcPct val="100000"/>
                        </a:lnSpc>
                        <a:spcBef>
                          <a:spcPts val="0"/>
                        </a:spcBef>
                        <a:spcAft>
                          <a:spcPts val="0"/>
                        </a:spcAft>
                        <a:buFont typeface="Wingdings"/>
                        <a:buChar char="Ø"/>
                      </a:pPr>
                      <a:r>
                        <a:rPr lang="en-US" sz="1500" b="0" i="0" u="none" strike="noStrike" cap="all" noProof="0" dirty="0">
                          <a:solidFill>
                            <a:srgbClr val="0070C0"/>
                          </a:solidFill>
                          <a:latin typeface="Aptos"/>
                        </a:rPr>
                        <a:t> </a:t>
                      </a:r>
                      <a:r>
                        <a:rPr lang="en-US" sz="1500" b="0" i="0" u="none" strike="noStrike" cap="all" noProof="0" dirty="0">
                          <a:solidFill>
                            <a:srgbClr val="000000"/>
                          </a:solidFill>
                          <a:latin typeface="Aptos"/>
                        </a:rPr>
                        <a:t>May collide with other performers causing injury.</a:t>
                      </a:r>
                      <a:endParaRPr lang="en-US" sz="1500" b="0" i="0" u="none" strike="noStrike" cap="all" noProof="0" dirty="0">
                        <a:solidFill>
                          <a:srgbClr val="0070C0"/>
                        </a:solidFill>
                        <a:latin typeface="Aptos"/>
                      </a:endParaRPr>
                    </a:p>
                    <a:p>
                      <a:pPr marL="285750" lvl="0" indent="-285750" algn="l">
                        <a:lnSpc>
                          <a:spcPct val="100000"/>
                        </a:lnSpc>
                        <a:spcBef>
                          <a:spcPts val="0"/>
                        </a:spcBef>
                        <a:spcAft>
                          <a:spcPts val="0"/>
                        </a:spcAft>
                        <a:buFont typeface="Wingdings"/>
                        <a:buChar char="Ø"/>
                      </a:pPr>
                      <a:r>
                        <a:rPr lang="en-US" sz="1500" b="0" i="0" u="none" strike="noStrike" cap="all" noProof="0" dirty="0">
                          <a:solidFill>
                            <a:srgbClr val="000000"/>
                          </a:solidFill>
                          <a:latin typeface="Aptos"/>
                        </a:rPr>
                        <a:t>May injure someone through physical contact e.g. fair tackle.</a:t>
                      </a:r>
                      <a:endParaRPr lang="en-US" sz="1500" b="0">
                        <a:latin typeface="Aptos"/>
                      </a:endParaRPr>
                    </a:p>
                    <a:p>
                      <a:pPr marL="285750" lvl="0" indent="-285750" algn="l">
                        <a:lnSpc>
                          <a:spcPct val="100000"/>
                        </a:lnSpc>
                        <a:spcBef>
                          <a:spcPts val="0"/>
                        </a:spcBef>
                        <a:spcAft>
                          <a:spcPts val="0"/>
                        </a:spcAft>
                        <a:buFont typeface="Wingdings"/>
                        <a:buChar char="Ø"/>
                      </a:pPr>
                      <a:r>
                        <a:rPr lang="en-US" sz="1500" b="0" i="0" u="none" strike="noStrike" cap="all" noProof="0" dirty="0">
                          <a:solidFill>
                            <a:srgbClr val="000000"/>
                          </a:solidFill>
                          <a:latin typeface="Aptos"/>
                        </a:rPr>
                        <a:t>May act aggressively e.g. deliberate foul. Or May help to calm down own team members.</a:t>
                      </a:r>
                    </a:p>
                    <a:p>
                      <a:pPr marL="0" lvl="0" indent="0" algn="l">
                        <a:lnSpc>
                          <a:spcPct val="100000"/>
                        </a:lnSpc>
                        <a:spcBef>
                          <a:spcPts val="0"/>
                        </a:spcBef>
                        <a:spcAft>
                          <a:spcPts val="0"/>
                        </a:spcAft>
                        <a:buNone/>
                      </a:pPr>
                      <a:r>
                        <a:rPr lang="en-US" sz="1500" b="1" i="0" u="sng" strike="noStrike" cap="all" noProof="0" dirty="0">
                          <a:solidFill>
                            <a:srgbClr val="0070C0"/>
                          </a:solidFill>
                          <a:latin typeface="Aptos"/>
                        </a:rPr>
                        <a:t>Officials such as referees and umpires:</a:t>
                      </a:r>
                    </a:p>
                    <a:p>
                      <a:pPr marL="285750" lvl="0" indent="-285750" algn="l">
                        <a:lnSpc>
                          <a:spcPct val="100000"/>
                        </a:lnSpc>
                        <a:spcBef>
                          <a:spcPts val="0"/>
                        </a:spcBef>
                        <a:spcAft>
                          <a:spcPts val="0"/>
                        </a:spcAft>
                        <a:buFont typeface="Wingdings"/>
                        <a:buChar char="Ø"/>
                      </a:pPr>
                      <a:r>
                        <a:rPr lang="en-US" sz="1500" b="0" i="0" u="none" strike="noStrike" cap="all" noProof="0" dirty="0">
                          <a:solidFill>
                            <a:srgbClr val="000000"/>
                          </a:solidFill>
                          <a:latin typeface="Aptos"/>
                        </a:rPr>
                        <a:t>Check performers follow the rules of the sport.</a:t>
                      </a:r>
                      <a:endParaRPr lang="en-US" sz="1500" b="0">
                        <a:latin typeface="Aptos"/>
                      </a:endParaRPr>
                    </a:p>
                    <a:p>
                      <a:pPr marL="285750" lvl="0" indent="-285750" algn="l">
                        <a:lnSpc>
                          <a:spcPct val="100000"/>
                        </a:lnSpc>
                        <a:spcBef>
                          <a:spcPts val="0"/>
                        </a:spcBef>
                        <a:spcAft>
                          <a:spcPts val="0"/>
                        </a:spcAft>
                        <a:buFont typeface="Wingdings"/>
                        <a:buChar char="Ø"/>
                      </a:pPr>
                      <a:r>
                        <a:rPr lang="en-US" sz="1500" b="0" i="0" u="none" strike="noStrike" cap="all" noProof="0" dirty="0">
                          <a:solidFill>
                            <a:srgbClr val="000000"/>
                          </a:solidFill>
                          <a:latin typeface="Aptos"/>
                        </a:rPr>
                        <a:t>Discipline players for illegal and dangerous tackles.</a:t>
                      </a:r>
                    </a:p>
                    <a:p>
                      <a:pPr marL="0" lvl="0" indent="0" algn="l">
                        <a:lnSpc>
                          <a:spcPct val="100000"/>
                        </a:lnSpc>
                        <a:spcBef>
                          <a:spcPts val="0"/>
                        </a:spcBef>
                        <a:spcAft>
                          <a:spcPts val="0"/>
                        </a:spcAft>
                        <a:buNone/>
                      </a:pPr>
                      <a:r>
                        <a:rPr lang="en-US" sz="1500" b="1" i="0" u="sng" strike="noStrike" cap="all" noProof="0" dirty="0">
                          <a:solidFill>
                            <a:srgbClr val="0070C0"/>
                          </a:solidFill>
                          <a:latin typeface="Aptos"/>
                        </a:rPr>
                        <a:t>SPECTATORS:</a:t>
                      </a:r>
                      <a:endParaRPr lang="en-US" sz="1500" u="sng">
                        <a:latin typeface="Aptos"/>
                      </a:endParaRPr>
                    </a:p>
                    <a:p>
                      <a:pPr lvl="0" algn="l">
                        <a:lnSpc>
                          <a:spcPct val="100000"/>
                        </a:lnSpc>
                        <a:spcBef>
                          <a:spcPts val="0"/>
                        </a:spcBef>
                        <a:spcAft>
                          <a:spcPts val="0"/>
                        </a:spcAft>
                        <a:buNone/>
                      </a:pPr>
                      <a:r>
                        <a:rPr lang="en-US" sz="1500" b="0" i="0" u="none" strike="noStrike" cap="all" noProof="0" dirty="0">
                          <a:solidFill>
                            <a:srgbClr val="000000"/>
                          </a:solidFill>
                          <a:latin typeface="Aptos"/>
                        </a:rPr>
                        <a:t>Verbal abuse of performers, officials and rival fans may lead to frustration and aggression.</a:t>
                      </a:r>
                      <a:endParaRPr lang="en-US" sz="1500" b="0">
                        <a:latin typeface="Aptos"/>
                      </a:endParaRPr>
                    </a:p>
                    <a:p>
                      <a:pPr lvl="0" algn="l">
                        <a:lnSpc>
                          <a:spcPct val="100000"/>
                        </a:lnSpc>
                        <a:spcBef>
                          <a:spcPts val="0"/>
                        </a:spcBef>
                        <a:spcAft>
                          <a:spcPts val="0"/>
                        </a:spcAft>
                        <a:buNone/>
                      </a:pPr>
                      <a:r>
                        <a:rPr lang="en-US" sz="1500" b="0" i="0" u="none" strike="noStrike" cap="all" noProof="0" dirty="0">
                          <a:solidFill>
                            <a:srgbClr val="000000"/>
                          </a:solidFill>
                          <a:latin typeface="Aptos"/>
                        </a:rPr>
                        <a:t>Football hooliganism (violence between rival fans, officials or performers) </a:t>
                      </a:r>
                      <a:endParaRPr lang="en-US" sz="1500" b="0">
                        <a:latin typeface="Aptos"/>
                      </a:endParaRPr>
                    </a:p>
                    <a:p>
                      <a:pPr lvl="0" algn="l">
                        <a:lnSpc>
                          <a:spcPct val="100000"/>
                        </a:lnSpc>
                        <a:spcBef>
                          <a:spcPts val="0"/>
                        </a:spcBef>
                        <a:spcAft>
                          <a:spcPts val="0"/>
                        </a:spcAft>
                        <a:buNone/>
                      </a:pPr>
                      <a:r>
                        <a:rPr lang="en-US" sz="1500" b="0" i="0" u="none" strike="noStrike" cap="all" noProof="0" dirty="0">
                          <a:solidFill>
                            <a:srgbClr val="000000"/>
                          </a:solidFill>
                          <a:latin typeface="Aptos"/>
                        </a:rPr>
                        <a:t>Throwing missiles such as coins or invading the playing area may put performers, officials or other spectators at risk.</a:t>
                      </a:r>
                      <a:endParaRPr lang="en-US" sz="1500" b="0" dirty="0">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403515"/>
                  </a:ext>
                </a:extLst>
              </a:tr>
            </a:tbl>
          </a:graphicData>
        </a:graphic>
      </p:graphicFrame>
      <p:graphicFrame>
        <p:nvGraphicFramePr>
          <p:cNvPr id="8" name="Content Placeholder 3">
            <a:extLst>
              <a:ext uri="{FF2B5EF4-FFF2-40B4-BE49-F238E27FC236}">
                <a16:creationId xmlns:a16="http://schemas.microsoft.com/office/drawing/2014/main" id="{6554B297-69A9-7F7A-C918-E45D3C4D7DB1}"/>
              </a:ext>
            </a:extLst>
          </p:cNvPr>
          <p:cNvGraphicFramePr>
            <a:graphicFrameLocks/>
          </p:cNvGraphicFramePr>
          <p:nvPr>
            <p:extLst>
              <p:ext uri="{D42A27DB-BD31-4B8C-83A1-F6EECF244321}">
                <p14:modId xmlns:p14="http://schemas.microsoft.com/office/powerpoint/2010/main" val="1153930786"/>
              </p:ext>
            </p:extLst>
          </p:nvPr>
        </p:nvGraphicFramePr>
        <p:xfrm>
          <a:off x="4777945" y="669324"/>
          <a:ext cx="7413059" cy="6156960"/>
        </p:xfrm>
        <a:graphic>
          <a:graphicData uri="http://schemas.openxmlformats.org/drawingml/2006/table">
            <a:tbl>
              <a:tblPr firstRow="1" bandRow="1">
                <a:tableStyleId>{5C22544A-7EE6-4342-B048-85BDC9FD1C3A}</a:tableStyleId>
              </a:tblPr>
              <a:tblGrid>
                <a:gridCol w="7413059">
                  <a:extLst>
                    <a:ext uri="{9D8B030D-6E8A-4147-A177-3AD203B41FA5}">
                      <a16:colId xmlns:a16="http://schemas.microsoft.com/office/drawing/2014/main" val="3645612337"/>
                    </a:ext>
                  </a:extLst>
                </a:gridCol>
              </a:tblGrid>
              <a:tr h="315854">
                <a:tc>
                  <a:txBody>
                    <a:bodyPr/>
                    <a:lstStyle/>
                    <a:p>
                      <a:pPr algn="ctr"/>
                      <a:r>
                        <a:rPr lang="en-US" u="sng" dirty="0">
                          <a:solidFill>
                            <a:schemeClr val="tx1"/>
                          </a:solidFill>
                        </a:rPr>
                        <a:t>Extrinsic Factors Continued</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2613277343"/>
                  </a:ext>
                </a:extLst>
              </a:tr>
              <a:tr h="5053661">
                <a:tc>
                  <a:txBody>
                    <a:bodyPr/>
                    <a:lstStyle/>
                    <a:p>
                      <a:pPr lvl="0">
                        <a:buNone/>
                      </a:pPr>
                      <a:r>
                        <a:rPr lang="en-US" sz="1600" b="1" i="0" u="sng" strike="noStrike" cap="all" noProof="0" dirty="0">
                          <a:solidFill>
                            <a:srgbClr val="0D0D0D"/>
                          </a:solidFill>
                          <a:latin typeface="Aptos"/>
                        </a:rPr>
                        <a:t>4. </a:t>
                      </a:r>
                      <a:r>
                        <a:rPr lang="en-US" sz="1600" b="1" i="0" u="sng" strike="noStrike" cap="all" noProof="0" err="1">
                          <a:solidFill>
                            <a:srgbClr val="0D0D0D"/>
                          </a:solidFill>
                          <a:latin typeface="Aptos"/>
                        </a:rPr>
                        <a:t>EQUIPment</a:t>
                      </a:r>
                      <a:r>
                        <a:rPr lang="en-US" sz="1600" b="1" i="0" u="sng" strike="noStrike" cap="all" noProof="0" dirty="0">
                          <a:solidFill>
                            <a:srgbClr val="0D0D0D"/>
                          </a:solidFill>
                          <a:latin typeface="Aptos"/>
                        </a:rPr>
                        <a:t>:</a:t>
                      </a:r>
                      <a:br>
                        <a:rPr lang="en-US" sz="1600" b="0" i="0" u="sng" strike="noStrike" cap="all" noProof="0" dirty="0">
                          <a:solidFill>
                            <a:srgbClr val="0D0D0D"/>
                          </a:solidFill>
                          <a:latin typeface="Aptos"/>
                        </a:rPr>
                      </a:br>
                      <a:r>
                        <a:rPr lang="en-US" sz="1600" b="1" i="0" u="sng" strike="noStrike" cap="all" noProof="0" dirty="0">
                          <a:solidFill>
                            <a:srgbClr val="0070C0"/>
                          </a:solidFill>
                          <a:latin typeface="Aptos"/>
                        </a:rPr>
                        <a:t> Protective equipment</a:t>
                      </a:r>
                    </a:p>
                    <a:p>
                      <a:pPr marL="285750" lvl="0" indent="-285750" algn="l">
                        <a:lnSpc>
                          <a:spcPct val="100000"/>
                        </a:lnSpc>
                        <a:spcBef>
                          <a:spcPts val="0"/>
                        </a:spcBef>
                        <a:spcAft>
                          <a:spcPts val="0"/>
                        </a:spcAft>
                        <a:buFont typeface="Wingdings"/>
                        <a:buChar char="Ø"/>
                      </a:pPr>
                      <a:r>
                        <a:rPr lang="en-US" sz="1400" b="1" i="0" u="none" strike="noStrike" cap="all" noProof="0" dirty="0">
                          <a:solidFill>
                            <a:schemeClr val="tx2">
                              <a:lumMod val="76000"/>
                              <a:lumOff val="24000"/>
                            </a:schemeClr>
                          </a:solidFill>
                          <a:latin typeface="Aptos"/>
                        </a:rPr>
                        <a:t>Helmets in cycling:</a:t>
                      </a:r>
                      <a:r>
                        <a:rPr lang="en-US" sz="1400" b="0" i="0" u="none" strike="noStrike" cap="all" noProof="0" dirty="0">
                          <a:solidFill>
                            <a:schemeClr val="tx1"/>
                          </a:solidFill>
                          <a:latin typeface="Aptos"/>
                        </a:rPr>
                        <a:t> show jumping and motor sports. </a:t>
                      </a:r>
                      <a:endParaRPr lang="en-US" sz="1400" b="0">
                        <a:solidFill>
                          <a:schemeClr val="tx1"/>
                        </a:solidFill>
                        <a:latin typeface="Aptos"/>
                      </a:endParaRPr>
                    </a:p>
                    <a:p>
                      <a:pPr marL="285750" lvl="0" indent="-285750" algn="l">
                        <a:lnSpc>
                          <a:spcPct val="100000"/>
                        </a:lnSpc>
                        <a:spcBef>
                          <a:spcPts val="0"/>
                        </a:spcBef>
                        <a:spcAft>
                          <a:spcPts val="0"/>
                        </a:spcAft>
                        <a:buFont typeface="Wingdings"/>
                        <a:buChar char="Ø"/>
                      </a:pPr>
                      <a:r>
                        <a:rPr lang="en-US" sz="1400" b="1" i="0" u="none" strike="noStrike" cap="all" noProof="0" dirty="0">
                          <a:solidFill>
                            <a:schemeClr val="tx2">
                              <a:lumMod val="76000"/>
                              <a:lumOff val="24000"/>
                            </a:schemeClr>
                          </a:solidFill>
                          <a:latin typeface="Aptos"/>
                        </a:rPr>
                        <a:t>Shin pads</a:t>
                      </a:r>
                      <a:r>
                        <a:rPr lang="en-US" sz="1400" b="0" i="0" u="none" strike="noStrike" cap="all" noProof="0" dirty="0">
                          <a:solidFill>
                            <a:schemeClr val="tx1"/>
                          </a:solidFill>
                          <a:latin typeface="Aptos"/>
                        </a:rPr>
                        <a:t> in hockey or football.</a:t>
                      </a:r>
                      <a:r>
                        <a:rPr lang="en-US" sz="1400" b="0" i="0" u="none" strike="noStrike" cap="all" noProof="0" dirty="0">
                          <a:solidFill>
                            <a:srgbClr val="000000"/>
                          </a:solidFill>
                          <a:latin typeface="Aptos"/>
                        </a:rPr>
                        <a:t>( Protect the tibia and fibula in case of contact with another performers stick, the ball or studded boots.)</a:t>
                      </a:r>
                      <a:endParaRPr lang="en-US" sz="1400" dirty="0">
                        <a:latin typeface="Aptos"/>
                      </a:endParaRPr>
                    </a:p>
                    <a:p>
                      <a:pPr marL="285750" lvl="0" indent="-285750" algn="l">
                        <a:lnSpc>
                          <a:spcPct val="100000"/>
                        </a:lnSpc>
                        <a:spcBef>
                          <a:spcPts val="0"/>
                        </a:spcBef>
                        <a:spcAft>
                          <a:spcPts val="0"/>
                        </a:spcAft>
                        <a:buFont typeface="Wingdings"/>
                        <a:buChar char="Ø"/>
                      </a:pPr>
                      <a:r>
                        <a:rPr lang="en-US" sz="1400" b="1" i="0" u="none" strike="noStrike" cap="all" noProof="0" dirty="0">
                          <a:solidFill>
                            <a:srgbClr val="0070C0"/>
                          </a:solidFill>
                          <a:latin typeface="Aptos"/>
                        </a:rPr>
                        <a:t>Swimming Goggles. </a:t>
                      </a:r>
                      <a:r>
                        <a:rPr lang="en-US" sz="1400" b="0" i="0" u="none" strike="noStrike" cap="all" noProof="0" dirty="0">
                          <a:solidFill>
                            <a:srgbClr val="000000"/>
                          </a:solidFill>
                          <a:latin typeface="Aptos"/>
                        </a:rPr>
                        <a:t>(Protects the eyes from chemicals and bacteria in swimming and freshwater pools.)</a:t>
                      </a:r>
                      <a:endParaRPr lang="en-US" sz="1400">
                        <a:latin typeface="Aptos"/>
                      </a:endParaRPr>
                    </a:p>
                    <a:p>
                      <a:pPr lvl="0">
                        <a:buNone/>
                      </a:pPr>
                      <a:r>
                        <a:rPr lang="en-US" sz="1600" b="1" i="0" u="sng" strike="noStrike" cap="all" noProof="0" dirty="0">
                          <a:solidFill>
                            <a:srgbClr val="0070C0"/>
                          </a:solidFill>
                          <a:latin typeface="Aptos"/>
                        </a:rPr>
                        <a:t>Performance Equipment</a:t>
                      </a:r>
                    </a:p>
                    <a:p>
                      <a:pPr marL="285750" lvl="0" indent="-285750" algn="l">
                        <a:lnSpc>
                          <a:spcPct val="100000"/>
                        </a:lnSpc>
                        <a:spcBef>
                          <a:spcPts val="0"/>
                        </a:spcBef>
                        <a:spcAft>
                          <a:spcPts val="0"/>
                        </a:spcAft>
                        <a:buFont typeface="Wingdings"/>
                        <a:buChar char="Ø"/>
                      </a:pPr>
                      <a:r>
                        <a:rPr lang="en-US" sz="1400" b="0" i="0" u="none" strike="noStrike" cap="all" noProof="0" dirty="0">
                          <a:solidFill>
                            <a:schemeClr val="tx1"/>
                          </a:solidFill>
                          <a:latin typeface="Aptos"/>
                        </a:rPr>
                        <a:t>Performance equipment such as hockey and lacrosse sticks can cause injury by coming into contact with performers.</a:t>
                      </a:r>
                      <a:endParaRPr lang="en-US" sz="1400">
                        <a:solidFill>
                          <a:schemeClr val="tx1"/>
                        </a:solidFill>
                        <a:latin typeface="Aptos"/>
                      </a:endParaRPr>
                    </a:p>
                    <a:p>
                      <a:pPr marL="285750" lvl="0" indent="-285750" algn="l">
                        <a:lnSpc>
                          <a:spcPct val="100000"/>
                        </a:lnSpc>
                        <a:spcBef>
                          <a:spcPts val="0"/>
                        </a:spcBef>
                        <a:spcAft>
                          <a:spcPts val="0"/>
                        </a:spcAft>
                        <a:buFont typeface="Wingdings"/>
                        <a:buChar char="Ø"/>
                      </a:pPr>
                      <a:r>
                        <a:rPr lang="en-US" sz="1400" b="0" i="0" u="none" strike="noStrike" cap="all" noProof="0" dirty="0">
                          <a:solidFill>
                            <a:schemeClr val="tx1"/>
                          </a:solidFill>
                          <a:latin typeface="Aptos"/>
                        </a:rPr>
                        <a:t>A cricket player struck directly by a fast ball may suffer an injury.</a:t>
                      </a:r>
                    </a:p>
                    <a:p>
                      <a:pPr marL="285750" lvl="0" indent="-285750" algn="l">
                        <a:lnSpc>
                          <a:spcPct val="100000"/>
                        </a:lnSpc>
                        <a:spcBef>
                          <a:spcPts val="0"/>
                        </a:spcBef>
                        <a:spcAft>
                          <a:spcPts val="0"/>
                        </a:spcAft>
                        <a:buFont typeface="Wingdings"/>
                        <a:buChar char="Ø"/>
                      </a:pPr>
                      <a:r>
                        <a:rPr lang="en-US" sz="1400" b="0" i="0" u="none" strike="noStrike" cap="all" noProof="0" dirty="0">
                          <a:solidFill>
                            <a:schemeClr val="tx1"/>
                          </a:solidFill>
                          <a:latin typeface="Aptos"/>
                        </a:rPr>
                        <a:t>javelin requires the use of performance equipment that could lead to serious injury if care is not taken. </a:t>
                      </a:r>
                    </a:p>
                    <a:p>
                      <a:pPr marL="0" lvl="0" indent="0" algn="l">
                        <a:lnSpc>
                          <a:spcPct val="100000"/>
                        </a:lnSpc>
                        <a:spcBef>
                          <a:spcPts val="0"/>
                        </a:spcBef>
                        <a:spcAft>
                          <a:spcPts val="0"/>
                        </a:spcAft>
                        <a:buNone/>
                      </a:pPr>
                      <a:r>
                        <a:rPr lang="en-US" sz="1600" b="1" i="0" u="sng" strike="noStrike" cap="all" noProof="0" dirty="0">
                          <a:solidFill>
                            <a:srgbClr val="0070C0"/>
                          </a:solidFill>
                          <a:latin typeface="Aptos"/>
                        </a:rPr>
                        <a:t>Clothing</a:t>
                      </a:r>
                    </a:p>
                    <a:p>
                      <a:pPr marL="285750" lvl="0" indent="-285750" algn="l">
                        <a:lnSpc>
                          <a:spcPct val="100000"/>
                        </a:lnSpc>
                        <a:spcBef>
                          <a:spcPts val="0"/>
                        </a:spcBef>
                        <a:spcAft>
                          <a:spcPts val="0"/>
                        </a:spcAft>
                        <a:buFont typeface="Wingdings"/>
                        <a:buChar char="Ø"/>
                      </a:pPr>
                      <a:r>
                        <a:rPr lang="en-US" sz="1400" b="1" i="0" u="sng" strike="noStrike" cap="all" noProof="0" dirty="0">
                          <a:solidFill>
                            <a:schemeClr val="tx1"/>
                          </a:solidFill>
                          <a:latin typeface="Aptos"/>
                        </a:rPr>
                        <a:t> Ski Jackets </a:t>
                      </a:r>
                      <a:r>
                        <a:rPr lang="en-US" sz="1400" b="0" i="0" u="none" strike="noStrike" cap="all" noProof="0" dirty="0">
                          <a:solidFill>
                            <a:schemeClr val="tx1"/>
                          </a:solidFill>
                          <a:latin typeface="Aptos"/>
                        </a:rPr>
                        <a:t>are well insulated to give maximum protection from wintery weather conditions. (Reduces the risk of hypothermia.</a:t>
                      </a:r>
                      <a:endParaRPr lang="en-US" sz="1400" dirty="0">
                        <a:solidFill>
                          <a:schemeClr val="tx1"/>
                        </a:solidFill>
                        <a:latin typeface="Aptos"/>
                      </a:endParaRPr>
                    </a:p>
                    <a:p>
                      <a:pPr marL="285750" lvl="0" indent="-285750" algn="l">
                        <a:lnSpc>
                          <a:spcPct val="100000"/>
                        </a:lnSpc>
                        <a:spcBef>
                          <a:spcPts val="0"/>
                        </a:spcBef>
                        <a:spcAft>
                          <a:spcPts val="0"/>
                        </a:spcAft>
                        <a:buFont typeface="Wingdings"/>
                        <a:buChar char="Ø"/>
                      </a:pPr>
                      <a:r>
                        <a:rPr lang="en-US" sz="1400" b="0" i="0" u="none" strike="noStrike" cap="all" noProof="0" dirty="0">
                          <a:solidFill>
                            <a:schemeClr val="tx1"/>
                          </a:solidFill>
                          <a:latin typeface="Aptos"/>
                        </a:rPr>
                        <a:t> People who are jogging or cycling should wear </a:t>
                      </a:r>
                      <a:r>
                        <a:rPr lang="en-US" sz="1400" b="1" i="0" u="sng" strike="noStrike" cap="all" noProof="0" dirty="0">
                          <a:solidFill>
                            <a:schemeClr val="tx1"/>
                          </a:solidFill>
                          <a:latin typeface="Aptos"/>
                        </a:rPr>
                        <a:t>high visibility clothing</a:t>
                      </a:r>
                      <a:r>
                        <a:rPr lang="en-US" sz="1400" b="0" i="0" u="none" strike="noStrike" cap="all" noProof="0" dirty="0">
                          <a:solidFill>
                            <a:schemeClr val="tx1"/>
                          </a:solidFill>
                          <a:latin typeface="Aptos"/>
                        </a:rPr>
                        <a:t> so that they can be clearly seen by motorists.</a:t>
                      </a:r>
                      <a:endParaRPr lang="en-US" sz="1400">
                        <a:solidFill>
                          <a:schemeClr val="tx1"/>
                        </a:solidFill>
                        <a:latin typeface="Aptos"/>
                      </a:endParaRPr>
                    </a:p>
                    <a:p>
                      <a:pPr lvl="0" algn="l">
                        <a:buNone/>
                      </a:pPr>
                      <a:r>
                        <a:rPr lang="en-US" sz="1600" b="1" i="0" u="sng" strike="noStrike" cap="all" noProof="0" dirty="0">
                          <a:solidFill>
                            <a:srgbClr val="0070C0"/>
                          </a:solidFill>
                          <a:latin typeface="Aptos"/>
                        </a:rPr>
                        <a:t>Footwear</a:t>
                      </a:r>
                    </a:p>
                    <a:p>
                      <a:pPr marL="285750" lvl="0" indent="-285750" algn="l">
                        <a:lnSpc>
                          <a:spcPct val="100000"/>
                        </a:lnSpc>
                        <a:spcBef>
                          <a:spcPts val="0"/>
                        </a:spcBef>
                        <a:spcAft>
                          <a:spcPts val="0"/>
                        </a:spcAft>
                        <a:buFont typeface="Wingdings"/>
                        <a:buChar char="Ø"/>
                      </a:pPr>
                      <a:r>
                        <a:rPr lang="en-US" sz="1400" b="1" i="0" u="sng" strike="noStrike" cap="all" noProof="0" dirty="0">
                          <a:solidFill>
                            <a:schemeClr val="tx1"/>
                          </a:solidFill>
                          <a:latin typeface="Aptos"/>
                        </a:rPr>
                        <a:t>Studded football boots:</a:t>
                      </a:r>
                      <a:r>
                        <a:rPr lang="en-US" sz="1400" b="0" i="0" u="sng" strike="noStrike" cap="all" noProof="0" dirty="0">
                          <a:solidFill>
                            <a:schemeClr val="tx1"/>
                          </a:solidFill>
                          <a:latin typeface="Aptos"/>
                        </a:rPr>
                        <a:t> </a:t>
                      </a:r>
                      <a:r>
                        <a:rPr lang="en-US" sz="1400" b="0" i="0" u="none" strike="noStrike" cap="all" noProof="0" dirty="0">
                          <a:solidFill>
                            <a:schemeClr val="tx1"/>
                          </a:solidFill>
                          <a:latin typeface="Aptos"/>
                        </a:rPr>
                        <a:t>ensure that performers have a good grip and reduce the risk of tripping and slipping.</a:t>
                      </a:r>
                      <a:endParaRPr lang="en-US" sz="1400" u="none">
                        <a:solidFill>
                          <a:schemeClr val="tx1"/>
                        </a:solidFill>
                        <a:latin typeface="Aptos"/>
                      </a:endParaRPr>
                    </a:p>
                    <a:p>
                      <a:pPr marL="285750" lvl="0" indent="-285750" algn="l">
                        <a:lnSpc>
                          <a:spcPct val="100000"/>
                        </a:lnSpc>
                        <a:spcBef>
                          <a:spcPts val="0"/>
                        </a:spcBef>
                        <a:spcAft>
                          <a:spcPts val="0"/>
                        </a:spcAft>
                        <a:buFont typeface="Wingdings"/>
                        <a:buChar char="Ø"/>
                      </a:pPr>
                      <a:r>
                        <a:rPr lang="en-US" sz="1400" b="1" i="0" u="sng" strike="noStrike" cap="all" noProof="0" dirty="0">
                          <a:solidFill>
                            <a:schemeClr val="tx1"/>
                          </a:solidFill>
                          <a:latin typeface="Aptos"/>
                        </a:rPr>
                        <a:t> Road running shoes: </a:t>
                      </a:r>
                      <a:r>
                        <a:rPr lang="en-US" sz="1400" b="0" i="0" u="none" strike="noStrike" cap="all" noProof="0" dirty="0">
                          <a:solidFill>
                            <a:schemeClr val="tx1"/>
                          </a:solidFill>
                          <a:latin typeface="Aptos"/>
                        </a:rPr>
                        <a:t>have cushioned soles to absorb repeated impact on the ground.</a:t>
                      </a:r>
                      <a:endParaRPr lang="en-US" sz="1400">
                        <a:solidFill>
                          <a:schemeClr val="tx1"/>
                        </a:solidFill>
                        <a:latin typeface="Aptos"/>
                      </a:endParaRPr>
                    </a:p>
                    <a:p>
                      <a:pPr marL="285750" lvl="0" indent="-285750" algn="l">
                        <a:lnSpc>
                          <a:spcPct val="100000"/>
                        </a:lnSpc>
                        <a:spcBef>
                          <a:spcPts val="0"/>
                        </a:spcBef>
                        <a:spcAft>
                          <a:spcPts val="0"/>
                        </a:spcAft>
                        <a:buFont typeface="Wingdings"/>
                        <a:buChar char="Ø"/>
                      </a:pPr>
                      <a:r>
                        <a:rPr lang="en-US" sz="1400" b="1" i="0" u="sng" strike="noStrike" cap="all" noProof="0" dirty="0">
                          <a:solidFill>
                            <a:schemeClr val="tx1"/>
                          </a:solidFill>
                          <a:latin typeface="Aptos"/>
                        </a:rPr>
                        <a:t> Basketball and boxing boots:</a:t>
                      </a:r>
                      <a:r>
                        <a:rPr lang="en-US" sz="1400" b="0" i="0" u="none" strike="noStrike" cap="all" noProof="0" dirty="0">
                          <a:solidFill>
                            <a:schemeClr val="tx1"/>
                          </a:solidFill>
                          <a:latin typeface="Aptos"/>
                        </a:rPr>
                        <a:t> have high ankle support have extra ankle-high support and protection to reduce the risk of going over on their ankles.</a:t>
                      </a:r>
                      <a:endParaRPr lang="en-US" sz="1400" dirty="0">
                        <a:solidFill>
                          <a:schemeClr val="tx1"/>
                        </a:solidFill>
                        <a:latin typeface="Aptos"/>
                      </a:endParaRPr>
                    </a:p>
                  </a:txBody>
                  <a:tcPr>
                    <a:lnL w="12700">
                      <a:solidFill>
                        <a:schemeClr val="tx1"/>
                      </a:solidFill>
                    </a:lnL>
                    <a:lnR w="12700">
                      <a:solidFill>
                        <a:schemeClr val="tx1"/>
                      </a:solidFill>
                    </a:lnR>
                    <a:lnT w="12700">
                      <a:solidFill>
                        <a:schemeClr val="tx1"/>
                      </a:solid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5403515"/>
                  </a:ext>
                </a:extLst>
              </a:tr>
            </a:tbl>
          </a:graphicData>
        </a:graphic>
      </p:graphicFrame>
    </p:spTree>
    <p:extLst>
      <p:ext uri="{BB962C8B-B14F-4D97-AF65-F5344CB8AC3E}">
        <p14:creationId xmlns:p14="http://schemas.microsoft.com/office/powerpoint/2010/main" val="238621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71FB8-43CF-5966-D533-D8952575D246}"/>
              </a:ext>
            </a:extLst>
          </p:cNvPr>
          <p:cNvSpPr>
            <a:spLocks noGrp="1"/>
          </p:cNvSpPr>
          <p:nvPr>
            <p:ph type="title"/>
          </p:nvPr>
        </p:nvSpPr>
        <p:spPr>
          <a:xfrm>
            <a:off x="838200" y="4719"/>
            <a:ext cx="10515600" cy="728320"/>
          </a:xfrm>
        </p:spPr>
        <p:txBody>
          <a:bodyPr/>
          <a:lstStyle/>
          <a:p>
            <a:pPr algn="ctr"/>
            <a:r>
              <a:rPr lang="en-US" sz="1800" b="1" u="sng" dirty="0"/>
              <a:t>OCR Sports Science Knowledge </a:t>
            </a:r>
            <a:r>
              <a:rPr lang="en-US" sz="1800" b="1" u="sng" dirty="0" err="1"/>
              <a:t>Organiser</a:t>
            </a:r>
            <a:br>
              <a:rPr lang="en-US" sz="1800" b="1" u="sng" dirty="0"/>
            </a:br>
            <a:r>
              <a:rPr lang="en-US" sz="1800" b="1" u="sng" dirty="0"/>
              <a:t>R180 TA1Different Factors which influence the risk and severity of injuries.</a:t>
            </a:r>
            <a:endParaRPr lang="en-US" dirty="0"/>
          </a:p>
        </p:txBody>
      </p:sp>
      <p:graphicFrame>
        <p:nvGraphicFramePr>
          <p:cNvPr id="5" name="Content Placeholder 3">
            <a:extLst>
              <a:ext uri="{FF2B5EF4-FFF2-40B4-BE49-F238E27FC236}">
                <a16:creationId xmlns:a16="http://schemas.microsoft.com/office/drawing/2014/main" id="{B792B472-5E92-7860-26A4-6EB5A10F1B17}"/>
              </a:ext>
            </a:extLst>
          </p:cNvPr>
          <p:cNvGraphicFramePr>
            <a:graphicFrameLocks/>
          </p:cNvGraphicFramePr>
          <p:nvPr>
            <p:extLst>
              <p:ext uri="{D42A27DB-BD31-4B8C-83A1-F6EECF244321}">
                <p14:modId xmlns:p14="http://schemas.microsoft.com/office/powerpoint/2010/main" val="2974107630"/>
              </p:ext>
            </p:extLst>
          </p:nvPr>
        </p:nvGraphicFramePr>
        <p:xfrm>
          <a:off x="72081" y="689918"/>
          <a:ext cx="11997266" cy="6225686"/>
        </p:xfrm>
        <a:graphic>
          <a:graphicData uri="http://schemas.openxmlformats.org/drawingml/2006/table">
            <a:tbl>
              <a:tblPr firstRow="1" bandRow="1">
                <a:tableStyleId>{5C22544A-7EE6-4342-B048-85BDC9FD1C3A}</a:tableStyleId>
              </a:tblPr>
              <a:tblGrid>
                <a:gridCol w="11997266">
                  <a:extLst>
                    <a:ext uri="{9D8B030D-6E8A-4147-A177-3AD203B41FA5}">
                      <a16:colId xmlns:a16="http://schemas.microsoft.com/office/drawing/2014/main" val="3645612337"/>
                    </a:ext>
                  </a:extLst>
                </a:gridCol>
              </a:tblGrid>
              <a:tr h="416002">
                <a:tc>
                  <a:txBody>
                    <a:bodyPr/>
                    <a:lstStyle/>
                    <a:p>
                      <a:pPr algn="ctr"/>
                      <a:r>
                        <a:rPr lang="en-US" u="sng" dirty="0">
                          <a:solidFill>
                            <a:schemeClr val="tx1"/>
                          </a:solidFill>
                        </a:rPr>
                        <a:t>Intrinsic Factors Continued</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2613277343"/>
                  </a:ext>
                </a:extLst>
              </a:tr>
              <a:tr h="5809684">
                <a:tc>
                  <a:txBody>
                    <a:bodyPr/>
                    <a:lstStyle/>
                    <a:p>
                      <a:endParaRPr lang="en-US"/>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4075403515"/>
                  </a:ext>
                </a:extLst>
              </a:tr>
            </a:tbl>
          </a:graphicData>
        </a:graphic>
      </p:graphicFrame>
      <p:pic>
        <p:nvPicPr>
          <p:cNvPr id="8" name="Picture 7" descr="A person and person symbols&#10;&#10;AI-generated content may be incorrect.">
            <a:extLst>
              <a:ext uri="{FF2B5EF4-FFF2-40B4-BE49-F238E27FC236}">
                <a16:creationId xmlns:a16="http://schemas.microsoft.com/office/drawing/2014/main" id="{252D9F25-E981-73F4-FDEE-0963AB794B6E}"/>
              </a:ext>
            </a:extLst>
          </p:cNvPr>
          <p:cNvPicPr>
            <a:picLocks noChangeAspect="1"/>
          </p:cNvPicPr>
          <p:nvPr/>
        </p:nvPicPr>
        <p:blipFill>
          <a:blip r:embed="rId2"/>
          <a:stretch>
            <a:fillRect/>
          </a:stretch>
        </p:blipFill>
        <p:spPr>
          <a:xfrm>
            <a:off x="2350743" y="1197061"/>
            <a:ext cx="2022649" cy="1765989"/>
          </a:xfrm>
          <a:prstGeom prst="rect">
            <a:avLst/>
          </a:prstGeom>
        </p:spPr>
      </p:pic>
      <p:pic>
        <p:nvPicPr>
          <p:cNvPr id="9" name="Picture 8" descr="A cartoon of a person with a cane&#10;&#10;AI-generated content may be incorrect.">
            <a:extLst>
              <a:ext uri="{FF2B5EF4-FFF2-40B4-BE49-F238E27FC236}">
                <a16:creationId xmlns:a16="http://schemas.microsoft.com/office/drawing/2014/main" id="{3902E85A-8AD9-7A11-BCEA-AF11754CF218}"/>
              </a:ext>
            </a:extLst>
          </p:cNvPr>
          <p:cNvPicPr>
            <a:picLocks noChangeAspect="1"/>
          </p:cNvPicPr>
          <p:nvPr/>
        </p:nvPicPr>
        <p:blipFill>
          <a:blip r:embed="rId3"/>
          <a:stretch>
            <a:fillRect/>
          </a:stretch>
        </p:blipFill>
        <p:spPr>
          <a:xfrm>
            <a:off x="4382658" y="1201820"/>
            <a:ext cx="2726468" cy="2631735"/>
          </a:xfrm>
          <a:prstGeom prst="rect">
            <a:avLst/>
          </a:prstGeom>
        </p:spPr>
      </p:pic>
      <p:pic>
        <p:nvPicPr>
          <p:cNvPr id="10" name="Picture 9" descr="A screen shot of a chart&#10;&#10;AI-generated content may be incorrect.">
            <a:extLst>
              <a:ext uri="{FF2B5EF4-FFF2-40B4-BE49-F238E27FC236}">
                <a16:creationId xmlns:a16="http://schemas.microsoft.com/office/drawing/2014/main" id="{883DCF8A-1902-AA67-4DFE-23D70728D8BC}"/>
              </a:ext>
            </a:extLst>
          </p:cNvPr>
          <p:cNvPicPr>
            <a:picLocks noChangeAspect="1"/>
          </p:cNvPicPr>
          <p:nvPr/>
        </p:nvPicPr>
        <p:blipFill>
          <a:blip r:embed="rId4"/>
          <a:stretch>
            <a:fillRect/>
          </a:stretch>
        </p:blipFill>
        <p:spPr>
          <a:xfrm>
            <a:off x="7194463" y="1470068"/>
            <a:ext cx="2302991" cy="1868703"/>
          </a:xfrm>
          <a:prstGeom prst="rect">
            <a:avLst/>
          </a:prstGeom>
        </p:spPr>
      </p:pic>
      <p:pic>
        <p:nvPicPr>
          <p:cNvPr id="11" name="Picture 10" descr="A person in a boxing ring with belts&#10;&#10;AI-generated content may be incorrect.">
            <a:extLst>
              <a:ext uri="{FF2B5EF4-FFF2-40B4-BE49-F238E27FC236}">
                <a16:creationId xmlns:a16="http://schemas.microsoft.com/office/drawing/2014/main" id="{690633F9-CB85-BD58-49C2-0451FD8E83DB}"/>
              </a:ext>
            </a:extLst>
          </p:cNvPr>
          <p:cNvPicPr>
            <a:picLocks noChangeAspect="1"/>
          </p:cNvPicPr>
          <p:nvPr/>
        </p:nvPicPr>
        <p:blipFill>
          <a:blip r:embed="rId5"/>
          <a:stretch>
            <a:fillRect/>
          </a:stretch>
        </p:blipFill>
        <p:spPr>
          <a:xfrm>
            <a:off x="19179" y="1984160"/>
            <a:ext cx="2350615" cy="1932031"/>
          </a:xfrm>
          <a:prstGeom prst="rect">
            <a:avLst/>
          </a:prstGeom>
        </p:spPr>
      </p:pic>
      <p:pic>
        <p:nvPicPr>
          <p:cNvPr id="12" name="Picture 11" descr="A blue inhaler with a black cap&#10;&#10;AI-generated content may be incorrect.">
            <a:extLst>
              <a:ext uri="{FF2B5EF4-FFF2-40B4-BE49-F238E27FC236}">
                <a16:creationId xmlns:a16="http://schemas.microsoft.com/office/drawing/2014/main" id="{1E896ED5-141E-4E6D-016E-DEA36AA0A053}"/>
              </a:ext>
            </a:extLst>
          </p:cNvPr>
          <p:cNvPicPr>
            <a:picLocks noChangeAspect="1"/>
          </p:cNvPicPr>
          <p:nvPr/>
        </p:nvPicPr>
        <p:blipFill>
          <a:blip r:embed="rId6"/>
          <a:stretch>
            <a:fillRect/>
          </a:stretch>
        </p:blipFill>
        <p:spPr>
          <a:xfrm>
            <a:off x="4574188" y="3921081"/>
            <a:ext cx="2333114" cy="2547810"/>
          </a:xfrm>
          <a:prstGeom prst="rect">
            <a:avLst/>
          </a:prstGeom>
        </p:spPr>
      </p:pic>
      <p:sp>
        <p:nvSpPr>
          <p:cNvPr id="15" name="TextBox 14">
            <a:extLst>
              <a:ext uri="{FF2B5EF4-FFF2-40B4-BE49-F238E27FC236}">
                <a16:creationId xmlns:a16="http://schemas.microsoft.com/office/drawing/2014/main" id="{39A06C26-A52A-16C3-57FD-D77B8C7DDA3A}"/>
              </a:ext>
            </a:extLst>
          </p:cNvPr>
          <p:cNvSpPr txBox="1"/>
          <p:nvPr/>
        </p:nvSpPr>
        <p:spPr>
          <a:xfrm>
            <a:off x="9697995" y="2397212"/>
            <a:ext cx="227982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latin typeface="Tw Cen MT"/>
              </a:rPr>
              <a:t>Fitness Levels:</a:t>
            </a:r>
            <a:endParaRPr lang="en-US" dirty="0"/>
          </a:p>
          <a:p>
            <a:r>
              <a:rPr lang="en-US" sz="1400" dirty="0">
                <a:latin typeface="Tw Cen MT"/>
              </a:rPr>
              <a:t>A performer with low fitness levels is likely to tire easily and make errors.</a:t>
            </a:r>
          </a:p>
        </p:txBody>
      </p:sp>
      <p:pic>
        <p:nvPicPr>
          <p:cNvPr id="16" name="Picture 15" descr="A speedometer with a blue arrow&#10;&#10;AI-generated content may be incorrect.">
            <a:extLst>
              <a:ext uri="{FF2B5EF4-FFF2-40B4-BE49-F238E27FC236}">
                <a16:creationId xmlns:a16="http://schemas.microsoft.com/office/drawing/2014/main" id="{A1E2A347-0033-BC39-A881-13E7D0B9A942}"/>
              </a:ext>
            </a:extLst>
          </p:cNvPr>
          <p:cNvPicPr>
            <a:picLocks noChangeAspect="1"/>
          </p:cNvPicPr>
          <p:nvPr/>
        </p:nvPicPr>
        <p:blipFill>
          <a:blip r:embed="rId7"/>
          <a:stretch>
            <a:fillRect/>
          </a:stretch>
        </p:blipFill>
        <p:spPr>
          <a:xfrm>
            <a:off x="9980140" y="1323462"/>
            <a:ext cx="1499288" cy="792378"/>
          </a:xfrm>
          <a:prstGeom prst="rect">
            <a:avLst/>
          </a:prstGeom>
        </p:spPr>
      </p:pic>
      <p:pic>
        <p:nvPicPr>
          <p:cNvPr id="17" name="Picture 16" descr="A person playing tennis on a court&#10;&#10;AI-generated content may be incorrect.">
            <a:extLst>
              <a:ext uri="{FF2B5EF4-FFF2-40B4-BE49-F238E27FC236}">
                <a16:creationId xmlns:a16="http://schemas.microsoft.com/office/drawing/2014/main" id="{7FD6C043-398C-2935-4E04-710820D17F6D}"/>
              </a:ext>
            </a:extLst>
          </p:cNvPr>
          <p:cNvPicPr>
            <a:picLocks noChangeAspect="1"/>
          </p:cNvPicPr>
          <p:nvPr/>
        </p:nvPicPr>
        <p:blipFill>
          <a:blip r:embed="rId8"/>
          <a:stretch>
            <a:fillRect/>
          </a:stretch>
        </p:blipFill>
        <p:spPr>
          <a:xfrm>
            <a:off x="185225" y="4345460"/>
            <a:ext cx="1997929" cy="2533135"/>
          </a:xfrm>
          <a:prstGeom prst="rect">
            <a:avLst/>
          </a:prstGeom>
        </p:spPr>
      </p:pic>
      <p:pic>
        <p:nvPicPr>
          <p:cNvPr id="18" name="Picture 17" descr="A screenshot of a phone&#10;&#10;AI-generated content may be incorrect.">
            <a:extLst>
              <a:ext uri="{FF2B5EF4-FFF2-40B4-BE49-F238E27FC236}">
                <a16:creationId xmlns:a16="http://schemas.microsoft.com/office/drawing/2014/main" id="{9447E610-88A1-D300-74FA-C92F5B33E0FD}"/>
              </a:ext>
            </a:extLst>
          </p:cNvPr>
          <p:cNvPicPr>
            <a:picLocks noChangeAspect="1"/>
          </p:cNvPicPr>
          <p:nvPr/>
        </p:nvPicPr>
        <p:blipFill>
          <a:blip r:embed="rId9"/>
          <a:stretch>
            <a:fillRect/>
          </a:stretch>
        </p:blipFill>
        <p:spPr>
          <a:xfrm>
            <a:off x="2399397" y="3909111"/>
            <a:ext cx="2172473" cy="2808588"/>
          </a:xfrm>
          <a:prstGeom prst="rect">
            <a:avLst/>
          </a:prstGeom>
        </p:spPr>
      </p:pic>
      <p:pic>
        <p:nvPicPr>
          <p:cNvPr id="19" name="Picture 18" descr="A person sleeping in bed with an alarm clock&#10;&#10;AI-generated content may be incorrect.">
            <a:extLst>
              <a:ext uri="{FF2B5EF4-FFF2-40B4-BE49-F238E27FC236}">
                <a16:creationId xmlns:a16="http://schemas.microsoft.com/office/drawing/2014/main" id="{DFB6E8A8-476E-C630-1B72-19BEE45A3DB7}"/>
              </a:ext>
            </a:extLst>
          </p:cNvPr>
          <p:cNvPicPr>
            <a:picLocks noChangeAspect="1"/>
          </p:cNvPicPr>
          <p:nvPr/>
        </p:nvPicPr>
        <p:blipFill>
          <a:blip r:embed="rId10"/>
          <a:stretch>
            <a:fillRect/>
          </a:stretch>
        </p:blipFill>
        <p:spPr>
          <a:xfrm>
            <a:off x="7220724" y="3951975"/>
            <a:ext cx="2271068" cy="2516917"/>
          </a:xfrm>
          <a:prstGeom prst="rect">
            <a:avLst/>
          </a:prstGeom>
        </p:spPr>
      </p:pic>
      <p:pic>
        <p:nvPicPr>
          <p:cNvPr id="20" name="Picture 19" descr="A person running with a pain in his leg&#10;&#10;AI-generated content may be incorrect.">
            <a:extLst>
              <a:ext uri="{FF2B5EF4-FFF2-40B4-BE49-F238E27FC236}">
                <a16:creationId xmlns:a16="http://schemas.microsoft.com/office/drawing/2014/main" id="{3D9B2417-37CB-C2CB-CAAF-C0A684CF78C9}"/>
              </a:ext>
            </a:extLst>
          </p:cNvPr>
          <p:cNvPicPr>
            <a:picLocks noChangeAspect="1"/>
          </p:cNvPicPr>
          <p:nvPr/>
        </p:nvPicPr>
        <p:blipFill>
          <a:blip r:embed="rId11"/>
          <a:stretch>
            <a:fillRect/>
          </a:stretch>
        </p:blipFill>
        <p:spPr>
          <a:xfrm>
            <a:off x="9494494" y="3829693"/>
            <a:ext cx="2480878" cy="2504046"/>
          </a:xfrm>
          <a:prstGeom prst="rect">
            <a:avLst/>
          </a:prstGeom>
        </p:spPr>
      </p:pic>
    </p:spTree>
    <p:extLst>
      <p:ext uri="{BB962C8B-B14F-4D97-AF65-F5344CB8AC3E}">
        <p14:creationId xmlns:p14="http://schemas.microsoft.com/office/powerpoint/2010/main" val="866931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762EC-4E7D-EFDE-0A9C-3D15885024B1}"/>
              </a:ext>
            </a:extLst>
          </p:cNvPr>
          <p:cNvSpPr>
            <a:spLocks noGrp="1"/>
          </p:cNvSpPr>
          <p:nvPr>
            <p:ph type="title"/>
          </p:nvPr>
        </p:nvSpPr>
        <p:spPr>
          <a:xfrm>
            <a:off x="838200" y="148882"/>
            <a:ext cx="10515600" cy="542969"/>
          </a:xfrm>
        </p:spPr>
        <p:txBody>
          <a:bodyPr>
            <a:normAutofit/>
          </a:bodyPr>
          <a:lstStyle/>
          <a:p>
            <a:pPr algn="ctr"/>
            <a:r>
              <a:rPr lang="en-US" sz="1600" b="1" u="sng" dirty="0"/>
              <a:t>OCR Sports Science Knowledge </a:t>
            </a:r>
            <a:r>
              <a:rPr lang="en-US" sz="1600" b="1" u="sng" dirty="0" err="1"/>
              <a:t>Organiser</a:t>
            </a:r>
            <a:r>
              <a:rPr lang="en-US" sz="1600" b="1" u="sng" dirty="0"/>
              <a:t>: R180 TA1Different Factors which influence the risk and severity of injuries.</a:t>
            </a:r>
            <a:endParaRPr lang="en-US" sz="1600" dirty="0"/>
          </a:p>
        </p:txBody>
      </p:sp>
      <p:graphicFrame>
        <p:nvGraphicFramePr>
          <p:cNvPr id="5" name="Table 4">
            <a:extLst>
              <a:ext uri="{FF2B5EF4-FFF2-40B4-BE49-F238E27FC236}">
                <a16:creationId xmlns:a16="http://schemas.microsoft.com/office/drawing/2014/main" id="{99111CEB-B0CC-0198-18C3-C68C763C8A06}"/>
              </a:ext>
            </a:extLst>
          </p:cNvPr>
          <p:cNvGraphicFramePr>
            <a:graphicFrameLocks noGrp="1"/>
          </p:cNvGraphicFramePr>
          <p:nvPr>
            <p:extLst>
              <p:ext uri="{D42A27DB-BD31-4B8C-83A1-F6EECF244321}">
                <p14:modId xmlns:p14="http://schemas.microsoft.com/office/powerpoint/2010/main" val="2847836395"/>
              </p:ext>
            </p:extLst>
          </p:nvPr>
        </p:nvGraphicFramePr>
        <p:xfrm>
          <a:off x="82378" y="566351"/>
          <a:ext cx="6902341" cy="6525190"/>
        </p:xfrm>
        <a:graphic>
          <a:graphicData uri="http://schemas.openxmlformats.org/drawingml/2006/table">
            <a:tbl>
              <a:tblPr bandRow="1">
                <a:tableStyleId>{5C22544A-7EE6-4342-B048-85BDC9FD1C3A}</a:tableStyleId>
              </a:tblPr>
              <a:tblGrid>
                <a:gridCol w="6902341">
                  <a:extLst>
                    <a:ext uri="{9D8B030D-6E8A-4147-A177-3AD203B41FA5}">
                      <a16:colId xmlns:a16="http://schemas.microsoft.com/office/drawing/2014/main" val="1252771799"/>
                    </a:ext>
                  </a:extLst>
                </a:gridCol>
              </a:tblGrid>
              <a:tr h="358070">
                <a:tc>
                  <a:txBody>
                    <a:bodyPr/>
                    <a:lstStyle/>
                    <a:p>
                      <a:pPr algn="ctr" fontAlgn="base">
                        <a:lnSpc>
                          <a:spcPts val="2175"/>
                        </a:lnSpc>
                        <a:buNone/>
                      </a:pPr>
                      <a:r>
                        <a:rPr lang="en-US" sz="1600" b="1" u="sng" dirty="0">
                          <a:solidFill>
                            <a:srgbClr val="000000"/>
                          </a:solidFill>
                          <a:effectLst/>
                          <a:latin typeface="Aptos"/>
                        </a:rPr>
                        <a:t>Psychological Factors</a:t>
                      </a:r>
                      <a:endParaRPr lang="en-US" sz="1600" b="1" dirty="0">
                        <a:solidFill>
                          <a:srgbClr val="FFFFFF"/>
                        </a:solidFill>
                        <a:effectLst/>
                        <a:latin typeface="Aptos"/>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50040492"/>
                  </a:ext>
                </a:extLst>
              </a:tr>
              <a:tr h="6060688">
                <a:tc>
                  <a:txBody>
                    <a:bodyPr/>
                    <a:lstStyle/>
                    <a:p>
                      <a:pPr marL="342900" indent="-342900" fontAlgn="auto">
                        <a:lnSpc>
                          <a:spcPts val="2175"/>
                        </a:lnSpc>
                        <a:buAutoNum type="arabicPeriod"/>
                      </a:pPr>
                      <a:r>
                        <a:rPr lang="en-US" sz="1400" b="1" u="sng" dirty="0">
                          <a:effectLst/>
                          <a:latin typeface="Aptos"/>
                        </a:rPr>
                        <a:t>Motivation:  </a:t>
                      </a:r>
                      <a:r>
                        <a:rPr lang="en-US" sz="1400" b="0" u="none" dirty="0">
                          <a:effectLst/>
                          <a:latin typeface="Aptos"/>
                        </a:rPr>
                        <a:t>Having the drive to succeed</a:t>
                      </a:r>
                      <a:endParaRPr lang="en-US" sz="1400" dirty="0">
                        <a:latin typeface="Aptos"/>
                      </a:endParaRPr>
                    </a:p>
                    <a:p>
                      <a:pPr lvl="0" algn="l">
                        <a:lnSpc>
                          <a:spcPct val="100000"/>
                        </a:lnSpc>
                        <a:spcBef>
                          <a:spcPts val="0"/>
                        </a:spcBef>
                        <a:spcAft>
                          <a:spcPts val="0"/>
                        </a:spcAft>
                        <a:buNone/>
                      </a:pPr>
                      <a:r>
                        <a:rPr lang="en-US" sz="1400" b="0" i="0" u="none" strike="noStrike" noProof="0" dirty="0">
                          <a:solidFill>
                            <a:srgbClr val="FF0000"/>
                          </a:solidFill>
                          <a:effectLst/>
                          <a:latin typeface="Aptos"/>
                        </a:rPr>
                        <a:t>Being over- motivated may result in a football player performing reckless tackles that could result in injury.</a:t>
                      </a:r>
                      <a:endParaRPr lang="en-US" sz="1400" dirty="0">
                        <a:latin typeface="Aptos"/>
                      </a:endParaRPr>
                    </a:p>
                    <a:p>
                      <a:pPr lvl="0" algn="l">
                        <a:lnSpc>
                          <a:spcPct val="100000"/>
                        </a:lnSpc>
                        <a:spcBef>
                          <a:spcPts val="0"/>
                        </a:spcBef>
                        <a:spcAft>
                          <a:spcPts val="0"/>
                        </a:spcAft>
                        <a:buNone/>
                      </a:pPr>
                      <a:r>
                        <a:rPr lang="en-US" sz="1400" b="0" i="0" u="none" strike="noStrike" noProof="0" dirty="0">
                          <a:solidFill>
                            <a:srgbClr val="335B74"/>
                          </a:solidFill>
                          <a:effectLst/>
                          <a:latin typeface="Aptos"/>
                        </a:rPr>
                        <a:t>Being undermotivated- may cause a rugby player to not commit themselves in a tackle and pull out.</a:t>
                      </a:r>
                      <a:endParaRPr lang="en-US" sz="1400" dirty="0">
                        <a:latin typeface="Aptos"/>
                      </a:endParaRPr>
                    </a:p>
                    <a:p>
                      <a:pPr marL="0" lvl="0" indent="0">
                        <a:lnSpc>
                          <a:spcPts val="2175"/>
                        </a:lnSpc>
                        <a:buNone/>
                      </a:pPr>
                      <a:r>
                        <a:rPr lang="en-US" sz="1400" b="1" u="sng" dirty="0">
                          <a:effectLst/>
                          <a:latin typeface="Aptos"/>
                        </a:rPr>
                        <a:t>2. Arousal: </a:t>
                      </a:r>
                      <a:r>
                        <a:rPr lang="en-US" sz="1400" b="0" i="0" u="none" strike="noStrike" noProof="0" dirty="0">
                          <a:solidFill>
                            <a:srgbClr val="000000"/>
                          </a:solidFill>
                          <a:effectLst/>
                          <a:latin typeface="Aptos"/>
                        </a:rPr>
                        <a:t>Feeling excited or alert in a sporting context.</a:t>
                      </a:r>
                      <a:endParaRPr lang="en-US" sz="1400" b="1" u="sng" dirty="0">
                        <a:effectLst/>
                        <a:latin typeface="Aptos"/>
                      </a:endParaRPr>
                    </a:p>
                    <a:p>
                      <a:pPr marL="0" lvl="0" indent="0" algn="l">
                        <a:lnSpc>
                          <a:spcPct val="100000"/>
                        </a:lnSpc>
                        <a:spcBef>
                          <a:spcPts val="0"/>
                        </a:spcBef>
                        <a:spcAft>
                          <a:spcPts val="0"/>
                        </a:spcAft>
                        <a:buFont typeface="Arial"/>
                        <a:buChar char="•"/>
                      </a:pPr>
                      <a:r>
                        <a:rPr lang="en-US" sz="1400" b="0" i="0" u="none" strike="noStrike" noProof="0" dirty="0">
                          <a:solidFill>
                            <a:srgbClr val="FF0000"/>
                          </a:solidFill>
                          <a:effectLst/>
                          <a:latin typeface="Aptos"/>
                        </a:rPr>
                        <a:t>High arousal can lead to higher levels of excitement which could cause a gymnast to perform a vault that is too complex.</a:t>
                      </a:r>
                      <a:endParaRPr lang="en-US" sz="1400" b="1" u="sng" dirty="0">
                        <a:effectLst/>
                        <a:latin typeface="Aptos"/>
                      </a:endParaRPr>
                    </a:p>
                    <a:p>
                      <a:pPr marL="0" lvl="0" indent="0" algn="l">
                        <a:lnSpc>
                          <a:spcPct val="100000"/>
                        </a:lnSpc>
                        <a:spcBef>
                          <a:spcPts val="0"/>
                        </a:spcBef>
                        <a:spcAft>
                          <a:spcPts val="0"/>
                        </a:spcAft>
                        <a:buFont typeface="Arial"/>
                        <a:buChar char="•"/>
                      </a:pPr>
                      <a:r>
                        <a:rPr lang="en-US" sz="1400" b="0" i="0" u="none" strike="noStrike" noProof="0" dirty="0">
                          <a:solidFill>
                            <a:srgbClr val="335B74"/>
                          </a:solidFill>
                          <a:effectLst/>
                          <a:latin typeface="Aptos"/>
                        </a:rPr>
                        <a:t>Low levels of arousal may cause a canoeist to make a poor decision that causes their canoe to capsize.</a:t>
                      </a:r>
                      <a:endParaRPr lang="en-US" sz="1400" dirty="0">
                        <a:latin typeface="Aptos"/>
                      </a:endParaRPr>
                    </a:p>
                    <a:p>
                      <a:pPr marL="0" lvl="0" indent="0">
                        <a:lnSpc>
                          <a:spcPts val="2175"/>
                        </a:lnSpc>
                        <a:buNone/>
                      </a:pPr>
                      <a:r>
                        <a:rPr lang="en-US" sz="1400" b="1" u="sng" dirty="0">
                          <a:effectLst/>
                          <a:latin typeface="Aptos"/>
                        </a:rPr>
                        <a:t>3. Anxiety: </a:t>
                      </a:r>
                      <a:r>
                        <a:rPr lang="en-US" sz="1400" b="0" i="0" u="none" strike="noStrike" noProof="0" dirty="0">
                          <a:solidFill>
                            <a:srgbClr val="000000"/>
                          </a:solidFill>
                          <a:effectLst/>
                          <a:latin typeface="Aptos"/>
                        </a:rPr>
                        <a:t>Feeling of unease such as worry or fear.</a:t>
                      </a:r>
                      <a:endParaRPr lang="en-US" sz="1400" dirty="0">
                        <a:latin typeface="Aptos"/>
                      </a:endParaRPr>
                    </a:p>
                    <a:p>
                      <a:pPr lvl="0" algn="l">
                        <a:lnSpc>
                          <a:spcPct val="100000"/>
                        </a:lnSpc>
                        <a:spcBef>
                          <a:spcPts val="0"/>
                        </a:spcBef>
                        <a:spcAft>
                          <a:spcPts val="0"/>
                        </a:spcAft>
                        <a:buNone/>
                      </a:pPr>
                      <a:r>
                        <a:rPr lang="en-US" sz="1400" b="0" i="0" u="none" strike="noStrike" noProof="0" dirty="0">
                          <a:solidFill>
                            <a:srgbClr val="FF0000"/>
                          </a:solidFill>
                          <a:effectLst/>
                          <a:latin typeface="Aptos"/>
                        </a:rPr>
                        <a:t>An American football player who is anxious about getting hurt during a game may react slower when being charged at.</a:t>
                      </a:r>
                      <a:endParaRPr lang="en-US" sz="1400" dirty="0">
                        <a:latin typeface="Aptos"/>
                      </a:endParaRPr>
                    </a:p>
                    <a:p>
                      <a:pPr marL="0" lvl="0" indent="0">
                        <a:lnSpc>
                          <a:spcPts val="2175"/>
                        </a:lnSpc>
                        <a:buNone/>
                      </a:pPr>
                      <a:r>
                        <a:rPr lang="en-US" sz="1400" b="1" u="sng" dirty="0">
                          <a:effectLst/>
                          <a:latin typeface="Aptos"/>
                        </a:rPr>
                        <a:t>4. Stress: </a:t>
                      </a:r>
                      <a:r>
                        <a:rPr lang="en-US" sz="1400" b="0" i="0" u="none" strike="noStrike" noProof="0" dirty="0">
                          <a:solidFill>
                            <a:srgbClr val="000000"/>
                          </a:solidFill>
                          <a:effectLst/>
                          <a:latin typeface="Aptos"/>
                        </a:rPr>
                        <a:t>Feeling unable to cope with pressure.</a:t>
                      </a:r>
                      <a:endParaRPr lang="en-US" sz="1400" dirty="0">
                        <a:latin typeface="Aptos"/>
                      </a:endParaRPr>
                    </a:p>
                    <a:p>
                      <a:pPr lvl="0" algn="l">
                        <a:lnSpc>
                          <a:spcPct val="100000"/>
                        </a:lnSpc>
                        <a:spcBef>
                          <a:spcPts val="0"/>
                        </a:spcBef>
                        <a:spcAft>
                          <a:spcPts val="0"/>
                        </a:spcAft>
                        <a:buNone/>
                      </a:pPr>
                      <a:r>
                        <a:rPr lang="en-US" sz="1400" b="0" i="0" u="none" strike="noStrike" noProof="0" dirty="0">
                          <a:solidFill>
                            <a:srgbClr val="0070C0"/>
                          </a:solidFill>
                          <a:effectLst/>
                          <a:latin typeface="Aptos"/>
                        </a:rPr>
                        <a:t>A dancer who feels high levels of pressure before a performance may stumble and or trip when linking parts of their routine.</a:t>
                      </a:r>
                      <a:endParaRPr lang="en-US" sz="1400" dirty="0">
                        <a:latin typeface="Aptos"/>
                      </a:endParaRPr>
                    </a:p>
                    <a:p>
                      <a:pPr marL="0" lvl="0" indent="0">
                        <a:lnSpc>
                          <a:spcPts val="2175"/>
                        </a:lnSpc>
                        <a:buNone/>
                      </a:pPr>
                      <a:r>
                        <a:rPr lang="en-US" sz="1400" b="1" u="sng" dirty="0">
                          <a:effectLst/>
                          <a:latin typeface="Aptos"/>
                        </a:rPr>
                        <a:t>5. Confidence: </a:t>
                      </a:r>
                      <a:r>
                        <a:rPr lang="en-US" sz="1400" b="0" i="0" u="none" strike="noStrike" noProof="0" dirty="0">
                          <a:solidFill>
                            <a:srgbClr val="000000"/>
                          </a:solidFill>
                          <a:effectLst/>
                          <a:latin typeface="Aptos"/>
                        </a:rPr>
                        <a:t>A person's self- belief in their ability and that they can succeed.</a:t>
                      </a:r>
                      <a:endParaRPr lang="en-US" sz="1400" dirty="0">
                        <a:latin typeface="Aptos"/>
                      </a:endParaRPr>
                    </a:p>
                    <a:p>
                      <a:pPr lvl="0" algn="l">
                        <a:lnSpc>
                          <a:spcPct val="100000"/>
                        </a:lnSpc>
                        <a:spcBef>
                          <a:spcPts val="0"/>
                        </a:spcBef>
                        <a:spcAft>
                          <a:spcPts val="0"/>
                        </a:spcAft>
                        <a:buNone/>
                      </a:pPr>
                      <a:r>
                        <a:rPr lang="en-US" sz="1400" b="0" i="0" u="none" strike="noStrike" noProof="0" dirty="0">
                          <a:solidFill>
                            <a:srgbClr val="FF0000"/>
                          </a:solidFill>
                          <a:effectLst/>
                          <a:latin typeface="Aptos"/>
                        </a:rPr>
                        <a:t>A batter in cricket may not have the confidence to face a fast bowler may have slower reaction times and get hit by the ball.</a:t>
                      </a:r>
                      <a:endParaRPr lang="en-US" sz="1400" dirty="0">
                        <a:latin typeface="Aptos"/>
                      </a:endParaRPr>
                    </a:p>
                    <a:p>
                      <a:pPr marL="0" lvl="0" indent="0">
                        <a:lnSpc>
                          <a:spcPts val="2175"/>
                        </a:lnSpc>
                        <a:buNone/>
                      </a:pPr>
                      <a:r>
                        <a:rPr lang="en-US" sz="1400" b="1" u="sng" dirty="0">
                          <a:effectLst/>
                          <a:latin typeface="Aptos"/>
                        </a:rPr>
                        <a:t>6. Aggression: (Direct and Channeled) : </a:t>
                      </a:r>
                      <a:r>
                        <a:rPr lang="en-US" sz="1400" b="0" i="0" u="none" strike="noStrike" noProof="0" dirty="0">
                          <a:solidFill>
                            <a:srgbClr val="000000"/>
                          </a:solidFill>
                          <a:effectLst/>
                          <a:latin typeface="Aptos"/>
                        </a:rPr>
                        <a:t>The deliberate intention to harm an opponent. </a:t>
                      </a:r>
                      <a:r>
                        <a:rPr lang="en-US" sz="1400" b="0" i="0" u="none" strike="noStrike" noProof="0" dirty="0" err="1">
                          <a:solidFill>
                            <a:srgbClr val="000000"/>
                          </a:solidFill>
                          <a:effectLst/>
                          <a:latin typeface="Aptos"/>
                        </a:rPr>
                        <a:t>Channelled</a:t>
                      </a:r>
                      <a:r>
                        <a:rPr lang="en-US" sz="1400" b="0" i="0" u="none" strike="noStrike" noProof="0" dirty="0">
                          <a:solidFill>
                            <a:srgbClr val="000000"/>
                          </a:solidFill>
                          <a:effectLst/>
                          <a:latin typeface="Aptos"/>
                        </a:rPr>
                        <a:t> involves playing within the rules but with the aim of harming performers on the opposing team.</a:t>
                      </a:r>
                      <a:endParaRPr lang="en-US" sz="1400" dirty="0">
                        <a:latin typeface="Aptos"/>
                      </a:endParaRPr>
                    </a:p>
                    <a:p>
                      <a:pPr lvl="0" algn="l">
                        <a:lnSpc>
                          <a:spcPct val="100000"/>
                        </a:lnSpc>
                        <a:spcBef>
                          <a:spcPts val="0"/>
                        </a:spcBef>
                        <a:spcAft>
                          <a:spcPts val="0"/>
                        </a:spcAft>
                        <a:buNone/>
                      </a:pPr>
                      <a:r>
                        <a:rPr lang="en-US" sz="1400" b="0" i="0" u="none" strike="noStrike" noProof="0" dirty="0">
                          <a:solidFill>
                            <a:srgbClr val="335B74"/>
                          </a:solidFill>
                          <a:effectLst/>
                          <a:latin typeface="Aptos"/>
                        </a:rPr>
                        <a:t>Direct Aggression: A basketball player deliberately punching another player may result in injury.</a:t>
                      </a:r>
                      <a:endParaRPr lang="en-US" sz="1400" dirty="0">
                        <a:latin typeface="Aptos"/>
                      </a:endParaRPr>
                    </a:p>
                    <a:p>
                      <a:pPr lvl="0" algn="l">
                        <a:lnSpc>
                          <a:spcPct val="100000"/>
                        </a:lnSpc>
                        <a:spcBef>
                          <a:spcPts val="0"/>
                        </a:spcBef>
                        <a:spcAft>
                          <a:spcPts val="0"/>
                        </a:spcAft>
                        <a:buNone/>
                      </a:pPr>
                      <a:r>
                        <a:rPr lang="en-US" sz="1400" b="0" i="0" u="none" strike="noStrike" noProof="0" dirty="0" err="1">
                          <a:solidFill>
                            <a:srgbClr val="FF0000"/>
                          </a:solidFill>
                          <a:effectLst/>
                          <a:latin typeface="Aptos"/>
                        </a:rPr>
                        <a:t>Channelled</a:t>
                      </a:r>
                      <a:r>
                        <a:rPr lang="en-US" sz="1400" b="0" i="0" u="none" strike="noStrike" noProof="0" dirty="0">
                          <a:solidFill>
                            <a:srgbClr val="FF0000"/>
                          </a:solidFill>
                          <a:effectLst/>
                          <a:latin typeface="Aptos"/>
                        </a:rPr>
                        <a:t> aggression: An ice hockey may try to win the puck in a hard check against the boards in the hope that the opposing player will become injured.</a:t>
                      </a:r>
                      <a:endParaRPr lang="en-US" sz="1400" dirty="0">
                        <a:latin typeface="Aptos"/>
                      </a:endParaRP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39358160"/>
                  </a:ext>
                </a:extLst>
              </a:tr>
            </a:tbl>
          </a:graphicData>
        </a:graphic>
      </p:graphicFrame>
      <p:graphicFrame>
        <p:nvGraphicFramePr>
          <p:cNvPr id="4" name="Content Placeholder 6">
            <a:extLst>
              <a:ext uri="{FF2B5EF4-FFF2-40B4-BE49-F238E27FC236}">
                <a16:creationId xmlns:a16="http://schemas.microsoft.com/office/drawing/2014/main" id="{0C3E0846-0238-2132-6B7C-388177816CF1}"/>
              </a:ext>
            </a:extLst>
          </p:cNvPr>
          <p:cNvGraphicFramePr>
            <a:graphicFrameLocks noGrp="1"/>
          </p:cNvGraphicFramePr>
          <p:nvPr>
            <p:ph idx="1"/>
            <p:extLst>
              <p:ext uri="{D42A27DB-BD31-4B8C-83A1-F6EECF244321}">
                <p14:modId xmlns:p14="http://schemas.microsoft.com/office/powerpoint/2010/main" val="3474269059"/>
              </p:ext>
            </p:extLst>
          </p:nvPr>
        </p:nvGraphicFramePr>
        <p:xfrm>
          <a:off x="7084540" y="566351"/>
          <a:ext cx="5107608" cy="6169107"/>
        </p:xfrm>
        <a:graphic>
          <a:graphicData uri="http://schemas.openxmlformats.org/drawingml/2006/table">
            <a:tbl>
              <a:tblPr firstRow="1" bandRow="1">
                <a:tableStyleId>{5C22544A-7EE6-4342-B048-85BDC9FD1C3A}</a:tableStyleId>
              </a:tblPr>
              <a:tblGrid>
                <a:gridCol w="5107608">
                  <a:extLst>
                    <a:ext uri="{9D8B030D-6E8A-4147-A177-3AD203B41FA5}">
                      <a16:colId xmlns:a16="http://schemas.microsoft.com/office/drawing/2014/main" val="1930747257"/>
                    </a:ext>
                  </a:extLst>
                </a:gridCol>
              </a:tblGrid>
              <a:tr h="469347">
                <a:tc>
                  <a:txBody>
                    <a:bodyPr/>
                    <a:lstStyle/>
                    <a:p>
                      <a:pPr lvl="0" algn="ctr">
                        <a:buNone/>
                      </a:pPr>
                      <a:r>
                        <a:rPr lang="en-US" u="sng" dirty="0">
                          <a:solidFill>
                            <a:schemeClr val="tx1"/>
                          </a:solidFill>
                        </a:rPr>
                        <a:t>Reasons for aggression</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3248881735"/>
                  </a:ext>
                </a:extLst>
              </a:tr>
              <a:tr h="5589076">
                <a:tc>
                  <a:txBody>
                    <a:bodyPr/>
                    <a:lstStyle/>
                    <a:p>
                      <a:pPr lvl="0" algn="l">
                        <a:lnSpc>
                          <a:spcPct val="100000"/>
                        </a:lnSpc>
                        <a:spcBef>
                          <a:spcPts val="0"/>
                        </a:spcBef>
                        <a:spcAft>
                          <a:spcPts val="0"/>
                        </a:spcAft>
                        <a:buNone/>
                      </a:pPr>
                      <a:r>
                        <a:rPr lang="en-US" sz="1400" b="1" i="0" u="none" strike="noStrike" noProof="0" dirty="0">
                          <a:solidFill>
                            <a:srgbClr val="1CADE4"/>
                          </a:solidFill>
                          <a:latin typeface="Aptos"/>
                        </a:rPr>
                        <a:t> 1. </a:t>
                      </a:r>
                      <a:r>
                        <a:rPr lang="en-US" sz="1400" b="1" i="0" u="none" strike="noStrike" noProof="0" dirty="0">
                          <a:solidFill>
                            <a:srgbClr val="2683C6"/>
                          </a:solidFill>
                          <a:latin typeface="Aptos"/>
                        </a:rPr>
                        <a:t> </a:t>
                      </a:r>
                      <a:r>
                        <a:rPr lang="en-US" sz="1400" b="1" i="0" u="sng" strike="noStrike" noProof="0" dirty="0">
                          <a:solidFill>
                            <a:srgbClr val="2683C6"/>
                          </a:solidFill>
                          <a:latin typeface="Aptos"/>
                        </a:rPr>
                        <a:t>Level of performance</a:t>
                      </a:r>
                      <a:endParaRPr lang="en-US" sz="1400" b="1" u="sng">
                        <a:latin typeface="Aptos"/>
                      </a:endParaRPr>
                    </a:p>
                    <a:p>
                      <a:pPr lvl="0" algn="l">
                        <a:lnSpc>
                          <a:spcPct val="100000"/>
                        </a:lnSpc>
                        <a:spcBef>
                          <a:spcPts val="0"/>
                        </a:spcBef>
                        <a:spcAft>
                          <a:spcPts val="0"/>
                        </a:spcAft>
                        <a:buNone/>
                      </a:pPr>
                      <a:r>
                        <a:rPr lang="en-US" sz="1400" b="0" i="0" u="none" strike="noStrike" noProof="0" dirty="0">
                          <a:solidFill>
                            <a:srgbClr val="1CADE4"/>
                          </a:solidFill>
                          <a:latin typeface="Aptos"/>
                        </a:rPr>
                        <a:t> </a:t>
                      </a:r>
                      <a:r>
                        <a:rPr lang="en-US" sz="1400" b="0" i="0" u="none" strike="noStrike" noProof="0" dirty="0">
                          <a:solidFill>
                            <a:srgbClr val="000000"/>
                          </a:solidFill>
                          <a:latin typeface="Aptos"/>
                        </a:rPr>
                        <a:t>- A performer may become frustrated if they are performing poorly while others are performing well</a:t>
                      </a:r>
                      <a:endParaRPr lang="en-US" sz="1400">
                        <a:latin typeface="Aptos"/>
                      </a:endParaRPr>
                    </a:p>
                    <a:p>
                      <a:pPr lvl="0" algn="l">
                        <a:lnSpc>
                          <a:spcPct val="100000"/>
                        </a:lnSpc>
                        <a:spcBef>
                          <a:spcPts val="0"/>
                        </a:spcBef>
                        <a:spcAft>
                          <a:spcPts val="0"/>
                        </a:spcAft>
                        <a:buNone/>
                      </a:pPr>
                      <a:r>
                        <a:rPr lang="en-US" sz="1400" b="0" i="0" u="none" strike="noStrike" noProof="0" dirty="0">
                          <a:solidFill>
                            <a:srgbClr val="1CADE4"/>
                          </a:solidFill>
                          <a:latin typeface="Aptos"/>
                        </a:rPr>
                        <a:t> </a:t>
                      </a:r>
                      <a:r>
                        <a:rPr lang="en-US" sz="1400" b="0" i="0" u="none" strike="noStrike" noProof="0" dirty="0">
                          <a:solidFill>
                            <a:srgbClr val="000000"/>
                          </a:solidFill>
                          <a:latin typeface="Aptos"/>
                        </a:rPr>
                        <a:t>- The frustration may build up leading to an act of aggression. E.g. A footballer may commit a two footed tackle.</a:t>
                      </a:r>
                      <a:endParaRPr lang="en-US" sz="1400">
                        <a:latin typeface="Aptos"/>
                      </a:endParaRPr>
                    </a:p>
                    <a:p>
                      <a:pPr lvl="0" algn="l">
                        <a:lnSpc>
                          <a:spcPct val="100000"/>
                        </a:lnSpc>
                        <a:spcBef>
                          <a:spcPts val="0"/>
                        </a:spcBef>
                        <a:spcAft>
                          <a:spcPts val="0"/>
                        </a:spcAft>
                        <a:buNone/>
                      </a:pPr>
                      <a:r>
                        <a:rPr lang="en-US" sz="1400" b="1" i="0" u="sng" strike="noStrike" noProof="0" dirty="0">
                          <a:solidFill>
                            <a:srgbClr val="1CADE4"/>
                          </a:solidFill>
                          <a:latin typeface="Aptos"/>
                        </a:rPr>
                        <a:t> </a:t>
                      </a:r>
                      <a:r>
                        <a:rPr lang="en-US" sz="1400" b="1" i="0" u="sng" strike="noStrike" noProof="0" dirty="0">
                          <a:solidFill>
                            <a:srgbClr val="2683C6"/>
                          </a:solidFill>
                          <a:latin typeface="Aptos"/>
                        </a:rPr>
                        <a:t>2. Retaliation</a:t>
                      </a:r>
                      <a:endParaRPr lang="en-US" sz="1400" b="1" u="sng">
                        <a:latin typeface="Aptos"/>
                      </a:endParaRPr>
                    </a:p>
                    <a:p>
                      <a:pPr lvl="0" algn="l">
                        <a:lnSpc>
                          <a:spcPct val="100000"/>
                        </a:lnSpc>
                        <a:spcBef>
                          <a:spcPts val="0"/>
                        </a:spcBef>
                        <a:spcAft>
                          <a:spcPts val="0"/>
                        </a:spcAft>
                        <a:buNone/>
                      </a:pPr>
                      <a:r>
                        <a:rPr lang="en-US" sz="1400" b="0" i="0" u="none" strike="noStrike" noProof="0" dirty="0">
                          <a:solidFill>
                            <a:srgbClr val="1CADE4"/>
                          </a:solidFill>
                          <a:latin typeface="Aptos"/>
                        </a:rPr>
                        <a:t> </a:t>
                      </a:r>
                      <a:r>
                        <a:rPr lang="en-US" sz="1400" b="0" i="0" u="none" strike="noStrike" noProof="0" dirty="0">
                          <a:solidFill>
                            <a:srgbClr val="000000"/>
                          </a:solidFill>
                          <a:latin typeface="Aptos"/>
                        </a:rPr>
                        <a:t>-</a:t>
                      </a:r>
                      <a:r>
                        <a:rPr lang="en-US" sz="1400" b="0" i="0" u="none" strike="noStrike" noProof="0" dirty="0">
                          <a:solidFill>
                            <a:srgbClr val="2683C6"/>
                          </a:solidFill>
                          <a:latin typeface="Aptos"/>
                        </a:rPr>
                        <a:t> </a:t>
                      </a:r>
                      <a:r>
                        <a:rPr lang="en-US" sz="1400" b="0" i="0" u="none" strike="noStrike" noProof="0" dirty="0">
                          <a:solidFill>
                            <a:srgbClr val="000000"/>
                          </a:solidFill>
                          <a:latin typeface="Aptos"/>
                        </a:rPr>
                        <a:t>If a performer has been fouled in a game they may seek revenge by committing a foul against another player. E.g. A basketballer may push or trip an opponent who had previously fouled them.</a:t>
                      </a:r>
                      <a:endParaRPr lang="en-US" sz="1400">
                        <a:latin typeface="Aptos"/>
                      </a:endParaRPr>
                    </a:p>
                    <a:p>
                      <a:pPr lvl="0" algn="l">
                        <a:lnSpc>
                          <a:spcPct val="100000"/>
                        </a:lnSpc>
                        <a:spcBef>
                          <a:spcPts val="0"/>
                        </a:spcBef>
                        <a:spcAft>
                          <a:spcPts val="0"/>
                        </a:spcAft>
                        <a:buNone/>
                      </a:pPr>
                      <a:r>
                        <a:rPr lang="en-US" sz="1400" b="1" i="0" u="sng" strike="noStrike" noProof="0" dirty="0">
                          <a:solidFill>
                            <a:srgbClr val="1CADE4"/>
                          </a:solidFill>
                          <a:latin typeface="Aptos"/>
                        </a:rPr>
                        <a:t> </a:t>
                      </a:r>
                      <a:r>
                        <a:rPr lang="en-US" sz="1400" b="1" i="0" u="sng" strike="noStrike" noProof="0" dirty="0">
                          <a:solidFill>
                            <a:srgbClr val="2683C6"/>
                          </a:solidFill>
                          <a:latin typeface="Aptos"/>
                        </a:rPr>
                        <a:t>3. Pressure to win</a:t>
                      </a:r>
                      <a:endParaRPr lang="en-US" sz="1400" b="1" u="sng">
                        <a:latin typeface="Aptos"/>
                      </a:endParaRPr>
                    </a:p>
                    <a:p>
                      <a:pPr lvl="0" algn="l">
                        <a:lnSpc>
                          <a:spcPct val="100000"/>
                        </a:lnSpc>
                        <a:spcBef>
                          <a:spcPts val="0"/>
                        </a:spcBef>
                        <a:spcAft>
                          <a:spcPts val="0"/>
                        </a:spcAft>
                        <a:buNone/>
                      </a:pPr>
                      <a:r>
                        <a:rPr lang="en-US" sz="1400" b="0" i="0" u="none" strike="noStrike" noProof="0" dirty="0">
                          <a:solidFill>
                            <a:srgbClr val="1CADE4"/>
                          </a:solidFill>
                          <a:latin typeface="Aptos"/>
                        </a:rPr>
                        <a:t> </a:t>
                      </a:r>
                      <a:r>
                        <a:rPr lang="en-US" sz="1400" b="0" i="0" u="none" strike="noStrike" noProof="0" dirty="0">
                          <a:solidFill>
                            <a:srgbClr val="000000"/>
                          </a:solidFill>
                          <a:latin typeface="Aptos"/>
                        </a:rPr>
                        <a:t>- There are many pressures to do well in sport and this can sometimes result in aggression which leads to foul play. E.g. A tennis player hitting the ball away aggressively as a result of losing a point.</a:t>
                      </a:r>
                      <a:endParaRPr lang="en-US" sz="1400" u="sng">
                        <a:latin typeface="Aptos"/>
                      </a:endParaRPr>
                    </a:p>
                    <a:p>
                      <a:pPr lvl="0" algn="l">
                        <a:lnSpc>
                          <a:spcPct val="100000"/>
                        </a:lnSpc>
                        <a:spcBef>
                          <a:spcPts val="0"/>
                        </a:spcBef>
                        <a:spcAft>
                          <a:spcPts val="0"/>
                        </a:spcAft>
                        <a:buNone/>
                      </a:pPr>
                      <a:r>
                        <a:rPr lang="en-US" sz="1400" b="1" i="0" u="sng" strike="noStrike" noProof="0" dirty="0">
                          <a:solidFill>
                            <a:srgbClr val="1CADE4"/>
                          </a:solidFill>
                          <a:latin typeface="Aptos"/>
                        </a:rPr>
                        <a:t> </a:t>
                      </a:r>
                      <a:r>
                        <a:rPr lang="en-US" sz="1400" b="1" i="0" u="sng" strike="noStrike" noProof="0" dirty="0">
                          <a:solidFill>
                            <a:srgbClr val="2683C6"/>
                          </a:solidFill>
                          <a:latin typeface="Aptos"/>
                        </a:rPr>
                        <a:t>4. Decisions of officials</a:t>
                      </a:r>
                      <a:endParaRPr lang="en-US" sz="1400" b="1" u="sng">
                        <a:latin typeface="Aptos"/>
                      </a:endParaRPr>
                    </a:p>
                    <a:p>
                      <a:pPr lvl="0" algn="l">
                        <a:lnSpc>
                          <a:spcPct val="100000"/>
                        </a:lnSpc>
                        <a:spcBef>
                          <a:spcPts val="0"/>
                        </a:spcBef>
                        <a:spcAft>
                          <a:spcPts val="0"/>
                        </a:spcAft>
                        <a:buNone/>
                      </a:pPr>
                      <a:r>
                        <a:rPr lang="en-US" sz="1400" b="0" i="0" u="none" strike="noStrike" noProof="0" dirty="0">
                          <a:solidFill>
                            <a:srgbClr val="1CADE4"/>
                          </a:solidFill>
                          <a:latin typeface="Aptos"/>
                        </a:rPr>
                        <a:t> </a:t>
                      </a:r>
                      <a:r>
                        <a:rPr lang="en-US" sz="1400" b="0" i="0" u="none" strike="noStrike" noProof="0" dirty="0">
                          <a:solidFill>
                            <a:srgbClr val="000000"/>
                          </a:solidFill>
                          <a:latin typeface="Aptos"/>
                        </a:rPr>
                        <a:t>Performers may get frustrated when officials, referees and umpires appear to make the wrong decisions that go against them. E.g. A netballer may throw the ball away in frustration as a result of a penalty being awarded against them.</a:t>
                      </a:r>
                      <a:endParaRPr lang="en-US" sz="1400">
                        <a:latin typeface="Aptos"/>
                      </a:endParaRPr>
                    </a:p>
                    <a:p>
                      <a:pPr lvl="0" algn="l">
                        <a:lnSpc>
                          <a:spcPct val="100000"/>
                        </a:lnSpc>
                        <a:spcBef>
                          <a:spcPts val="0"/>
                        </a:spcBef>
                        <a:spcAft>
                          <a:spcPts val="0"/>
                        </a:spcAft>
                        <a:buNone/>
                      </a:pPr>
                      <a:r>
                        <a:rPr lang="en-US" sz="1400" b="1" i="0" u="sng" strike="noStrike" noProof="0" dirty="0">
                          <a:solidFill>
                            <a:srgbClr val="1CADE4"/>
                          </a:solidFill>
                          <a:latin typeface="Aptos"/>
                        </a:rPr>
                        <a:t> </a:t>
                      </a:r>
                      <a:r>
                        <a:rPr lang="en-US" sz="1400" b="1" i="0" u="sng" strike="noStrike" noProof="0" dirty="0">
                          <a:solidFill>
                            <a:srgbClr val="2683C6"/>
                          </a:solidFill>
                          <a:latin typeface="Aptos"/>
                        </a:rPr>
                        <a:t>5.</a:t>
                      </a:r>
                      <a:r>
                        <a:rPr lang="en-US" sz="1400" b="1" i="0" u="sng" strike="noStrike" noProof="0" dirty="0">
                          <a:solidFill>
                            <a:srgbClr val="000000"/>
                          </a:solidFill>
                          <a:latin typeface="Aptos"/>
                        </a:rPr>
                        <a:t> </a:t>
                      </a:r>
                      <a:r>
                        <a:rPr lang="en-US" sz="1400" b="1" i="0" u="sng" strike="noStrike" noProof="0" dirty="0">
                          <a:solidFill>
                            <a:srgbClr val="2683C6"/>
                          </a:solidFill>
                          <a:latin typeface="Aptos"/>
                        </a:rPr>
                        <a:t>Performance enhancing drugs: Anabolic steroids.</a:t>
                      </a:r>
                      <a:endParaRPr lang="en-US" sz="1400" b="1" u="sng">
                        <a:latin typeface="Aptos"/>
                      </a:endParaRPr>
                    </a:p>
                    <a:p>
                      <a:pPr lvl="0" algn="l">
                        <a:lnSpc>
                          <a:spcPct val="100000"/>
                        </a:lnSpc>
                        <a:spcBef>
                          <a:spcPts val="0"/>
                        </a:spcBef>
                        <a:spcAft>
                          <a:spcPts val="0"/>
                        </a:spcAft>
                        <a:buNone/>
                      </a:pPr>
                      <a:r>
                        <a:rPr lang="en-US" sz="1400" b="0" i="0" u="none" strike="noStrike" noProof="0" dirty="0">
                          <a:solidFill>
                            <a:srgbClr val="1CADE4"/>
                          </a:solidFill>
                          <a:latin typeface="Aptos"/>
                        </a:rPr>
                        <a:t> </a:t>
                      </a:r>
                      <a:r>
                        <a:rPr lang="en-US" sz="1400" b="0" i="0" u="none" strike="noStrike" noProof="0" dirty="0">
                          <a:solidFill>
                            <a:srgbClr val="000000"/>
                          </a:solidFill>
                          <a:latin typeface="Aptos"/>
                        </a:rPr>
                        <a:t>Performance enhancing drugs are used to increase muscle mass and improve athletic performance; Some weight lifters and bodybuilders use anabolic steroids. As well as physical side effects, misuse of anabolic steroids can also cause psychological side effects including mood swings and aggression.</a:t>
                      </a:r>
                      <a:endParaRPr lang="en-US" sz="1400">
                        <a:latin typeface="Aptos"/>
                      </a:endParaRPr>
                    </a:p>
                    <a:p>
                      <a:pPr lvl="0">
                        <a:buNone/>
                      </a:pPr>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73160316"/>
                  </a:ext>
                </a:extLst>
              </a:tr>
            </a:tbl>
          </a:graphicData>
        </a:graphic>
      </p:graphicFrame>
    </p:spTree>
    <p:extLst>
      <p:ext uri="{BB962C8B-B14F-4D97-AF65-F5344CB8AC3E}">
        <p14:creationId xmlns:p14="http://schemas.microsoft.com/office/powerpoint/2010/main" val="133999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1F8BC-B988-2F78-ECD1-3EC6660530C8}"/>
              </a:ext>
            </a:extLst>
          </p:cNvPr>
          <p:cNvSpPr>
            <a:spLocks noGrp="1"/>
          </p:cNvSpPr>
          <p:nvPr>
            <p:ph type="title"/>
          </p:nvPr>
        </p:nvSpPr>
        <p:spPr>
          <a:xfrm>
            <a:off x="838200" y="122168"/>
            <a:ext cx="10515600" cy="773390"/>
          </a:xfrm>
        </p:spPr>
        <p:txBody>
          <a:bodyPr/>
          <a:lstStyle/>
          <a:p>
            <a:pPr algn="ctr"/>
            <a:r>
              <a:rPr lang="en-US" sz="1800" b="1" u="sng" dirty="0"/>
              <a:t>OCR Sports Science Knowledge </a:t>
            </a:r>
            <a:r>
              <a:rPr lang="en-US" sz="1800" b="1" u="sng" dirty="0" err="1"/>
              <a:t>Organiser</a:t>
            </a:r>
            <a:br>
              <a:rPr lang="en-US" sz="1800" b="1" u="sng" dirty="0"/>
            </a:br>
            <a:r>
              <a:rPr lang="en-US" sz="1800" b="1" u="sng" dirty="0"/>
              <a:t>R180 TA2 Warm up and Cool Down Routines</a:t>
            </a:r>
            <a:endParaRPr lang="en-US" dirty="0"/>
          </a:p>
        </p:txBody>
      </p:sp>
      <p:graphicFrame>
        <p:nvGraphicFramePr>
          <p:cNvPr id="7" name="Content Placeholder 6">
            <a:extLst>
              <a:ext uri="{FF2B5EF4-FFF2-40B4-BE49-F238E27FC236}">
                <a16:creationId xmlns:a16="http://schemas.microsoft.com/office/drawing/2014/main" id="{29078D20-9BC7-31F5-B69C-091BFBDC3DFD}"/>
              </a:ext>
            </a:extLst>
          </p:cNvPr>
          <p:cNvGraphicFramePr>
            <a:graphicFrameLocks noGrp="1"/>
          </p:cNvGraphicFramePr>
          <p:nvPr>
            <p:ph idx="1"/>
            <p:extLst>
              <p:ext uri="{D42A27DB-BD31-4B8C-83A1-F6EECF244321}">
                <p14:modId xmlns:p14="http://schemas.microsoft.com/office/powerpoint/2010/main" val="3542855051"/>
              </p:ext>
            </p:extLst>
          </p:nvPr>
        </p:nvGraphicFramePr>
        <p:xfrm>
          <a:off x="0" y="895558"/>
          <a:ext cx="3702424" cy="5900731"/>
        </p:xfrm>
        <a:graphic>
          <a:graphicData uri="http://schemas.openxmlformats.org/drawingml/2006/table">
            <a:tbl>
              <a:tblPr firstRow="1" bandRow="1">
                <a:tableStyleId>{5C22544A-7EE6-4342-B048-85BDC9FD1C3A}</a:tableStyleId>
              </a:tblPr>
              <a:tblGrid>
                <a:gridCol w="3702424">
                  <a:extLst>
                    <a:ext uri="{9D8B030D-6E8A-4147-A177-3AD203B41FA5}">
                      <a16:colId xmlns:a16="http://schemas.microsoft.com/office/drawing/2014/main" val="1930747257"/>
                    </a:ext>
                  </a:extLst>
                </a:gridCol>
              </a:tblGrid>
              <a:tr h="353414">
                <a:tc>
                  <a:txBody>
                    <a:bodyPr/>
                    <a:lstStyle/>
                    <a:p>
                      <a:pPr algn="ctr"/>
                      <a:r>
                        <a:rPr lang="en-US" u="sng" dirty="0">
                          <a:solidFill>
                            <a:schemeClr val="tx1"/>
                          </a:solidFill>
                        </a:rPr>
                        <a:t>Key Components of a warm up</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3248881735"/>
                  </a:ext>
                </a:extLst>
              </a:tr>
              <a:tr h="2915664">
                <a:tc>
                  <a:txBody>
                    <a:bodyPr/>
                    <a:lstStyle/>
                    <a:p>
                      <a:pPr marL="0" indent="0" algn="just">
                        <a:buNone/>
                      </a:pPr>
                      <a:r>
                        <a:rPr lang="en-GB" sz="1600" b="1" u="sng" dirty="0"/>
                        <a:t>1. Pulse Raiser</a:t>
                      </a:r>
                    </a:p>
                    <a:p>
                      <a:pPr algn="just">
                        <a:buFont typeface="Arial" panose="020B0604020202020204" pitchFamily="34" charset="0"/>
                        <a:buChar char="•"/>
                      </a:pPr>
                      <a:r>
                        <a:rPr lang="en-GB" sz="1600" dirty="0">
                          <a:solidFill>
                            <a:srgbClr val="00B0F0"/>
                          </a:solidFill>
                        </a:rPr>
                        <a:t>Examples: Jogging or skipping, side steps, high knees or heel kicks.</a:t>
                      </a:r>
                    </a:p>
                    <a:p>
                      <a:pPr marL="0" indent="0" algn="just">
                        <a:buNone/>
                      </a:pPr>
                      <a:r>
                        <a:rPr lang="en-GB" sz="1600" dirty="0"/>
                        <a:t>2. </a:t>
                      </a:r>
                      <a:r>
                        <a:rPr lang="en-GB" sz="1600" b="1" u="sng" dirty="0"/>
                        <a:t>Mobility</a:t>
                      </a:r>
                    </a:p>
                    <a:p>
                      <a:pPr algn="just">
                        <a:buFont typeface="Arial" panose="020B0604020202020204" pitchFamily="34" charset="0"/>
                        <a:buChar char="•"/>
                      </a:pPr>
                      <a:r>
                        <a:rPr lang="en-GB" sz="1600" dirty="0">
                          <a:solidFill>
                            <a:srgbClr val="00B0F0"/>
                          </a:solidFill>
                        </a:rPr>
                        <a:t>Shoulder rolls, Arm circling, Trunk Twists, opening and closing the gate.</a:t>
                      </a:r>
                    </a:p>
                    <a:p>
                      <a:pPr marL="0" indent="0" algn="just">
                        <a:buNone/>
                      </a:pPr>
                      <a:r>
                        <a:rPr lang="en-GB" sz="1600" dirty="0"/>
                        <a:t>3. </a:t>
                      </a:r>
                      <a:r>
                        <a:rPr lang="en-GB" sz="1600" b="1" u="sng" dirty="0"/>
                        <a:t>Dynamic Stretches</a:t>
                      </a:r>
                    </a:p>
                    <a:p>
                      <a:pPr algn="just">
                        <a:buFont typeface="Arial" panose="020B0604020202020204" pitchFamily="34" charset="0"/>
                        <a:buChar char="•"/>
                      </a:pPr>
                      <a:r>
                        <a:rPr lang="en-GB" sz="1600" dirty="0">
                          <a:solidFill>
                            <a:srgbClr val="00B0F0"/>
                          </a:solidFill>
                        </a:rPr>
                        <a:t>Lateral lunges, Squats, Arm and leg swings across the body.</a:t>
                      </a:r>
                    </a:p>
                    <a:p>
                      <a:pPr marL="0" indent="0" algn="just">
                        <a:buNone/>
                      </a:pPr>
                      <a:r>
                        <a:rPr lang="en-GB" sz="1600" dirty="0"/>
                        <a:t>4. </a:t>
                      </a:r>
                      <a:r>
                        <a:rPr lang="en-GB" sz="1600" b="1" u="sng" dirty="0"/>
                        <a:t>Skill Rehearsal</a:t>
                      </a:r>
                    </a:p>
                    <a:p>
                      <a:pPr algn="just">
                        <a:buFont typeface="Arial" panose="020B0604020202020204" pitchFamily="34" charset="0"/>
                        <a:buChar char="•"/>
                      </a:pPr>
                      <a:r>
                        <a:rPr lang="en-GB" sz="1600" dirty="0">
                          <a:solidFill>
                            <a:srgbClr val="00B0F0"/>
                          </a:solidFill>
                        </a:rPr>
                        <a:t>Boxer Sparing on pads, a tennis player practicing their serve.</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73160316"/>
                  </a:ext>
                </a:extLst>
              </a:tr>
              <a:tr h="353414">
                <a:tc>
                  <a:txBody>
                    <a:bodyPr/>
                    <a:lstStyle/>
                    <a:p>
                      <a:pPr lvl="0" algn="ctr">
                        <a:buNone/>
                      </a:pPr>
                      <a:r>
                        <a:rPr lang="en-US" sz="1800" b="1" i="0" u="sng" strike="noStrike" noProof="0" dirty="0">
                          <a:solidFill>
                            <a:schemeClr val="tx1"/>
                          </a:solidFill>
                          <a:latin typeface="Aptos"/>
                        </a:rPr>
                        <a:t>Key Components of a cool down</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2249699140"/>
                  </a:ext>
                </a:extLst>
              </a:tr>
              <a:tr h="2151691">
                <a:tc>
                  <a:txBody>
                    <a:bodyPr/>
                    <a:lstStyle/>
                    <a:p>
                      <a:r>
                        <a:rPr lang="en-US" sz="1600" b="1" u="sng" dirty="0">
                          <a:solidFill>
                            <a:schemeClr val="tx1"/>
                          </a:solidFill>
                        </a:rPr>
                        <a:t>1. Pulse lowering: </a:t>
                      </a:r>
                      <a:r>
                        <a:rPr lang="en-US" sz="1600" dirty="0">
                          <a:solidFill>
                            <a:srgbClr val="0070C0"/>
                          </a:solidFill>
                        </a:rPr>
                        <a:t>Light exercises and easy movements compared with the physical activity.</a:t>
                      </a:r>
                    </a:p>
                    <a:p>
                      <a:r>
                        <a:rPr lang="en-US" sz="1600" dirty="0">
                          <a:solidFill>
                            <a:srgbClr val="0070C0"/>
                          </a:solidFill>
                        </a:rPr>
                        <a:t>E.g. Jogging or walking around the football pitch after a game.</a:t>
                      </a:r>
                    </a:p>
                    <a:p>
                      <a:r>
                        <a:rPr lang="en-US" sz="1600" b="1" u="sng" dirty="0">
                          <a:solidFill>
                            <a:schemeClr val="tx1"/>
                          </a:solidFill>
                        </a:rPr>
                        <a:t>2. Stretching: </a:t>
                      </a:r>
                    </a:p>
                    <a:p>
                      <a:r>
                        <a:rPr lang="en-US" sz="1600" dirty="0">
                          <a:solidFill>
                            <a:srgbClr val="0070C0"/>
                          </a:solidFill>
                        </a:rPr>
                        <a:t>Different types of stretches for different muscles in the body.</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graphicFrame>
        <p:nvGraphicFramePr>
          <p:cNvPr id="9" name="Table 8">
            <a:extLst>
              <a:ext uri="{FF2B5EF4-FFF2-40B4-BE49-F238E27FC236}">
                <a16:creationId xmlns:a16="http://schemas.microsoft.com/office/drawing/2014/main" id="{9A2A3B0C-D142-33FD-68DF-FB0A45101946}"/>
              </a:ext>
            </a:extLst>
          </p:cNvPr>
          <p:cNvGraphicFramePr>
            <a:graphicFrameLocks noGrp="1"/>
          </p:cNvGraphicFramePr>
          <p:nvPr>
            <p:extLst>
              <p:ext uri="{D42A27DB-BD31-4B8C-83A1-F6EECF244321}">
                <p14:modId xmlns:p14="http://schemas.microsoft.com/office/powerpoint/2010/main" val="656724263"/>
              </p:ext>
            </p:extLst>
          </p:nvPr>
        </p:nvGraphicFramePr>
        <p:xfrm>
          <a:off x="3765178" y="895557"/>
          <a:ext cx="4787154" cy="5900731"/>
        </p:xfrm>
        <a:graphic>
          <a:graphicData uri="http://schemas.openxmlformats.org/drawingml/2006/table">
            <a:tbl>
              <a:tblPr bandRow="1">
                <a:tableStyleId>{5C22544A-7EE6-4342-B048-85BDC9FD1C3A}</a:tableStyleId>
              </a:tblPr>
              <a:tblGrid>
                <a:gridCol w="4787154">
                  <a:extLst>
                    <a:ext uri="{9D8B030D-6E8A-4147-A177-3AD203B41FA5}">
                      <a16:colId xmlns:a16="http://schemas.microsoft.com/office/drawing/2014/main" val="3189746383"/>
                    </a:ext>
                  </a:extLst>
                </a:gridCol>
              </a:tblGrid>
              <a:tr h="267753">
                <a:tc>
                  <a:txBody>
                    <a:bodyPr/>
                    <a:lstStyle/>
                    <a:p>
                      <a:pPr algn="ctr" rtl="0" fontAlgn="auto">
                        <a:lnSpc>
                          <a:spcPts val="1500"/>
                        </a:lnSpc>
                        <a:buNone/>
                      </a:pPr>
                      <a:r>
                        <a:rPr lang="en-US" sz="1600" b="1" u="sng" dirty="0">
                          <a:solidFill>
                            <a:schemeClr val="tx1"/>
                          </a:solidFill>
                          <a:effectLst/>
                          <a:latin typeface="Aptos"/>
                        </a:rPr>
                        <a:t>Physiological benefits of a warm -up</a:t>
                      </a: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4570095"/>
                  </a:ext>
                </a:extLst>
              </a:tr>
              <a:tr h="3759493">
                <a:tc>
                  <a:txBody>
                    <a:bodyPr/>
                    <a:lstStyle/>
                    <a:p>
                      <a:pPr marL="0" indent="0">
                        <a:buFont typeface="Arial" panose="020B0604020202020204" pitchFamily="34" charset="0"/>
                        <a:buNone/>
                      </a:pPr>
                      <a:r>
                        <a:rPr lang="en-GB" sz="1400" b="1" u="sng" dirty="0">
                          <a:solidFill>
                            <a:schemeClr val="tx1"/>
                          </a:solidFill>
                        </a:rPr>
                        <a:t>Pulse Raiser</a:t>
                      </a:r>
                    </a:p>
                    <a:p>
                      <a:pPr marL="342900" indent="-342900">
                        <a:buFont typeface="Arial" panose="020B0604020202020204" pitchFamily="34" charset="0"/>
                        <a:buChar char="•"/>
                      </a:pPr>
                      <a:r>
                        <a:rPr lang="en-GB" sz="1400" b="0" dirty="0">
                          <a:solidFill>
                            <a:schemeClr val="tx1"/>
                          </a:solidFill>
                        </a:rPr>
                        <a:t>Increase in heart rate.</a:t>
                      </a:r>
                    </a:p>
                    <a:p>
                      <a:pPr marL="342900" indent="-342900">
                        <a:buFont typeface="Arial" panose="020B0604020202020204" pitchFamily="34" charset="0"/>
                        <a:buChar char="•"/>
                      </a:pPr>
                      <a:r>
                        <a:rPr lang="en-GB" sz="1400" b="0" dirty="0">
                          <a:solidFill>
                            <a:schemeClr val="tx1"/>
                          </a:solidFill>
                        </a:rPr>
                        <a:t>Increase in muscle temperature.</a:t>
                      </a:r>
                    </a:p>
                    <a:p>
                      <a:pPr marL="342900" indent="-342900">
                        <a:buFont typeface="Arial" panose="020B0604020202020204" pitchFamily="34" charset="0"/>
                        <a:buChar char="•"/>
                      </a:pPr>
                      <a:r>
                        <a:rPr lang="en-GB" sz="1400" b="0" dirty="0">
                          <a:solidFill>
                            <a:schemeClr val="tx1"/>
                          </a:solidFill>
                        </a:rPr>
                        <a:t>Increase in blood flow and oxygen to the working muscles.</a:t>
                      </a:r>
                    </a:p>
                    <a:p>
                      <a:pPr marL="0" indent="0">
                        <a:buFont typeface="Arial" panose="020B0604020202020204" pitchFamily="34" charset="0"/>
                        <a:buNone/>
                      </a:pPr>
                      <a:r>
                        <a:rPr lang="en-GB" sz="1400" b="1" u="sng" dirty="0">
                          <a:solidFill>
                            <a:schemeClr val="tx1"/>
                          </a:solidFill>
                        </a:rPr>
                        <a:t>Mobility</a:t>
                      </a:r>
                    </a:p>
                    <a:p>
                      <a:pPr marL="285750" indent="-285750">
                        <a:buFont typeface="Arial" panose="020B0604020202020204" pitchFamily="34" charset="0"/>
                        <a:buChar char="•"/>
                      </a:pPr>
                      <a:r>
                        <a:rPr lang="en-GB" sz="1400" b="0" dirty="0">
                          <a:solidFill>
                            <a:schemeClr val="tx1"/>
                          </a:solidFill>
                        </a:rPr>
                        <a:t>Increases the speed of muscles contracting.</a:t>
                      </a:r>
                    </a:p>
                    <a:p>
                      <a:pPr marL="342900" indent="-342900">
                        <a:buFont typeface="Arial" panose="020B0604020202020204" pitchFamily="34" charset="0"/>
                        <a:buChar char="•"/>
                      </a:pPr>
                      <a:r>
                        <a:rPr lang="en-GB" sz="1400" b="0" dirty="0">
                          <a:solidFill>
                            <a:schemeClr val="tx1"/>
                          </a:solidFill>
                        </a:rPr>
                        <a:t>Increases flexibility of muscles and joints.</a:t>
                      </a:r>
                    </a:p>
                    <a:p>
                      <a:pPr marL="342900" indent="-342900">
                        <a:buFont typeface="Arial" panose="020B0604020202020204" pitchFamily="34" charset="0"/>
                        <a:buChar char="•"/>
                      </a:pPr>
                      <a:r>
                        <a:rPr lang="en-GB" sz="1400" b="0" dirty="0">
                          <a:solidFill>
                            <a:schemeClr val="tx1"/>
                          </a:solidFill>
                        </a:rPr>
                        <a:t>Increase in pliability (An increased range of movement around the joint) due to ligaments and tendons having increased elasticity when warmed up.</a:t>
                      </a:r>
                    </a:p>
                    <a:p>
                      <a:pPr marL="0" indent="0">
                        <a:buFont typeface="Arial" panose="020B0604020202020204" pitchFamily="34" charset="0"/>
                        <a:buNone/>
                      </a:pPr>
                      <a:r>
                        <a:rPr lang="en-GB" sz="1400" b="1" u="sng" dirty="0">
                          <a:solidFill>
                            <a:schemeClr val="tx1"/>
                          </a:solidFill>
                        </a:rPr>
                        <a:t>Dynamic Stretching</a:t>
                      </a:r>
                    </a:p>
                    <a:p>
                      <a:pPr marL="342900" indent="-342900">
                        <a:buFont typeface="Arial" panose="020B0604020202020204" pitchFamily="34" charset="0"/>
                        <a:buChar char="•"/>
                      </a:pPr>
                      <a:r>
                        <a:rPr lang="en-GB" sz="1400" b="0" dirty="0"/>
                        <a:t>Increase in flexibility of muscles and joints.</a:t>
                      </a:r>
                    </a:p>
                    <a:p>
                      <a:pPr marL="342900" indent="-342900">
                        <a:buFont typeface="Arial" panose="020B0604020202020204" pitchFamily="34" charset="0"/>
                        <a:buChar char="•"/>
                      </a:pPr>
                      <a:r>
                        <a:rPr lang="en-GB" sz="1400" b="0" dirty="0"/>
                        <a:t>Increase in pliability of ligaments and tendons.</a:t>
                      </a:r>
                    </a:p>
                    <a:p>
                      <a:pPr marL="342900" indent="-342900">
                        <a:buFont typeface="Arial" panose="020B0604020202020204" pitchFamily="34" charset="0"/>
                        <a:buChar char="•"/>
                      </a:pPr>
                      <a:r>
                        <a:rPr lang="en-GB" sz="1400" b="0" dirty="0"/>
                        <a:t>Increase in speed of muscles contracting</a:t>
                      </a:r>
                      <a:r>
                        <a:rPr lang="en-GB" sz="1400" b="1" dirty="0"/>
                        <a:t>.</a:t>
                      </a:r>
                    </a:p>
                    <a:p>
                      <a:pPr marL="0" indent="0">
                        <a:buFont typeface="Arial" panose="020B0604020202020204" pitchFamily="34" charset="0"/>
                        <a:buNone/>
                      </a:pPr>
                      <a:r>
                        <a:rPr lang="en-GB" sz="1400" b="1" u="sng" dirty="0">
                          <a:solidFill>
                            <a:schemeClr val="tx1"/>
                          </a:solidFill>
                        </a:rPr>
                        <a:t>Skill Rehearsal</a:t>
                      </a:r>
                    </a:p>
                    <a:p>
                      <a:pPr marL="285750" marR="0" lvl="0" indent="-285750" algn="l" defTabSz="914400" rtl="0" eaLnBrk="1" fontAlgn="auto" latinLnBrk="0" hangingPunct="1">
                        <a:lnSpc>
                          <a:spcPts val="1500"/>
                        </a:lnSpc>
                        <a:spcBef>
                          <a:spcPts val="0"/>
                        </a:spcBef>
                        <a:spcAft>
                          <a:spcPts val="0"/>
                        </a:spcAft>
                        <a:buClrTx/>
                        <a:buSzTx/>
                        <a:buFont typeface="Arial" panose="020B0604020202020204" pitchFamily="34" charset="0"/>
                        <a:buChar char="•"/>
                        <a:tabLst/>
                        <a:defRPr/>
                      </a:pPr>
                      <a:r>
                        <a:rPr lang="en-GB" sz="1400" b="0" dirty="0">
                          <a:solidFill>
                            <a:schemeClr val="tx1"/>
                          </a:solidFill>
                        </a:rPr>
                        <a:t>Practicing the techniques that will be used by the performer in a game or event.</a:t>
                      </a:r>
                      <a:endParaRPr lang="en-US" sz="1800" b="0" u="sng" dirty="0">
                        <a:solidFill>
                          <a:schemeClr val="tx1"/>
                        </a:solidFill>
                        <a:effectLst/>
                        <a:latin typeface="Aptos"/>
                      </a:endParaRP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46201555"/>
                  </a:ext>
                </a:extLst>
              </a:tr>
              <a:tr h="267753">
                <a:tc>
                  <a:txBody>
                    <a:bodyPr/>
                    <a:lstStyle/>
                    <a:p>
                      <a:pPr lvl="0" algn="ctr" rtl="0">
                        <a:lnSpc>
                          <a:spcPts val="1500"/>
                        </a:lnSpc>
                        <a:buNone/>
                      </a:pPr>
                      <a:r>
                        <a:rPr lang="en-US" sz="1600" b="1" u="sng" dirty="0">
                          <a:solidFill>
                            <a:schemeClr val="tx1"/>
                          </a:solidFill>
                          <a:effectLst/>
                          <a:latin typeface="Aptos"/>
                        </a:rPr>
                        <a:t>Physiological benefits of a cool down</a:t>
                      </a: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868820278"/>
                  </a:ext>
                </a:extLst>
              </a:tr>
              <a:tr h="1605732">
                <a:tc>
                  <a:txBody>
                    <a:bodyPr/>
                    <a:lstStyle/>
                    <a:p>
                      <a:r>
                        <a:rPr lang="en-GB" sz="1400" b="1" u="none" dirty="0">
                          <a:solidFill>
                            <a:schemeClr val="tx1"/>
                          </a:solidFill>
                        </a:rPr>
                        <a:t>1. </a:t>
                      </a:r>
                      <a:r>
                        <a:rPr lang="en-GB" sz="1400" b="1" u="sng" dirty="0">
                          <a:solidFill>
                            <a:srgbClr val="FF0000"/>
                          </a:solidFill>
                        </a:rPr>
                        <a:t>GRADUALLY</a:t>
                      </a:r>
                      <a:r>
                        <a:rPr lang="en-GB" sz="1400" dirty="0"/>
                        <a:t> lowers heart rate.</a:t>
                      </a:r>
                    </a:p>
                    <a:p>
                      <a:r>
                        <a:rPr lang="en-GB" sz="1400" dirty="0"/>
                        <a:t>2. </a:t>
                      </a:r>
                      <a:r>
                        <a:rPr lang="en-GB" sz="1400" b="1" u="sng" dirty="0">
                          <a:solidFill>
                            <a:srgbClr val="FF0000"/>
                          </a:solidFill>
                        </a:rPr>
                        <a:t>GRADUALLY</a:t>
                      </a:r>
                      <a:r>
                        <a:rPr lang="en-GB" sz="1400" dirty="0"/>
                        <a:t> lowers body temperature.</a:t>
                      </a:r>
                    </a:p>
                    <a:p>
                      <a:r>
                        <a:rPr lang="en-GB" sz="1400" dirty="0"/>
                        <a:t>3. Circulates blood and oxygen around the body.</a:t>
                      </a:r>
                    </a:p>
                    <a:p>
                      <a:r>
                        <a:rPr lang="en-GB" sz="1400" dirty="0"/>
                        <a:t>4. Helps to prevent blood pooling.</a:t>
                      </a:r>
                    </a:p>
                    <a:p>
                      <a:r>
                        <a:rPr lang="en-GB" sz="1400" dirty="0"/>
                        <a:t>5. Gradually reduces breathing rate.</a:t>
                      </a:r>
                    </a:p>
                    <a:p>
                      <a:r>
                        <a:rPr lang="en-GB" sz="1400" dirty="0"/>
                        <a:t>6. Removes waste products such as lactic acid from the muscles.</a:t>
                      </a:r>
                    </a:p>
                    <a:p>
                      <a:r>
                        <a:rPr lang="en-GB" sz="1400" dirty="0"/>
                        <a:t>7. Reduces risk of Delayed Onset Muscle Soreness (DOMS)</a:t>
                      </a:r>
                      <a:endParaRPr lang="en-US" sz="1800" u="sng" dirty="0">
                        <a:solidFill>
                          <a:schemeClr val="tx1"/>
                        </a:solidFill>
                        <a:effectLst/>
                        <a:latin typeface="Aptos"/>
                      </a:endParaRP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73600367"/>
                  </a:ext>
                </a:extLst>
              </a:tr>
            </a:tbl>
          </a:graphicData>
        </a:graphic>
      </p:graphicFrame>
      <p:graphicFrame>
        <p:nvGraphicFramePr>
          <p:cNvPr id="11" name="Table 10">
            <a:extLst>
              <a:ext uri="{FF2B5EF4-FFF2-40B4-BE49-F238E27FC236}">
                <a16:creationId xmlns:a16="http://schemas.microsoft.com/office/drawing/2014/main" id="{255BF1C5-AF91-CBB4-68BE-50BE02CD4B10}"/>
              </a:ext>
            </a:extLst>
          </p:cNvPr>
          <p:cNvGraphicFramePr>
            <a:graphicFrameLocks noGrp="1"/>
          </p:cNvGraphicFramePr>
          <p:nvPr>
            <p:extLst>
              <p:ext uri="{D42A27DB-BD31-4B8C-83A1-F6EECF244321}">
                <p14:modId xmlns:p14="http://schemas.microsoft.com/office/powerpoint/2010/main" val="1155733414"/>
              </p:ext>
            </p:extLst>
          </p:nvPr>
        </p:nvGraphicFramePr>
        <p:xfrm>
          <a:off x="8668871" y="905438"/>
          <a:ext cx="3451411" cy="5902461"/>
        </p:xfrm>
        <a:graphic>
          <a:graphicData uri="http://schemas.openxmlformats.org/drawingml/2006/table">
            <a:tbl>
              <a:tblPr bandRow="1">
                <a:tableStyleId>{5C22544A-7EE6-4342-B048-85BDC9FD1C3A}</a:tableStyleId>
              </a:tblPr>
              <a:tblGrid>
                <a:gridCol w="3451411">
                  <a:extLst>
                    <a:ext uri="{9D8B030D-6E8A-4147-A177-3AD203B41FA5}">
                      <a16:colId xmlns:a16="http://schemas.microsoft.com/office/drawing/2014/main" val="824094983"/>
                    </a:ext>
                  </a:extLst>
                </a:gridCol>
              </a:tblGrid>
              <a:tr h="437363">
                <a:tc>
                  <a:txBody>
                    <a:bodyPr/>
                    <a:lstStyle/>
                    <a:p>
                      <a:pPr lvl="0" algn="ctr" rtl="0">
                        <a:lnSpc>
                          <a:spcPts val="1500"/>
                        </a:lnSpc>
                        <a:buNone/>
                      </a:pPr>
                      <a:r>
                        <a:rPr lang="en-US" sz="1800" b="1" u="sng" dirty="0">
                          <a:solidFill>
                            <a:schemeClr val="tx1"/>
                          </a:solidFill>
                          <a:effectLst/>
                          <a:latin typeface="Aptos"/>
                        </a:rPr>
                        <a:t>Psychological benefits of a warm -up</a:t>
                      </a:r>
                      <a:endParaRPr lang="en-US" dirty="0"/>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3013380167"/>
                  </a:ext>
                </a:extLst>
              </a:tr>
              <a:tr h="3628086">
                <a:tc>
                  <a:txBody>
                    <a:bodyPr/>
                    <a:lstStyle/>
                    <a:p>
                      <a:pPr lvl="0" rtl="0">
                        <a:lnSpc>
                          <a:spcPts val="1500"/>
                        </a:lnSpc>
                        <a:buNone/>
                      </a:pPr>
                      <a:r>
                        <a:rPr lang="en-GB" sz="1400" b="1" u="sng" dirty="0">
                          <a:solidFill>
                            <a:schemeClr val="tx1"/>
                          </a:solidFill>
                        </a:rPr>
                        <a:t>Improve concentration: </a:t>
                      </a:r>
                    </a:p>
                    <a:p>
                      <a:pPr marL="285750" lvl="0" indent="-285750" rtl="0">
                        <a:lnSpc>
                          <a:spcPts val="1500"/>
                        </a:lnSpc>
                        <a:buFont typeface="Arial" panose="020B0604020202020204" pitchFamily="34" charset="0"/>
                        <a:buChar char="•"/>
                      </a:pPr>
                      <a:r>
                        <a:rPr lang="en-GB" sz="1400" b="0" dirty="0">
                          <a:solidFill>
                            <a:schemeClr val="tx1"/>
                          </a:solidFill>
                        </a:rPr>
                        <a:t>A golfer using </a:t>
                      </a:r>
                      <a:r>
                        <a:rPr lang="en-GB" sz="1400" b="1" u="sng" dirty="0">
                          <a:solidFill>
                            <a:schemeClr val="tx1"/>
                          </a:solidFill>
                        </a:rPr>
                        <a:t>selective attention </a:t>
                      </a:r>
                      <a:r>
                        <a:rPr lang="en-GB" sz="1400" b="0" dirty="0">
                          <a:solidFill>
                            <a:schemeClr val="tx1"/>
                          </a:solidFill>
                        </a:rPr>
                        <a:t>to focus on the correct technique when driving and putting.</a:t>
                      </a:r>
                    </a:p>
                    <a:p>
                      <a:pPr marL="0" lvl="0" indent="0" rtl="0">
                        <a:lnSpc>
                          <a:spcPts val="1500"/>
                        </a:lnSpc>
                        <a:buFont typeface="Arial" panose="020B0604020202020204" pitchFamily="34" charset="0"/>
                        <a:buNone/>
                      </a:pPr>
                      <a:r>
                        <a:rPr lang="en-GB" sz="1400" b="1" u="sng" dirty="0">
                          <a:solidFill>
                            <a:schemeClr val="tx1"/>
                          </a:solidFill>
                        </a:rPr>
                        <a:t>Increase motivation: </a:t>
                      </a:r>
                    </a:p>
                    <a:p>
                      <a:pPr marL="285750" indent="-285750" algn="ctr">
                        <a:buFont typeface="Arial" panose="020B0604020202020204" pitchFamily="34" charset="0"/>
                        <a:buChar char="•"/>
                      </a:pPr>
                      <a:r>
                        <a:rPr lang="en-GB" sz="1400" b="0" dirty="0">
                          <a:solidFill>
                            <a:schemeClr val="tx1"/>
                          </a:solidFill>
                        </a:rPr>
                        <a:t>A rugby player being fully committed to a tackle.</a:t>
                      </a:r>
                    </a:p>
                    <a:p>
                      <a:pPr algn="l"/>
                      <a:r>
                        <a:rPr lang="en-GB" sz="1400" b="1" u="sng" dirty="0">
                          <a:solidFill>
                            <a:schemeClr val="tx1"/>
                          </a:solidFill>
                        </a:rPr>
                        <a:t>Increase confidence:</a:t>
                      </a:r>
                    </a:p>
                    <a:p>
                      <a:pPr marL="285750" indent="-285750" algn="l">
                        <a:buFont typeface="Arial" panose="020B0604020202020204" pitchFamily="34" charset="0"/>
                        <a:buChar char="•"/>
                      </a:pPr>
                      <a:r>
                        <a:rPr lang="en-GB" sz="1400" b="0" dirty="0">
                          <a:solidFill>
                            <a:schemeClr val="tx1"/>
                          </a:solidFill>
                        </a:rPr>
                        <a:t> A boxer believing they will be able to defend themselves against an opponents punches.</a:t>
                      </a:r>
                    </a:p>
                    <a:p>
                      <a:pPr algn="l"/>
                      <a:r>
                        <a:rPr lang="en-GB" sz="1400" b="1" u="sng" dirty="0">
                          <a:solidFill>
                            <a:schemeClr val="tx1"/>
                          </a:solidFill>
                        </a:rPr>
                        <a:t>Mental Rehearsal:</a:t>
                      </a:r>
                    </a:p>
                    <a:p>
                      <a:pPr marL="285750" indent="-285750" algn="l">
                        <a:buFont typeface="Arial" panose="020B0604020202020204" pitchFamily="34" charset="0"/>
                        <a:buChar char="•"/>
                      </a:pPr>
                      <a:r>
                        <a:rPr lang="en-GB" sz="1400" b="0" dirty="0">
                          <a:solidFill>
                            <a:schemeClr val="tx1"/>
                          </a:solidFill>
                        </a:rPr>
                        <a:t>A dancer going through their routine in their head to get them better prepared for a performance.</a:t>
                      </a:r>
                    </a:p>
                    <a:p>
                      <a:r>
                        <a:rPr lang="en-US" sz="1400" b="1" u="sng" dirty="0"/>
                        <a:t>Heighten or control arousal:</a:t>
                      </a:r>
                    </a:p>
                    <a:p>
                      <a:pPr marL="285750" indent="-285750">
                        <a:buFont typeface="Arial" panose="020B0604020202020204" pitchFamily="34" charset="0"/>
                        <a:buChar char="•"/>
                      </a:pPr>
                      <a:r>
                        <a:rPr lang="en-US" sz="1400" b="0" dirty="0">
                          <a:solidFill>
                            <a:schemeClr val="tx1"/>
                          </a:solidFill>
                        </a:rPr>
                        <a:t>Cyclist being alert to what might happen,</a:t>
                      </a:r>
                    </a:p>
                    <a:p>
                      <a:r>
                        <a:rPr lang="en-US" sz="1400" b="0" dirty="0">
                          <a:solidFill>
                            <a:schemeClr val="tx1"/>
                          </a:solidFill>
                        </a:rPr>
                        <a:t> such as  another rider turning into their path.</a:t>
                      </a:r>
                      <a:endParaRPr lang="en-US" sz="1400" b="0" u="sng" dirty="0">
                        <a:solidFill>
                          <a:schemeClr val="tx1"/>
                        </a:solidFill>
                        <a:effectLst/>
                        <a:latin typeface="Aptos"/>
                      </a:endParaRP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98135709"/>
                  </a:ext>
                </a:extLst>
              </a:tr>
              <a:tr h="254966">
                <a:tc>
                  <a:txBody>
                    <a:bodyPr/>
                    <a:lstStyle/>
                    <a:p>
                      <a:pPr lvl="0" algn="ctr" rtl="0">
                        <a:lnSpc>
                          <a:spcPts val="1500"/>
                        </a:lnSpc>
                        <a:buNone/>
                      </a:pPr>
                      <a:r>
                        <a:rPr lang="en-US" sz="1800" b="1" u="sng" dirty="0">
                          <a:solidFill>
                            <a:schemeClr val="tx1"/>
                          </a:solidFill>
                          <a:effectLst/>
                          <a:latin typeface="Aptos"/>
                        </a:rPr>
                        <a:t>Types of stretching</a:t>
                      </a: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511C7"/>
                    </a:solidFill>
                  </a:tcPr>
                </a:tc>
                <a:extLst>
                  <a:ext uri="{0D108BD9-81ED-4DB2-BD59-A6C34878D82A}">
                    <a16:rowId xmlns:a16="http://schemas.microsoft.com/office/drawing/2014/main" val="3885150999"/>
                  </a:ext>
                </a:extLst>
              </a:tr>
              <a:tr h="1390099">
                <a:tc>
                  <a:txBody>
                    <a:bodyPr/>
                    <a:lstStyle/>
                    <a:p>
                      <a:pPr marL="342900" indent="-342900">
                        <a:buAutoNum type="arabicPeriod"/>
                      </a:pPr>
                      <a:r>
                        <a:rPr lang="en-GB" sz="1600" b="1" dirty="0"/>
                        <a:t>Proprioceptive neuromuscular facilitation. (PNF)</a:t>
                      </a:r>
                    </a:p>
                    <a:p>
                      <a:pPr marL="342900" indent="-342900">
                        <a:buAutoNum type="arabicPeriod"/>
                      </a:pPr>
                      <a:r>
                        <a:rPr lang="en-GB" sz="1600" b="1" dirty="0"/>
                        <a:t>Maintenance Stretches</a:t>
                      </a:r>
                    </a:p>
                    <a:p>
                      <a:pPr marL="342900" indent="-342900">
                        <a:buAutoNum type="arabicPeriod"/>
                      </a:pPr>
                      <a:r>
                        <a:rPr lang="en-GB" sz="1600" b="1" dirty="0"/>
                        <a:t>Static Stretches</a:t>
                      </a:r>
                    </a:p>
                  </a:txBody>
                  <a:tcP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38036857"/>
                  </a:ext>
                </a:extLst>
              </a:tr>
            </a:tbl>
          </a:graphicData>
        </a:graphic>
      </p:graphicFrame>
    </p:spTree>
    <p:extLst>
      <p:ext uri="{BB962C8B-B14F-4D97-AF65-F5344CB8AC3E}">
        <p14:creationId xmlns:p14="http://schemas.microsoft.com/office/powerpoint/2010/main" val="313643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0A776-D995-BFC6-F965-4E22D4F18368}"/>
              </a:ext>
            </a:extLst>
          </p:cNvPr>
          <p:cNvSpPr>
            <a:spLocks noGrp="1"/>
          </p:cNvSpPr>
          <p:nvPr>
            <p:ph type="title"/>
          </p:nvPr>
        </p:nvSpPr>
        <p:spPr>
          <a:xfrm>
            <a:off x="838200" y="202753"/>
            <a:ext cx="10515600" cy="662955"/>
          </a:xfrm>
        </p:spPr>
        <p:txBody>
          <a:bodyPr/>
          <a:lstStyle/>
          <a:p>
            <a:pPr algn="ctr"/>
            <a:r>
              <a:rPr lang="en-US" sz="1800" b="1" u="sng" dirty="0"/>
              <a:t>OCR Sports Science Knowledge </a:t>
            </a:r>
            <a:r>
              <a:rPr lang="en-US" sz="1800" b="1" u="sng" dirty="0" err="1"/>
              <a:t>Organiser</a:t>
            </a:r>
            <a:br>
              <a:rPr lang="en-US" sz="1800" b="1" u="sng" dirty="0"/>
            </a:br>
            <a:r>
              <a:rPr lang="en-US" sz="1800" b="1" u="sng" dirty="0"/>
              <a:t>R180 TA3  Different Types and causes of sports injuries</a:t>
            </a:r>
            <a:endParaRPr lang="en-US" dirty="0"/>
          </a:p>
        </p:txBody>
      </p:sp>
      <p:graphicFrame>
        <p:nvGraphicFramePr>
          <p:cNvPr id="5" name="Content Placeholder 6">
            <a:extLst>
              <a:ext uri="{FF2B5EF4-FFF2-40B4-BE49-F238E27FC236}">
                <a16:creationId xmlns:a16="http://schemas.microsoft.com/office/drawing/2014/main" id="{41D3D086-B398-50C0-8DBA-14F01619796A}"/>
              </a:ext>
            </a:extLst>
          </p:cNvPr>
          <p:cNvGraphicFramePr>
            <a:graphicFrameLocks/>
          </p:cNvGraphicFramePr>
          <p:nvPr>
            <p:extLst>
              <p:ext uri="{D42A27DB-BD31-4B8C-83A1-F6EECF244321}">
                <p14:modId xmlns:p14="http://schemas.microsoft.com/office/powerpoint/2010/main" val="2135931338"/>
              </p:ext>
            </p:extLst>
          </p:nvPr>
        </p:nvGraphicFramePr>
        <p:xfrm>
          <a:off x="132396" y="2183236"/>
          <a:ext cx="3267569" cy="4629940"/>
        </p:xfrm>
        <a:graphic>
          <a:graphicData uri="http://schemas.openxmlformats.org/drawingml/2006/table">
            <a:tbl>
              <a:tblPr firstRow="1" bandRow="1">
                <a:tableStyleId>{5C22544A-7EE6-4342-B048-85BDC9FD1C3A}</a:tableStyleId>
              </a:tblPr>
              <a:tblGrid>
                <a:gridCol w="3267569">
                  <a:extLst>
                    <a:ext uri="{9D8B030D-6E8A-4147-A177-3AD203B41FA5}">
                      <a16:colId xmlns:a16="http://schemas.microsoft.com/office/drawing/2014/main" val="1930747257"/>
                    </a:ext>
                  </a:extLst>
                </a:gridCol>
              </a:tblGrid>
              <a:tr h="389738">
                <a:tc>
                  <a:txBody>
                    <a:bodyPr/>
                    <a:lstStyle/>
                    <a:p>
                      <a:pPr lvl="0" algn="ctr">
                        <a:buNone/>
                      </a:pPr>
                      <a:r>
                        <a:rPr lang="en-US" u="sng" dirty="0">
                          <a:solidFill>
                            <a:schemeClr val="tx1"/>
                          </a:solidFill>
                        </a:rPr>
                        <a:t>Acute Injuries: Soft tissue</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3248881735"/>
                  </a:ext>
                </a:extLst>
              </a:tr>
              <a:tr h="1733583">
                <a:tc>
                  <a:txBody>
                    <a:bodyPr/>
                    <a:lstStyle/>
                    <a:p>
                      <a:r>
                        <a:rPr lang="en-GB" sz="1600" dirty="0"/>
                        <a:t>Soft tissue injuries affect the soft tissue parts of the body – the muscles, tendons and ligaments. Soft tissue injuries include:</a:t>
                      </a:r>
                    </a:p>
                    <a:p>
                      <a:pPr>
                        <a:buFont typeface="Arial" panose="020B0604020202020204" pitchFamily="34" charset="0"/>
                        <a:buChar char="•"/>
                      </a:pPr>
                      <a:r>
                        <a:rPr lang="en-GB" sz="1600" dirty="0"/>
                        <a:t> </a:t>
                      </a:r>
                      <a:r>
                        <a:rPr lang="en-GB" sz="1600" b="1" u="sng" dirty="0"/>
                        <a:t>Strains: </a:t>
                      </a:r>
                      <a:r>
                        <a:rPr lang="en-GB" sz="1600" dirty="0"/>
                        <a:t>When a performer tears a muscle or a tendon</a:t>
                      </a:r>
                    </a:p>
                    <a:p>
                      <a:pPr>
                        <a:buFont typeface="Arial" panose="020B0604020202020204" pitchFamily="34" charset="0"/>
                        <a:buChar char="•"/>
                      </a:pPr>
                      <a:r>
                        <a:rPr lang="en-GB" sz="1600" b="1" dirty="0"/>
                        <a:t> </a:t>
                      </a:r>
                      <a:r>
                        <a:rPr lang="en-GB" sz="1600" b="1" u="sng" dirty="0"/>
                        <a:t>Sprains: </a:t>
                      </a:r>
                      <a:r>
                        <a:rPr lang="en-GB" sz="1600" dirty="0"/>
                        <a:t>When a performer tears a ligament</a:t>
                      </a:r>
                      <a:endParaRPr lang="en-US" sz="1600"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73160316"/>
                  </a:ext>
                </a:extLst>
              </a:tr>
              <a:tr h="487174">
                <a:tc>
                  <a:txBody>
                    <a:bodyPr/>
                    <a:lstStyle/>
                    <a:p>
                      <a:pPr lvl="0" algn="ctr">
                        <a:buNone/>
                      </a:pPr>
                      <a:r>
                        <a:rPr lang="en-US" sz="1800" b="1" i="0" u="sng" strike="noStrike" noProof="0" dirty="0">
                          <a:solidFill>
                            <a:schemeClr val="tx1"/>
                          </a:solidFill>
                          <a:latin typeface="Aptos"/>
                        </a:rPr>
                        <a:t>Acute Injuries - Skin Damage</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2249699140"/>
                  </a:ext>
                </a:extLst>
              </a:tr>
              <a:tr h="1710868">
                <a:tc>
                  <a:txBody>
                    <a:bodyPr/>
                    <a:lstStyle/>
                    <a:p>
                      <a:pPr marL="342900" indent="-342900">
                        <a:buAutoNum type="arabicPeriod"/>
                      </a:pPr>
                      <a:r>
                        <a:rPr lang="en-US" dirty="0" err="1"/>
                        <a:t>Abraisions</a:t>
                      </a:r>
                      <a:r>
                        <a:rPr lang="en-US" dirty="0"/>
                        <a:t>- Grazes</a:t>
                      </a:r>
                    </a:p>
                    <a:p>
                      <a:pPr marL="342900" indent="-342900">
                        <a:buAutoNum type="arabicPeriod"/>
                      </a:pPr>
                      <a:r>
                        <a:rPr lang="en-US" dirty="0"/>
                        <a:t>Cuts –Lacerations</a:t>
                      </a:r>
                    </a:p>
                    <a:p>
                      <a:pPr marL="342900" indent="-342900">
                        <a:buAutoNum type="arabicPeriod"/>
                      </a:pPr>
                      <a:r>
                        <a:rPr lang="en-US" dirty="0"/>
                        <a:t>Contusions- Bruises</a:t>
                      </a:r>
                    </a:p>
                    <a:p>
                      <a:pPr marL="342900" indent="-342900">
                        <a:buAutoNum type="arabicPeriod"/>
                      </a:pPr>
                      <a:r>
                        <a:rPr lang="en-US" dirty="0"/>
                        <a:t>Blisters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graphicFrame>
        <p:nvGraphicFramePr>
          <p:cNvPr id="7" name="Content Placeholder 6">
            <a:extLst>
              <a:ext uri="{FF2B5EF4-FFF2-40B4-BE49-F238E27FC236}">
                <a16:creationId xmlns:a16="http://schemas.microsoft.com/office/drawing/2014/main" id="{F895D275-A970-BC0C-3E33-1E7F4989168F}"/>
              </a:ext>
            </a:extLst>
          </p:cNvPr>
          <p:cNvGraphicFramePr>
            <a:graphicFrameLocks/>
          </p:cNvGraphicFramePr>
          <p:nvPr>
            <p:extLst>
              <p:ext uri="{D42A27DB-BD31-4B8C-83A1-F6EECF244321}">
                <p14:modId xmlns:p14="http://schemas.microsoft.com/office/powerpoint/2010/main" val="2239105330"/>
              </p:ext>
            </p:extLst>
          </p:nvPr>
        </p:nvGraphicFramePr>
        <p:xfrm>
          <a:off x="3523129" y="2137368"/>
          <a:ext cx="4509248" cy="4686271"/>
        </p:xfrm>
        <a:graphic>
          <a:graphicData uri="http://schemas.openxmlformats.org/drawingml/2006/table">
            <a:tbl>
              <a:tblPr firstRow="1" bandRow="1">
                <a:tableStyleId>{5C22544A-7EE6-4342-B048-85BDC9FD1C3A}</a:tableStyleId>
              </a:tblPr>
              <a:tblGrid>
                <a:gridCol w="4509248">
                  <a:extLst>
                    <a:ext uri="{9D8B030D-6E8A-4147-A177-3AD203B41FA5}">
                      <a16:colId xmlns:a16="http://schemas.microsoft.com/office/drawing/2014/main" val="1930747257"/>
                    </a:ext>
                  </a:extLst>
                </a:gridCol>
              </a:tblGrid>
              <a:tr h="365029">
                <a:tc>
                  <a:txBody>
                    <a:bodyPr/>
                    <a:lstStyle/>
                    <a:p>
                      <a:pPr algn="ctr"/>
                      <a:r>
                        <a:rPr lang="en-US" u="sng" dirty="0">
                          <a:solidFill>
                            <a:schemeClr val="tx1"/>
                          </a:solidFill>
                        </a:rPr>
                        <a:t>Acute injuries- Hard tissue</a:t>
                      </a:r>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3248881735"/>
                  </a:ext>
                </a:extLst>
              </a:tr>
              <a:tr h="2804451">
                <a:tc>
                  <a:txBody>
                    <a:bodyPr/>
                    <a:lstStyle/>
                    <a:p>
                      <a:pPr>
                        <a:buFont typeface="Arial" panose="020B0604020202020204" pitchFamily="34" charset="0"/>
                        <a:buChar char="•"/>
                      </a:pPr>
                      <a:r>
                        <a:rPr lang="en-US" sz="1400" b="1" u="sng" dirty="0"/>
                        <a:t>Open Fracture: </a:t>
                      </a:r>
                      <a:r>
                        <a:rPr lang="en-GB" sz="1400" dirty="0"/>
                        <a:t>Also known as a compound fracture. It is a complicated break where the bone has broken through the skin, or the initial injury has exposed the broken bone</a:t>
                      </a:r>
                    </a:p>
                    <a:p>
                      <a:r>
                        <a:rPr lang="en-GB" sz="1400" b="1" u="sng" dirty="0"/>
                        <a:t>Closed fracture (Acute)</a:t>
                      </a:r>
                    </a:p>
                    <a:p>
                      <a:pPr>
                        <a:buFont typeface="Arial" panose="020B0604020202020204" pitchFamily="34" charset="0"/>
                        <a:buChar char="•"/>
                      </a:pPr>
                      <a:r>
                        <a:rPr lang="en-GB" sz="1400" dirty="0"/>
                        <a:t>Also known as a simple fracture</a:t>
                      </a:r>
                    </a:p>
                    <a:p>
                      <a:pPr>
                        <a:buFont typeface="Arial" panose="020B0604020202020204" pitchFamily="34" charset="0"/>
                        <a:buChar char="•"/>
                      </a:pPr>
                      <a:r>
                        <a:rPr lang="en-GB" sz="1400" dirty="0"/>
                        <a:t>The fractured bone is not visible as the bone has broken but it has not pierced the skin.</a:t>
                      </a:r>
                    </a:p>
                    <a:p>
                      <a:r>
                        <a:rPr lang="en-GB" sz="1400" b="1" u="sng" dirty="0"/>
                        <a:t>Stress fracture (Chronic)</a:t>
                      </a:r>
                    </a:p>
                    <a:p>
                      <a:pPr>
                        <a:buFont typeface="Arial" panose="020B0604020202020204" pitchFamily="34" charset="0"/>
                        <a:buChar char="•"/>
                      </a:pPr>
                      <a:r>
                        <a:rPr lang="en-GB" sz="1400" dirty="0"/>
                        <a:t> A stress fracture is a tiny crack in a bone caused by repetitive stress.</a:t>
                      </a:r>
                    </a:p>
                    <a:p>
                      <a:pPr>
                        <a:buFont typeface="Arial" panose="020B0604020202020204" pitchFamily="34" charset="0"/>
                        <a:buNone/>
                      </a:pPr>
                      <a:r>
                        <a:rPr lang="en-GB" sz="1400" b="1" u="sng" dirty="0"/>
                        <a:t>Dislocations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A dislocation is an injury that occurs </a:t>
                      </a:r>
                      <a:r>
                        <a:rPr lang="en-GB" sz="1400" b="1" dirty="0"/>
                        <a:t>a bone </a:t>
                      </a:r>
                      <a:r>
                        <a:rPr lang="en-GB" sz="1400" dirty="0"/>
                        <a:t>in the joint </a:t>
                      </a:r>
                      <a:r>
                        <a:rPr lang="en-GB" sz="1400" b="1" dirty="0"/>
                        <a:t>where the two bones</a:t>
                      </a:r>
                      <a:r>
                        <a:rPr lang="en-GB" sz="1400" dirty="0"/>
                        <a:t> meet is </a:t>
                      </a:r>
                      <a:r>
                        <a:rPr lang="en-GB" sz="1400" b="1" dirty="0"/>
                        <a:t>forced out of position. </a:t>
                      </a:r>
                      <a:endParaRPr lang="en-US" b="1" u="sng"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73160316"/>
                  </a:ext>
                </a:extLst>
              </a:tr>
              <a:tr h="385728">
                <a:tc>
                  <a:txBody>
                    <a:bodyPr/>
                    <a:lstStyle/>
                    <a:p>
                      <a:pPr lvl="0" algn="ctr">
                        <a:buNone/>
                      </a:pPr>
                      <a:r>
                        <a:rPr lang="en-US" sz="1800" b="1" i="0" u="sng" strike="noStrike" noProof="0" dirty="0">
                          <a:solidFill>
                            <a:srgbClr val="000000"/>
                          </a:solidFill>
                          <a:latin typeface="Aptos"/>
                        </a:rPr>
                        <a:t>Acute injuries- Hard tissue (Head injuries)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2249699140"/>
                  </a:ext>
                </a:extLst>
              </a:tr>
              <a:tr h="1069663">
                <a:tc>
                  <a:txBody>
                    <a:bodyPr/>
                    <a:lstStyle/>
                    <a:p>
                      <a:r>
                        <a:rPr lang="en-US" sz="1400" b="1" u="sng" dirty="0"/>
                        <a:t>Concussion: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Concussion is an acute injury where the brain has been shaken inside the cranium and can cause the performer to become unconscious!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graphicFrame>
        <p:nvGraphicFramePr>
          <p:cNvPr id="9" name="Content Placeholder 6">
            <a:extLst>
              <a:ext uri="{FF2B5EF4-FFF2-40B4-BE49-F238E27FC236}">
                <a16:creationId xmlns:a16="http://schemas.microsoft.com/office/drawing/2014/main" id="{FAC8A9B7-4307-0229-9E26-59204C33BCF4}"/>
              </a:ext>
            </a:extLst>
          </p:cNvPr>
          <p:cNvGraphicFramePr>
            <a:graphicFrameLocks/>
          </p:cNvGraphicFramePr>
          <p:nvPr>
            <p:extLst>
              <p:ext uri="{D42A27DB-BD31-4B8C-83A1-F6EECF244321}">
                <p14:modId xmlns:p14="http://schemas.microsoft.com/office/powerpoint/2010/main" val="3034338925"/>
              </p:ext>
            </p:extLst>
          </p:nvPr>
        </p:nvGraphicFramePr>
        <p:xfrm>
          <a:off x="8116956" y="2045261"/>
          <a:ext cx="4075044" cy="4871189"/>
        </p:xfrm>
        <a:graphic>
          <a:graphicData uri="http://schemas.openxmlformats.org/drawingml/2006/table">
            <a:tbl>
              <a:tblPr firstRow="1" bandRow="1">
                <a:tableStyleId>{5C22544A-7EE6-4342-B048-85BDC9FD1C3A}</a:tableStyleId>
              </a:tblPr>
              <a:tblGrid>
                <a:gridCol w="4075044">
                  <a:extLst>
                    <a:ext uri="{9D8B030D-6E8A-4147-A177-3AD203B41FA5}">
                      <a16:colId xmlns:a16="http://schemas.microsoft.com/office/drawing/2014/main" val="1930747257"/>
                    </a:ext>
                  </a:extLst>
                </a:gridCol>
              </a:tblGrid>
              <a:tr h="351580">
                <a:tc>
                  <a:txBody>
                    <a:bodyPr/>
                    <a:lstStyle/>
                    <a:p>
                      <a:pPr algn="ctr"/>
                      <a:r>
                        <a:rPr lang="en-US" u="sng" dirty="0">
                          <a:solidFill>
                            <a:schemeClr val="tx1"/>
                          </a:solidFill>
                        </a:rPr>
                        <a:t>Chronic Injuries</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3248881735"/>
                  </a:ext>
                </a:extLst>
              </a:tr>
              <a:tr h="2135946">
                <a:tc>
                  <a: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1" u="sng" dirty="0"/>
                        <a:t>Tendonitis: </a:t>
                      </a:r>
                      <a:r>
                        <a:rPr lang="en-GB" sz="1400" b="0" u="none" dirty="0"/>
                        <a:t>A common injury, can effect different tendon through out the body, resulting in pain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1" u="sng" dirty="0"/>
                        <a:t>Epicondylitis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u="sng" dirty="0"/>
                        <a:t>Medial – GOLFERS ELBOW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u="sng" dirty="0"/>
                        <a:t>Lateral – TENNIS ELBOW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u="sng" dirty="0"/>
                        <a:t>Shin Splints</a:t>
                      </a:r>
                      <a:r>
                        <a:rPr lang="en-GB" sz="1400" b="0" u="none" dirty="0"/>
                        <a:t>: Usually occurs when a performer has been doing lots of running, its causes pain and tenderness in the tibia.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b="1" u="sng" dirty="0"/>
                        <a:t>Stress Fractures: </a:t>
                      </a:r>
                      <a:r>
                        <a:rPr lang="en-GB" sz="1400" b="0" u="none" dirty="0"/>
                        <a:t>Tiny cracks appear in a bone due to repeated stress.</a:t>
                      </a:r>
                      <a:endParaRPr lang="en-US" sz="1400" b="0" u="none"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73160316"/>
                  </a:ext>
                </a:extLst>
              </a:tr>
              <a:tr h="442119">
                <a:tc>
                  <a:txBody>
                    <a:bodyPr/>
                    <a:lstStyle/>
                    <a:p>
                      <a:pPr lvl="0" algn="ctr">
                        <a:buNone/>
                      </a:pPr>
                      <a:r>
                        <a:rPr lang="en-US" sz="1800" b="1" i="0" u="sng" strike="noStrike" noProof="0" dirty="0">
                          <a:solidFill>
                            <a:schemeClr val="tx1"/>
                          </a:solidFill>
                          <a:latin typeface="Aptos"/>
                        </a:rPr>
                        <a:t>PRICE Therapy</a:t>
                      </a:r>
                    </a:p>
                  </a:txBody>
                  <a:tcPr>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extLst>
                  <a:ext uri="{0D108BD9-81ED-4DB2-BD59-A6C34878D82A}">
                    <a16:rowId xmlns:a16="http://schemas.microsoft.com/office/drawing/2014/main" val="2249699140"/>
                  </a:ext>
                </a:extLst>
              </a:tr>
              <a:tr h="18382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Used for the treatment of soft tissue injuries.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0000"/>
                          </a:solidFill>
                        </a:rPr>
                        <a:t>P</a:t>
                      </a:r>
                      <a:r>
                        <a:rPr lang="en-GB" sz="2000" b="0" dirty="0">
                          <a:solidFill>
                            <a:srgbClr val="FF0000"/>
                          </a:solidFill>
                        </a:rPr>
                        <a:t>ROTECTION </a:t>
                      </a:r>
                      <a:r>
                        <a:rPr lang="en-GB" sz="2000" b="1" dirty="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2060"/>
                          </a:solidFill>
                        </a:rPr>
                        <a:t>R</a:t>
                      </a:r>
                      <a:r>
                        <a:rPr lang="en-GB" sz="2000" b="0" dirty="0">
                          <a:solidFill>
                            <a:srgbClr val="002060"/>
                          </a:solidFill>
                        </a:rPr>
                        <a:t>EST</a:t>
                      </a:r>
                      <a:r>
                        <a:rPr lang="en-GB" sz="2000" b="1" dirty="0">
                          <a:solidFill>
                            <a:srgbClr val="00206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00B050"/>
                          </a:solidFill>
                        </a:rPr>
                        <a:t>I</a:t>
                      </a:r>
                      <a:r>
                        <a:rPr lang="en-GB" sz="2000" b="0" dirty="0">
                          <a:solidFill>
                            <a:srgbClr val="00B050"/>
                          </a:solidFill>
                        </a:rPr>
                        <a:t>CE   </a:t>
                      </a:r>
                      <a:r>
                        <a:rPr lang="en-GB" sz="2000" b="1" dirty="0">
                          <a:solidFill>
                            <a:srgbClr val="00B05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FFC000"/>
                          </a:solidFill>
                        </a:rPr>
                        <a:t>C</a:t>
                      </a:r>
                      <a:r>
                        <a:rPr lang="en-GB" sz="2000" b="0" dirty="0">
                          <a:solidFill>
                            <a:srgbClr val="FFC000"/>
                          </a:solidFill>
                        </a:rPr>
                        <a:t>ompress   </a:t>
                      </a:r>
                      <a:r>
                        <a:rPr lang="en-GB" sz="2000" b="1" dirty="0">
                          <a:solidFill>
                            <a:srgbClr val="FFC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a:solidFill>
                            <a:srgbClr val="7030A0"/>
                          </a:solidFill>
                        </a:rPr>
                        <a:t>E</a:t>
                      </a:r>
                      <a:r>
                        <a:rPr lang="en-GB" sz="2000" b="0" dirty="0">
                          <a:solidFill>
                            <a:srgbClr val="7030A0"/>
                          </a:solidFill>
                        </a:rPr>
                        <a:t>levate</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sp>
        <p:nvSpPr>
          <p:cNvPr id="12" name="TextBox 11">
            <a:extLst>
              <a:ext uri="{FF2B5EF4-FFF2-40B4-BE49-F238E27FC236}">
                <a16:creationId xmlns:a16="http://schemas.microsoft.com/office/drawing/2014/main" id="{1D334A0B-29FF-4EEE-D2F3-8D3FE61E9869}"/>
              </a:ext>
            </a:extLst>
          </p:cNvPr>
          <p:cNvSpPr txBox="1"/>
          <p:nvPr/>
        </p:nvSpPr>
        <p:spPr>
          <a:xfrm>
            <a:off x="172128" y="1183487"/>
            <a:ext cx="5800165" cy="861774"/>
          </a:xfrm>
          <a:prstGeom prst="rect">
            <a:avLst/>
          </a:prstGeom>
          <a:solidFill>
            <a:srgbClr val="FFC000"/>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Acute injuries: </a:t>
            </a:r>
            <a:r>
              <a:rPr lang="en-GB" sz="1600" dirty="0"/>
              <a:t>result from </a:t>
            </a:r>
            <a:r>
              <a:rPr lang="en-GB" sz="1600" b="1" dirty="0">
                <a:solidFill>
                  <a:srgbClr val="FF0000"/>
                </a:solidFill>
              </a:rPr>
              <a:t>sudden</a:t>
            </a:r>
            <a:r>
              <a:rPr lang="en-GB" sz="1600" dirty="0">
                <a:solidFill>
                  <a:srgbClr val="FF0000"/>
                </a:solidFill>
              </a:rPr>
              <a:t> </a:t>
            </a:r>
            <a:r>
              <a:rPr lang="en-GB" sz="1600" b="1" dirty="0">
                <a:solidFill>
                  <a:srgbClr val="FF0000"/>
                </a:solidFill>
              </a:rPr>
              <a:t>trauma – </a:t>
            </a:r>
            <a:r>
              <a:rPr lang="en-GB" sz="1600" dirty="0"/>
              <a:t>damage or harm to part of the body, causing </a:t>
            </a:r>
            <a:r>
              <a:rPr lang="en-GB" sz="1600" dirty="0">
                <a:solidFill>
                  <a:srgbClr val="FF0000"/>
                </a:solidFill>
              </a:rPr>
              <a:t>immediate</a:t>
            </a:r>
            <a:r>
              <a:rPr lang="en-GB" sz="1600" dirty="0"/>
              <a:t> pain, swelling and loss of function.</a:t>
            </a:r>
            <a:endParaRPr lang="en-US" sz="1600" dirty="0"/>
          </a:p>
        </p:txBody>
      </p:sp>
      <p:sp>
        <p:nvSpPr>
          <p:cNvPr id="13" name="TextBox 12">
            <a:extLst>
              <a:ext uri="{FF2B5EF4-FFF2-40B4-BE49-F238E27FC236}">
                <a16:creationId xmlns:a16="http://schemas.microsoft.com/office/drawing/2014/main" id="{C524D48D-875A-D27A-37BC-E53989AA273E}"/>
              </a:ext>
            </a:extLst>
          </p:cNvPr>
          <p:cNvSpPr txBox="1"/>
          <p:nvPr/>
        </p:nvSpPr>
        <p:spPr>
          <a:xfrm>
            <a:off x="6141419" y="1109570"/>
            <a:ext cx="5868363" cy="861774"/>
          </a:xfrm>
          <a:prstGeom prst="rect">
            <a:avLst/>
          </a:prstGeom>
          <a:solidFill>
            <a:srgbClr val="F511C7"/>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u="sng" dirty="0"/>
              <a:t>Chronic injuries: </a:t>
            </a:r>
            <a:r>
              <a:rPr lang="en-US" u="sng" dirty="0"/>
              <a:t>A</a:t>
            </a:r>
            <a:r>
              <a:rPr lang="en-GB" sz="1600" dirty="0"/>
              <a:t>re </a:t>
            </a:r>
            <a:r>
              <a:rPr lang="en-GB" sz="1600" b="1" dirty="0"/>
              <a:t>caused by overuse </a:t>
            </a:r>
            <a:r>
              <a:rPr lang="en-GB" sz="1600" dirty="0"/>
              <a:t>of parts of the body through </a:t>
            </a:r>
            <a:r>
              <a:rPr lang="en-GB" sz="1600" b="1" dirty="0"/>
              <a:t>repetitive movement. </a:t>
            </a:r>
            <a:r>
              <a:rPr lang="en-GB" sz="1600" dirty="0"/>
              <a:t>They develop </a:t>
            </a:r>
            <a:r>
              <a:rPr lang="en-GB" sz="1600" b="1" dirty="0"/>
              <a:t>gradually </a:t>
            </a:r>
            <a:r>
              <a:rPr lang="en-GB" sz="1600" dirty="0"/>
              <a:t>over a long period of time.</a:t>
            </a:r>
            <a:endParaRPr lang="en-US" b="1" dirty="0"/>
          </a:p>
        </p:txBody>
      </p:sp>
      <p:pic>
        <p:nvPicPr>
          <p:cNvPr id="8" name="Picture 7">
            <a:extLst>
              <a:ext uri="{FF2B5EF4-FFF2-40B4-BE49-F238E27FC236}">
                <a16:creationId xmlns:a16="http://schemas.microsoft.com/office/drawing/2014/main" id="{4D05E41E-1F3F-4354-8D5C-9BE08C81DA16}"/>
              </a:ext>
            </a:extLst>
          </p:cNvPr>
          <p:cNvPicPr>
            <a:picLocks noChangeAspect="1"/>
          </p:cNvPicPr>
          <p:nvPr/>
        </p:nvPicPr>
        <p:blipFill>
          <a:blip r:embed="rId2"/>
          <a:stretch>
            <a:fillRect/>
          </a:stretch>
        </p:blipFill>
        <p:spPr>
          <a:xfrm>
            <a:off x="109417" y="146420"/>
            <a:ext cx="1444362" cy="963150"/>
          </a:xfrm>
          <a:prstGeom prst="rect">
            <a:avLst/>
          </a:prstGeom>
        </p:spPr>
      </p:pic>
      <p:pic>
        <p:nvPicPr>
          <p:cNvPr id="10" name="Picture 2" descr="Image result for blisters">
            <a:extLst>
              <a:ext uri="{FF2B5EF4-FFF2-40B4-BE49-F238E27FC236}">
                <a16:creationId xmlns:a16="http://schemas.microsoft.com/office/drawing/2014/main" id="{5066A32B-6209-4EAA-A7B1-3298019B4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7177" y="5979458"/>
            <a:ext cx="1112788" cy="78278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Image result for sporting laceration">
            <a:extLst>
              <a:ext uri="{FF2B5EF4-FFF2-40B4-BE49-F238E27FC236}">
                <a16:creationId xmlns:a16="http://schemas.microsoft.com/office/drawing/2014/main" id="{84B8B63E-5073-4555-A9A3-D9F222AA1A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4941" y="24838"/>
            <a:ext cx="1047269" cy="113981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DF2FB8AC-54AD-4C98-A8C6-DA7D0B5622AE}"/>
              </a:ext>
            </a:extLst>
          </p:cNvPr>
          <p:cNvPicPr>
            <a:picLocks noChangeAspect="1"/>
          </p:cNvPicPr>
          <p:nvPr/>
        </p:nvPicPr>
        <p:blipFill>
          <a:blip r:embed="rId5"/>
          <a:stretch>
            <a:fillRect/>
          </a:stretch>
        </p:blipFill>
        <p:spPr>
          <a:xfrm>
            <a:off x="8888524" y="-18071"/>
            <a:ext cx="1022780" cy="1104602"/>
          </a:xfrm>
          <a:prstGeom prst="rect">
            <a:avLst/>
          </a:prstGeom>
        </p:spPr>
      </p:pic>
      <p:pic>
        <p:nvPicPr>
          <p:cNvPr id="15" name="Picture 2" descr="Image result for closed fracture x ray radius and ulna">
            <a:extLst>
              <a:ext uri="{FF2B5EF4-FFF2-40B4-BE49-F238E27FC236}">
                <a16:creationId xmlns:a16="http://schemas.microsoft.com/office/drawing/2014/main" id="{E9039964-2B83-4050-9DE6-90F2B2750C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77693" y="24838"/>
            <a:ext cx="1047269" cy="1047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3334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3E65E-6EB0-696C-0E1C-3F38425530B2}"/>
              </a:ext>
            </a:extLst>
          </p:cNvPr>
          <p:cNvSpPr>
            <a:spLocks noGrp="1"/>
          </p:cNvSpPr>
          <p:nvPr>
            <p:ph type="title"/>
          </p:nvPr>
        </p:nvSpPr>
        <p:spPr>
          <a:xfrm>
            <a:off x="838200" y="365125"/>
            <a:ext cx="10515600" cy="707129"/>
          </a:xfrm>
        </p:spPr>
        <p:txBody>
          <a:bodyPr/>
          <a:lstStyle/>
          <a:p>
            <a:pPr algn="ctr"/>
            <a:r>
              <a:rPr lang="en-US" sz="1800" b="1" u="sng" dirty="0"/>
              <a:t>OCR Sports Science Knowledge </a:t>
            </a:r>
            <a:r>
              <a:rPr lang="en-US" sz="1800" b="1" u="sng" dirty="0" err="1"/>
              <a:t>Organiser</a:t>
            </a:r>
            <a:br>
              <a:rPr lang="en-US" sz="1800" b="1" u="sng" dirty="0"/>
            </a:br>
            <a:r>
              <a:rPr lang="en-US" sz="1800" b="1" u="sng" dirty="0"/>
              <a:t>R180 TA3 Different Types and causes of sports injuries – Knowledge applied.</a:t>
            </a:r>
            <a:endParaRPr lang="en-US" dirty="0"/>
          </a:p>
        </p:txBody>
      </p:sp>
      <p:graphicFrame>
        <p:nvGraphicFramePr>
          <p:cNvPr id="4" name="Table 3">
            <a:extLst>
              <a:ext uri="{FF2B5EF4-FFF2-40B4-BE49-F238E27FC236}">
                <a16:creationId xmlns:a16="http://schemas.microsoft.com/office/drawing/2014/main" id="{C15BAA80-2BF1-6F2E-EA79-5ED55AAD5830}"/>
              </a:ext>
            </a:extLst>
          </p:cNvPr>
          <p:cNvGraphicFramePr>
            <a:graphicFrameLocks noGrp="1"/>
          </p:cNvGraphicFramePr>
          <p:nvPr>
            <p:extLst>
              <p:ext uri="{D42A27DB-BD31-4B8C-83A1-F6EECF244321}">
                <p14:modId xmlns:p14="http://schemas.microsoft.com/office/powerpoint/2010/main" val="4043979752"/>
              </p:ext>
            </p:extLst>
          </p:nvPr>
        </p:nvGraphicFramePr>
        <p:xfrm>
          <a:off x="44173" y="955714"/>
          <a:ext cx="4365294" cy="5912943"/>
        </p:xfrm>
        <a:graphic>
          <a:graphicData uri="http://schemas.openxmlformats.org/drawingml/2006/table">
            <a:tbl>
              <a:tblPr firstRow="1" bandRow="1">
                <a:tableStyleId>{5C22544A-7EE6-4342-B048-85BDC9FD1C3A}</a:tableStyleId>
              </a:tblPr>
              <a:tblGrid>
                <a:gridCol w="1399337">
                  <a:extLst>
                    <a:ext uri="{9D8B030D-6E8A-4147-A177-3AD203B41FA5}">
                      <a16:colId xmlns:a16="http://schemas.microsoft.com/office/drawing/2014/main" val="27272551"/>
                    </a:ext>
                  </a:extLst>
                </a:gridCol>
                <a:gridCol w="2965957">
                  <a:extLst>
                    <a:ext uri="{9D8B030D-6E8A-4147-A177-3AD203B41FA5}">
                      <a16:colId xmlns:a16="http://schemas.microsoft.com/office/drawing/2014/main" val="1459970594"/>
                    </a:ext>
                  </a:extLst>
                </a:gridCol>
              </a:tblGrid>
              <a:tr h="365583">
                <a:tc>
                  <a:txBody>
                    <a:bodyPr/>
                    <a:lstStyle/>
                    <a:p>
                      <a:r>
                        <a:rPr lang="en-US" sz="1400" dirty="0"/>
                        <a:t>Extrinsic Factor</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tc>
                  <a:txBody>
                    <a:bodyPr/>
                    <a:lstStyle/>
                    <a:p>
                      <a:pPr algn="ctr"/>
                      <a:r>
                        <a:rPr lang="en-US" sz="1400" dirty="0"/>
                        <a:t>Risk of injury occurring</a:t>
                      </a:r>
                      <a:endParaRPr lang="en-US" sz="1400" dirty="0" err="1"/>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4085473876"/>
                  </a:ext>
                </a:extLst>
              </a:tr>
              <a:tr h="931389">
                <a:tc>
                  <a:txBody>
                    <a:bodyPr/>
                    <a:lstStyle/>
                    <a:p>
                      <a:r>
                        <a:rPr lang="en-US" sz="1400" b="1" u="sng" dirty="0"/>
                        <a:t>Type of activity</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panose="020B0604020202020204" pitchFamily="34" charset="0"/>
                        <a:buChar char="•"/>
                      </a:pPr>
                      <a:r>
                        <a:rPr lang="en-GB" sz="1400" b="1" u="sng" dirty="0"/>
                        <a:t>Acute injuries </a:t>
                      </a:r>
                      <a:r>
                        <a:rPr lang="en-GB" sz="1400" dirty="0"/>
                        <a:t>such as cuts or bruises in boxing and MMA</a:t>
                      </a:r>
                    </a:p>
                    <a:p>
                      <a:pPr marL="285750" indent="-285750">
                        <a:buFont typeface="Arial" panose="020B0604020202020204" pitchFamily="34" charset="0"/>
                        <a:buChar char="•"/>
                      </a:pPr>
                      <a:r>
                        <a:rPr lang="en-GB" sz="1400" b="1" u="sng" dirty="0"/>
                        <a:t>Chronic injuries </a:t>
                      </a:r>
                      <a:r>
                        <a:rPr lang="en-GB" sz="1400" dirty="0"/>
                        <a:t>such as shin splints in marathon runners</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62898630"/>
                  </a:ext>
                </a:extLst>
              </a:tr>
              <a:tr h="1729970">
                <a:tc>
                  <a:txBody>
                    <a:bodyPr/>
                    <a:lstStyle/>
                    <a:p>
                      <a:r>
                        <a:rPr lang="en-US" sz="1400" b="1" u="sng" dirty="0"/>
                        <a:t>Coaching, instructing and leading</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panose="020B0604020202020204" pitchFamily="34" charset="0"/>
                        <a:buChar char="•"/>
                      </a:pPr>
                      <a:r>
                        <a:rPr lang="en-GB" sz="1400" b="1" u="sng" dirty="0"/>
                        <a:t>Acute injuries </a:t>
                      </a:r>
                      <a:r>
                        <a:rPr lang="en-GB" sz="1400" dirty="0"/>
                        <a:t>such as fractures could be caused if players are encouraged to carry out two footed tackles.</a:t>
                      </a:r>
                    </a:p>
                    <a:p>
                      <a:pPr marL="285750" indent="-285750">
                        <a:buFont typeface="Arial" panose="020B0604020202020204" pitchFamily="34" charset="0"/>
                        <a:buChar char="•"/>
                      </a:pPr>
                      <a:r>
                        <a:rPr lang="en-GB" sz="1400" b="1" u="sng" dirty="0"/>
                        <a:t>Chronic injuries</a:t>
                      </a:r>
                      <a:r>
                        <a:rPr lang="en-GB" sz="1400" u="sng" dirty="0"/>
                        <a:t> </a:t>
                      </a:r>
                      <a:r>
                        <a:rPr lang="en-GB" sz="1400" dirty="0"/>
                        <a:t>such as medial epicondylitis (golfers elbow) can be caused if incorrect driving technique is taught.</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81813560"/>
                  </a:ext>
                </a:extLst>
              </a:tr>
              <a:tr h="1358026">
                <a:tc>
                  <a:txBody>
                    <a:bodyPr/>
                    <a:lstStyle/>
                    <a:p>
                      <a:r>
                        <a:rPr lang="en-US" sz="1400" b="1" u="sng" dirty="0"/>
                        <a:t>Environmental Factors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panose="020B0604020202020204" pitchFamily="34" charset="0"/>
                        <a:buChar char="•"/>
                      </a:pPr>
                      <a:r>
                        <a:rPr lang="en-GB" sz="1400" b="1" u="sng" dirty="0"/>
                        <a:t>Acute injuries </a:t>
                      </a:r>
                      <a:r>
                        <a:rPr lang="en-GB" sz="1400" dirty="0"/>
                        <a:t>such abrasions can be caused by falls on to hard surfaces.</a:t>
                      </a:r>
                    </a:p>
                    <a:p>
                      <a:pPr marL="285750" indent="-285750">
                        <a:buFont typeface="Arial" panose="020B0604020202020204" pitchFamily="34" charset="0"/>
                        <a:buChar char="•"/>
                      </a:pPr>
                      <a:r>
                        <a:rPr lang="en-GB" sz="1400" b="1" u="sng" dirty="0"/>
                        <a:t>Chronic injuries </a:t>
                      </a:r>
                      <a:r>
                        <a:rPr lang="en-GB" sz="1400" dirty="0"/>
                        <a:t>such as shin splints are caused by repetitively running on hard surfaces.</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51138642"/>
                  </a:ext>
                </a:extLst>
              </a:tr>
              <a:tr h="1378111">
                <a:tc>
                  <a:txBody>
                    <a:bodyPr/>
                    <a:lstStyle/>
                    <a:p>
                      <a:r>
                        <a:rPr lang="en-US" sz="1400" b="1" u="sng" dirty="0"/>
                        <a:t>Equipment</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panose="020B0604020202020204" pitchFamily="34" charset="0"/>
                        <a:buChar char="•"/>
                      </a:pPr>
                      <a:r>
                        <a:rPr lang="en-GB" sz="1400" b="1" u="sng" dirty="0"/>
                        <a:t>Acute injuries </a:t>
                      </a:r>
                      <a:r>
                        <a:rPr lang="en-GB" sz="1400" dirty="0"/>
                        <a:t>such as fractures from not wearing shin pads.</a:t>
                      </a:r>
                    </a:p>
                    <a:p>
                      <a:pPr marL="285750" indent="-285750">
                        <a:buFont typeface="Arial" panose="020B0604020202020204" pitchFamily="34" charset="0"/>
                        <a:buChar char="•"/>
                      </a:pPr>
                      <a:r>
                        <a:rPr lang="en-GB" sz="1400" b="1" u="sng" dirty="0"/>
                        <a:t>Chronic injuries </a:t>
                      </a:r>
                      <a:r>
                        <a:rPr lang="en-GB" sz="1400" dirty="0"/>
                        <a:t>such as tendonitis  from not taping or supporting weaker body parts.</a:t>
                      </a:r>
                      <a:endParaRPr lang="en-US" sz="1400" dirty="0"/>
                    </a:p>
                    <a:p>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331127508"/>
                  </a:ext>
                </a:extLst>
              </a:tr>
            </a:tbl>
          </a:graphicData>
        </a:graphic>
      </p:graphicFrame>
      <p:graphicFrame>
        <p:nvGraphicFramePr>
          <p:cNvPr id="8" name="Table 7">
            <a:extLst>
              <a:ext uri="{FF2B5EF4-FFF2-40B4-BE49-F238E27FC236}">
                <a16:creationId xmlns:a16="http://schemas.microsoft.com/office/drawing/2014/main" id="{9241899F-1C5E-8017-90F0-785D19D8CEDE}"/>
              </a:ext>
            </a:extLst>
          </p:cNvPr>
          <p:cNvGraphicFramePr>
            <a:graphicFrameLocks noGrp="1"/>
          </p:cNvGraphicFramePr>
          <p:nvPr>
            <p:extLst>
              <p:ext uri="{D42A27DB-BD31-4B8C-83A1-F6EECF244321}">
                <p14:modId xmlns:p14="http://schemas.microsoft.com/office/powerpoint/2010/main" val="3376454890"/>
              </p:ext>
            </p:extLst>
          </p:nvPr>
        </p:nvGraphicFramePr>
        <p:xfrm>
          <a:off x="4500283" y="979099"/>
          <a:ext cx="3352799" cy="5924177"/>
        </p:xfrm>
        <a:graphic>
          <a:graphicData uri="http://schemas.openxmlformats.org/drawingml/2006/table">
            <a:tbl>
              <a:tblPr bandRow="1">
                <a:tableStyleId>{5C22544A-7EE6-4342-B048-85BDC9FD1C3A}</a:tableStyleId>
              </a:tblPr>
              <a:tblGrid>
                <a:gridCol w="3352799">
                  <a:extLst>
                    <a:ext uri="{9D8B030D-6E8A-4147-A177-3AD203B41FA5}">
                      <a16:colId xmlns:a16="http://schemas.microsoft.com/office/drawing/2014/main" val="4017681058"/>
                    </a:ext>
                  </a:extLst>
                </a:gridCol>
              </a:tblGrid>
              <a:tr h="448116">
                <a:tc>
                  <a:txBody>
                    <a:bodyPr/>
                    <a:lstStyle/>
                    <a:p>
                      <a:pPr algn="ctr" rtl="0" fontAlgn="base">
                        <a:lnSpc>
                          <a:spcPts val="1500"/>
                        </a:lnSpc>
                        <a:buNone/>
                      </a:pPr>
                      <a:r>
                        <a:rPr lang="en-US" sz="1800" b="1" u="sng" dirty="0">
                          <a:solidFill>
                            <a:srgbClr val="000000"/>
                          </a:solidFill>
                          <a:effectLst/>
                          <a:latin typeface="Aptos"/>
                        </a:rPr>
                        <a:t>Ways to reduce acute injuries</a:t>
                      </a: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511C7"/>
                    </a:solidFill>
                  </a:tcPr>
                </a:tc>
                <a:extLst>
                  <a:ext uri="{0D108BD9-81ED-4DB2-BD59-A6C34878D82A}">
                    <a16:rowId xmlns:a16="http://schemas.microsoft.com/office/drawing/2014/main" val="2505376552"/>
                  </a:ext>
                </a:extLst>
              </a:tr>
              <a:tr h="2389954">
                <a:tc>
                  <a:txBody>
                    <a:bodyPr/>
                    <a:lstStyle/>
                    <a:p>
                      <a:r>
                        <a:rPr lang="en-GB" sz="1600" b="1" dirty="0">
                          <a:latin typeface="Aptos" panose="020B0004020202020204"/>
                          <a:cs typeface="Calibri" panose="020F0502020204030204" pitchFamily="34" charset="0"/>
                        </a:rPr>
                        <a:t>1. </a:t>
                      </a:r>
                      <a:r>
                        <a:rPr lang="en-GB" sz="1600" b="1" u="sng" dirty="0">
                          <a:latin typeface="Aptos" panose="020B0004020202020204"/>
                          <a:cs typeface="Calibri" panose="020F0502020204030204" pitchFamily="34" charset="0"/>
                        </a:rPr>
                        <a:t>Warm up properly before exercise </a:t>
                      </a:r>
                    </a:p>
                    <a:p>
                      <a:r>
                        <a:rPr lang="en-GB" sz="1600" b="1" dirty="0">
                          <a:latin typeface="Aptos" panose="020B0004020202020204"/>
                          <a:cs typeface="Calibri" panose="020F0502020204030204" pitchFamily="34" charset="0"/>
                        </a:rPr>
                        <a:t>2</a:t>
                      </a:r>
                      <a:r>
                        <a:rPr lang="en-GB" sz="1600" b="1" u="sng" dirty="0">
                          <a:latin typeface="Aptos" panose="020B0004020202020204"/>
                          <a:cs typeface="Calibri" panose="020F0502020204030204" pitchFamily="34" charset="0"/>
                        </a:rPr>
                        <a:t>. Ensure that muscles, ligaments and tendons are strong and build up exercise gradually.</a:t>
                      </a:r>
                    </a:p>
                    <a:p>
                      <a:r>
                        <a:rPr lang="en-GB" sz="1600" b="1" u="sng" dirty="0">
                          <a:latin typeface="Aptos" panose="020B0004020202020204"/>
                          <a:cs typeface="Calibri" panose="020F0502020204030204" pitchFamily="34" charset="0"/>
                        </a:rPr>
                        <a:t>3. Maintain a healthy weight</a:t>
                      </a:r>
                    </a:p>
                    <a:p>
                      <a:pPr>
                        <a:buFont typeface="Arial" panose="020B0604020202020204" pitchFamily="34" charset="0"/>
                        <a:buChar char="•"/>
                      </a:pPr>
                      <a:r>
                        <a:rPr lang="en-GB" sz="1600" dirty="0">
                          <a:latin typeface="Aptos" panose="020B0004020202020204"/>
                          <a:cs typeface="Calibri" panose="020F0502020204030204" pitchFamily="34" charset="0"/>
                        </a:rPr>
                        <a:t> Avoid being underweight – malnutrition leads to reduced bone density.</a:t>
                      </a:r>
                    </a:p>
                    <a:p>
                      <a:pPr>
                        <a:buFont typeface="Arial" panose="020B0604020202020204" pitchFamily="34" charset="0"/>
                        <a:buChar char="•"/>
                      </a:pPr>
                      <a:r>
                        <a:rPr lang="en-GB" sz="1600" dirty="0">
                          <a:latin typeface="Aptos" panose="020B0004020202020204"/>
                          <a:cs typeface="Calibri" panose="020F0502020204030204" pitchFamily="34" charset="0"/>
                        </a:rPr>
                        <a:t>Being overweight increases pressure on the body</a:t>
                      </a:r>
                      <a:endParaRPr lang="en-US" sz="1600" dirty="0">
                        <a:effectLst/>
                        <a:latin typeface="Aptos" panose="020B0004020202020204" pitchFamily="34" charset="0"/>
                      </a:endParaRP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98083824"/>
                  </a:ext>
                </a:extLst>
              </a:tr>
              <a:tr h="386590">
                <a:tc>
                  <a:txBody>
                    <a:bodyPr/>
                    <a:lstStyle/>
                    <a:p>
                      <a:pPr lvl="0" algn="ctr">
                        <a:lnSpc>
                          <a:spcPts val="1500"/>
                        </a:lnSpc>
                        <a:buNone/>
                      </a:pPr>
                      <a:r>
                        <a:rPr lang="en-US" sz="1800" b="1" i="0" u="sng" strike="noStrike" noProof="0" dirty="0">
                          <a:solidFill>
                            <a:srgbClr val="000000"/>
                          </a:solidFill>
                          <a:effectLst/>
                          <a:latin typeface="Aptos"/>
                        </a:rPr>
                        <a:t>Ways to reduce chronic injuries</a:t>
                      </a:r>
                      <a:endParaRPr lang="en-US" dirty="0"/>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566208634"/>
                  </a:ext>
                </a:extLst>
              </a:tr>
              <a:tr h="2587977">
                <a:tc>
                  <a:txBody>
                    <a:bodyPr/>
                    <a:lstStyle/>
                    <a:p>
                      <a:r>
                        <a:rPr lang="en-GB" sz="1600" b="1" dirty="0"/>
                        <a:t>1. Avoid overtraining</a:t>
                      </a:r>
                    </a:p>
                    <a:p>
                      <a:r>
                        <a:rPr lang="en-GB" sz="1600" b="1" dirty="0"/>
                        <a:t>2. Develop good techniques/ Avoid bad habits</a:t>
                      </a:r>
                    </a:p>
                    <a:p>
                      <a:r>
                        <a:rPr lang="en-GB" sz="1600" b="1" dirty="0"/>
                        <a:t>3. Avoid training on hard surfaces where possible</a:t>
                      </a:r>
                    </a:p>
                    <a:p>
                      <a:r>
                        <a:rPr lang="en-GB" sz="1600" b="1" dirty="0"/>
                        <a:t>4. Wear footwear that is appropriate for the sporting activity</a:t>
                      </a:r>
                    </a:p>
                    <a:p>
                      <a:r>
                        <a:rPr lang="en-GB" sz="1600" b="1" dirty="0"/>
                        <a:t>5. Avoid returning to exercise too soon following injury. </a:t>
                      </a:r>
                    </a:p>
                    <a:p>
                      <a:pPr rtl="0" fontAlgn="auto">
                        <a:lnSpc>
                          <a:spcPts val="1500"/>
                        </a:lnSpc>
                        <a:buNone/>
                      </a:pPr>
                      <a:endParaRPr lang="en-US" sz="1600" b="1" dirty="0">
                        <a:effectLst/>
                        <a:latin typeface="Aptos" panose="020B0004020202020204" pitchFamily="34" charset="0"/>
                      </a:endParaRPr>
                    </a:p>
                  </a:txBody>
                  <a:tcPr marL="63094" marR="63094" marT="31547" marB="31547">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95563355"/>
                  </a:ext>
                </a:extLst>
              </a:tr>
            </a:tbl>
          </a:graphicData>
        </a:graphic>
      </p:graphicFrame>
      <p:graphicFrame>
        <p:nvGraphicFramePr>
          <p:cNvPr id="9" name="Table 8">
            <a:extLst>
              <a:ext uri="{FF2B5EF4-FFF2-40B4-BE49-F238E27FC236}">
                <a16:creationId xmlns:a16="http://schemas.microsoft.com/office/drawing/2014/main" id="{0810F17F-8DD6-EF93-E525-29C7A4B95935}"/>
              </a:ext>
            </a:extLst>
          </p:cNvPr>
          <p:cNvGraphicFramePr>
            <a:graphicFrameLocks noGrp="1"/>
          </p:cNvGraphicFramePr>
          <p:nvPr>
            <p:extLst>
              <p:ext uri="{D42A27DB-BD31-4B8C-83A1-F6EECF244321}">
                <p14:modId xmlns:p14="http://schemas.microsoft.com/office/powerpoint/2010/main" val="1359869225"/>
              </p:ext>
            </p:extLst>
          </p:nvPr>
        </p:nvGraphicFramePr>
        <p:xfrm>
          <a:off x="7943898" y="979099"/>
          <a:ext cx="4248101" cy="5789255"/>
        </p:xfrm>
        <a:graphic>
          <a:graphicData uri="http://schemas.openxmlformats.org/drawingml/2006/table">
            <a:tbl>
              <a:tblPr firstRow="1" bandRow="1">
                <a:tableStyleId>{5C22544A-7EE6-4342-B048-85BDC9FD1C3A}</a:tableStyleId>
              </a:tblPr>
              <a:tblGrid>
                <a:gridCol w="866373">
                  <a:extLst>
                    <a:ext uri="{9D8B030D-6E8A-4147-A177-3AD203B41FA5}">
                      <a16:colId xmlns:a16="http://schemas.microsoft.com/office/drawing/2014/main" val="27272551"/>
                    </a:ext>
                  </a:extLst>
                </a:gridCol>
                <a:gridCol w="3381728">
                  <a:extLst>
                    <a:ext uri="{9D8B030D-6E8A-4147-A177-3AD203B41FA5}">
                      <a16:colId xmlns:a16="http://schemas.microsoft.com/office/drawing/2014/main" val="1459970594"/>
                    </a:ext>
                  </a:extLst>
                </a:gridCol>
              </a:tblGrid>
              <a:tr h="548701">
                <a:tc>
                  <a:txBody>
                    <a:bodyPr/>
                    <a:lstStyle/>
                    <a:p>
                      <a:r>
                        <a:rPr lang="en-US" sz="1400" u="sng" dirty="0">
                          <a:solidFill>
                            <a:schemeClr val="tx1"/>
                          </a:solidFill>
                        </a:rPr>
                        <a:t>Intrinsic Factor</a:t>
                      </a:r>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tc>
                  <a:txBody>
                    <a:bodyPr/>
                    <a:lstStyle/>
                    <a:p>
                      <a:pPr algn="ctr"/>
                      <a:r>
                        <a:rPr lang="en-US" sz="1400" u="sng" dirty="0">
                          <a:solidFill>
                            <a:schemeClr val="tx1"/>
                          </a:solidFill>
                        </a:rPr>
                        <a:t>Risk of injury </a:t>
                      </a:r>
                      <a:r>
                        <a:rPr lang="en-US" sz="1400" u="sng" dirty="0" err="1">
                          <a:solidFill>
                            <a:schemeClr val="tx1"/>
                          </a:solidFill>
                        </a:rPr>
                        <a:t>occuring</a:t>
                      </a:r>
                      <a:endParaRPr lang="en-US" sz="1400" u="sng" dirty="0">
                        <a:solidFill>
                          <a:schemeClr val="tx1"/>
                        </a:solidFill>
                      </a:endParaRPr>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extLst>
                  <a:ext uri="{0D108BD9-81ED-4DB2-BD59-A6C34878D82A}">
                    <a16:rowId xmlns:a16="http://schemas.microsoft.com/office/drawing/2014/main" val="4085473876"/>
                  </a:ext>
                </a:extLst>
              </a:tr>
              <a:tr h="1904315">
                <a:tc>
                  <a:txBody>
                    <a:bodyPr/>
                    <a:lstStyle/>
                    <a:p>
                      <a:r>
                        <a:rPr lang="en-US" sz="1400" b="1" dirty="0"/>
                        <a:t>Age</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panose="020B0604020202020204" pitchFamily="34" charset="0"/>
                        <a:buChar char="•"/>
                      </a:pPr>
                      <a:r>
                        <a:rPr lang="en-GB" sz="1400" dirty="0"/>
                        <a:t>From the age of 35 the body loses bone density. As a person gets older, their bones become weaker.</a:t>
                      </a:r>
                    </a:p>
                    <a:p>
                      <a:pPr marL="285750" indent="-285750">
                        <a:buFont typeface="Arial" panose="020B0604020202020204" pitchFamily="34" charset="0"/>
                        <a:buChar char="•"/>
                      </a:pPr>
                      <a:r>
                        <a:rPr lang="en-GB" sz="1400" dirty="0"/>
                        <a:t>Older people and people on certain medications are more at risk of bruising.</a:t>
                      </a:r>
                    </a:p>
                    <a:p>
                      <a:pPr marL="285750" indent="-285750">
                        <a:buFont typeface="Arial" panose="020B0604020202020204" pitchFamily="34" charset="0"/>
                        <a:buChar char="•"/>
                      </a:pPr>
                      <a:r>
                        <a:rPr lang="en-GB" sz="1400" dirty="0"/>
                        <a:t>Skin also becomes more fragile increasing the risk of cuts.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062898630"/>
                  </a:ext>
                </a:extLst>
              </a:tr>
              <a:tr h="972371">
                <a:tc>
                  <a:txBody>
                    <a:bodyPr/>
                    <a:lstStyle/>
                    <a:p>
                      <a:r>
                        <a:rPr lang="en-US" sz="1400" b="1" dirty="0"/>
                        <a:t>Nutrition</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A lack of calcium in the things we eat and drink can cause bones to become weaker and at greater risk of fracture.</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281813560"/>
                  </a:ext>
                </a:extLst>
              </a:tr>
              <a:tr h="972371">
                <a:tc>
                  <a:txBody>
                    <a:bodyPr/>
                    <a:lstStyle/>
                    <a:p>
                      <a:pPr lvl="0">
                        <a:buNone/>
                      </a:pPr>
                      <a:r>
                        <a:rPr lang="en-US" sz="1400" b="1" dirty="0"/>
                        <a:t>Previous Injuries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dirty="0"/>
                        <a:t>Ligaments become weaker following a sprain or dislocation, increasing the risk of these injuries occurring again.</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579703940"/>
                  </a:ext>
                </a:extLst>
              </a:tr>
              <a:tr h="1391497">
                <a:tc>
                  <a:txBody>
                    <a:bodyPr/>
                    <a:lstStyle/>
                    <a:p>
                      <a:r>
                        <a:rPr lang="en-US" sz="1400" b="1" dirty="0"/>
                        <a:t>Sleep</a:t>
                      </a: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marL="285750" indent="-285750">
                        <a:buFont typeface="Arial" panose="020B0604020202020204" pitchFamily="34" charset="0"/>
                        <a:buChar char="•"/>
                      </a:pPr>
                      <a:r>
                        <a:rPr lang="en-GB" sz="1400" dirty="0"/>
                        <a:t>If a person is tired due to a lack of sleep, they may lack in concentration therefore making a mistake which could lead to injury.</a:t>
                      </a:r>
                    </a:p>
                    <a:p>
                      <a:pPr marL="285750" indent="-285750">
                        <a:buFont typeface="Arial" panose="020B0604020202020204" pitchFamily="34" charset="0"/>
                        <a:buChar char="•"/>
                      </a:pPr>
                      <a:r>
                        <a:rPr lang="en-GB" sz="1400" dirty="0"/>
                        <a:t>Fatigue can lead to poor technique which could result in tendonitis</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2451138642"/>
                  </a:ext>
                </a:extLst>
              </a:tr>
            </a:tbl>
          </a:graphicData>
        </a:graphic>
      </p:graphicFrame>
    </p:spTree>
    <p:extLst>
      <p:ext uri="{BB962C8B-B14F-4D97-AF65-F5344CB8AC3E}">
        <p14:creationId xmlns:p14="http://schemas.microsoft.com/office/powerpoint/2010/main" val="32045630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A2F68-5391-9063-0B2C-9CC7125DB0D8}"/>
              </a:ext>
            </a:extLst>
          </p:cNvPr>
          <p:cNvSpPr>
            <a:spLocks noGrp="1"/>
          </p:cNvSpPr>
          <p:nvPr>
            <p:ph type="title"/>
          </p:nvPr>
        </p:nvSpPr>
        <p:spPr>
          <a:xfrm>
            <a:off x="838200" y="-17362"/>
            <a:ext cx="10515600" cy="696085"/>
          </a:xfrm>
        </p:spPr>
        <p:txBody>
          <a:bodyPr>
            <a:normAutofit fontScale="90000"/>
          </a:bodyPr>
          <a:lstStyle/>
          <a:p>
            <a:pPr algn="ctr"/>
            <a:r>
              <a:rPr lang="en-US" sz="2000" b="1" u="sng" dirty="0"/>
              <a:t>OCR Sports Science Knowledge </a:t>
            </a:r>
            <a:r>
              <a:rPr lang="en-US" sz="2000" b="1" u="sng" dirty="0" err="1"/>
              <a:t>Organiser</a:t>
            </a:r>
            <a:br>
              <a:rPr lang="en-US" sz="2000" b="1" u="sng" dirty="0"/>
            </a:br>
            <a:r>
              <a:rPr lang="en-US" sz="2000" b="1" u="sng" dirty="0"/>
              <a:t>R180 TA4: Reducing the risk, treatment of and rehabilitation of sports injuries and medical conditions</a:t>
            </a:r>
            <a:endParaRPr lang="en-US" dirty="0"/>
          </a:p>
        </p:txBody>
      </p:sp>
      <p:graphicFrame>
        <p:nvGraphicFramePr>
          <p:cNvPr id="5" name="Content Placeholder 6">
            <a:extLst>
              <a:ext uri="{FF2B5EF4-FFF2-40B4-BE49-F238E27FC236}">
                <a16:creationId xmlns:a16="http://schemas.microsoft.com/office/drawing/2014/main" id="{338B7037-F095-0050-1A5D-D0873BEB257D}"/>
              </a:ext>
            </a:extLst>
          </p:cNvPr>
          <p:cNvGraphicFramePr>
            <a:graphicFrameLocks/>
          </p:cNvGraphicFramePr>
          <p:nvPr>
            <p:extLst>
              <p:ext uri="{D42A27DB-BD31-4B8C-83A1-F6EECF244321}">
                <p14:modId xmlns:p14="http://schemas.microsoft.com/office/powerpoint/2010/main" val="4034944376"/>
              </p:ext>
            </p:extLst>
          </p:nvPr>
        </p:nvGraphicFramePr>
        <p:xfrm>
          <a:off x="44145" y="622340"/>
          <a:ext cx="3272977" cy="6312310"/>
        </p:xfrm>
        <a:graphic>
          <a:graphicData uri="http://schemas.openxmlformats.org/drawingml/2006/table">
            <a:tbl>
              <a:tblPr firstRow="1" bandRow="1">
                <a:tableStyleId>{5C22544A-7EE6-4342-B048-85BDC9FD1C3A}</a:tableStyleId>
              </a:tblPr>
              <a:tblGrid>
                <a:gridCol w="3272977">
                  <a:extLst>
                    <a:ext uri="{9D8B030D-6E8A-4147-A177-3AD203B41FA5}">
                      <a16:colId xmlns:a16="http://schemas.microsoft.com/office/drawing/2014/main" val="1930747257"/>
                    </a:ext>
                  </a:extLst>
                </a:gridCol>
              </a:tblGrid>
              <a:tr h="322658">
                <a:tc>
                  <a:txBody>
                    <a:bodyPr/>
                    <a:lstStyle/>
                    <a:p>
                      <a:pPr lvl="0" algn="ctr">
                        <a:buNone/>
                      </a:pPr>
                      <a:r>
                        <a:rPr lang="en-US" sz="1400" u="sng" dirty="0">
                          <a:solidFill>
                            <a:schemeClr val="tx1"/>
                          </a:solidFill>
                        </a:rPr>
                        <a:t>Safety Checks</a:t>
                      </a:r>
                      <a:endParaRPr lang="en-US" sz="1400" dirty="0"/>
                    </a:p>
                  </a:txBody>
                  <a:tcPr>
                    <a:lnL w="12700">
                      <a:solidFill>
                        <a:schemeClr val="tx1"/>
                      </a:solidFill>
                    </a:lnL>
                    <a:lnR w="12700">
                      <a:solidFill>
                        <a:schemeClr val="tx1"/>
                      </a:solidFill>
                    </a:lnR>
                    <a:lnT w="12700">
                      <a:solidFill>
                        <a:schemeClr val="tx1"/>
                      </a:solidFill>
                    </a:lnT>
                    <a:lnB w="12700">
                      <a:solidFill>
                        <a:schemeClr val="tx1"/>
                      </a:solidFill>
                    </a:lnB>
                    <a:solidFill>
                      <a:schemeClr val="tx2">
                        <a:lumMod val="50000"/>
                        <a:lumOff val="50000"/>
                      </a:schemeClr>
                    </a:solidFill>
                  </a:tcPr>
                </a:tc>
                <a:extLst>
                  <a:ext uri="{0D108BD9-81ED-4DB2-BD59-A6C34878D82A}">
                    <a16:rowId xmlns:a16="http://schemas.microsoft.com/office/drawing/2014/main" val="3248881735"/>
                  </a:ext>
                </a:extLst>
              </a:tr>
              <a:tr h="2529190">
                <a:tc>
                  <a:txBody>
                    <a:bodyPr/>
                    <a:lstStyle/>
                    <a:p>
                      <a:pPr marL="285750" lvl="1" indent="-285750" algn="l" rtl="0">
                        <a:spcBef>
                          <a:spcPts val="0"/>
                        </a:spcBef>
                        <a:spcAft>
                          <a:spcPts val="0"/>
                        </a:spcAft>
                        <a:buSzPts val="2400"/>
                        <a:buFont typeface="Arial" panose="020B0604020202020204" pitchFamily="34" charset="0"/>
                        <a:buChar char="•"/>
                      </a:pPr>
                      <a:r>
                        <a:rPr lang="en-GB" sz="1400" dirty="0"/>
                        <a:t>Should be undertaken for all activities prior to and during participation.</a:t>
                      </a:r>
                    </a:p>
                    <a:p>
                      <a:pPr marL="285750" lvl="1" indent="-285750" algn="l" rtl="0">
                        <a:spcBef>
                          <a:spcPts val="480"/>
                        </a:spcBef>
                        <a:spcAft>
                          <a:spcPts val="0"/>
                        </a:spcAft>
                        <a:buSzPts val="2400"/>
                        <a:buFont typeface="Arial" panose="020B0604020202020204" pitchFamily="34" charset="0"/>
                        <a:buChar char="•"/>
                      </a:pPr>
                      <a:r>
                        <a:rPr lang="en-GB" sz="1400" dirty="0"/>
                        <a:t>People involved in any sport or physical activity. </a:t>
                      </a:r>
                      <a:br>
                        <a:rPr lang="en-GB" sz="1400" dirty="0"/>
                      </a:br>
                      <a:r>
                        <a:rPr lang="en-GB" sz="1400" dirty="0"/>
                        <a:t>– coaches, players and support staff, must be aware of the safety hazards and risks associated with that sport or physical activity.</a:t>
                      </a:r>
                    </a:p>
                    <a:p>
                      <a:pPr marL="285750" lvl="1" indent="-285750" algn="l" rtl="0">
                        <a:spcBef>
                          <a:spcPts val="480"/>
                        </a:spcBef>
                        <a:spcAft>
                          <a:spcPts val="0"/>
                        </a:spcAft>
                        <a:buSzPts val="2400"/>
                        <a:buFont typeface="Arial" panose="020B0604020202020204" pitchFamily="34" charset="0"/>
                        <a:buChar char="•"/>
                      </a:pPr>
                      <a:r>
                        <a:rPr lang="en-GB" sz="1400" dirty="0"/>
                        <a:t>Playing surfaces and playing equipment are obvious potential safety hazards.</a:t>
                      </a:r>
                      <a:endParaRPr lang="en-US" sz="1400"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73160316"/>
                  </a:ext>
                </a:extLst>
              </a:tr>
              <a:tr h="559132">
                <a:tc>
                  <a:txBody>
                    <a:bodyPr/>
                    <a:lstStyle/>
                    <a:p>
                      <a:pPr lvl="0" algn="ctr">
                        <a:buNone/>
                      </a:pPr>
                      <a:r>
                        <a:rPr lang="en-US" sz="1400" b="1" i="0" u="sng" strike="noStrike" noProof="0" dirty="0" err="1">
                          <a:solidFill>
                            <a:schemeClr val="tx1"/>
                          </a:solidFill>
                          <a:latin typeface="Aptos"/>
                        </a:rPr>
                        <a:t>Stratergies</a:t>
                      </a:r>
                      <a:r>
                        <a:rPr lang="en-US" sz="1400" b="1" i="0" u="sng" strike="noStrike" noProof="0" dirty="0">
                          <a:solidFill>
                            <a:schemeClr val="tx1"/>
                          </a:solidFill>
                          <a:latin typeface="Aptos"/>
                        </a:rPr>
                        <a:t> to help reduce the risk of sports injuries and medical conditions</a:t>
                      </a:r>
                    </a:p>
                  </a:txBody>
                  <a:tcPr>
                    <a:lnL w="12700">
                      <a:solidFill>
                        <a:schemeClr val="tx1"/>
                      </a:solidFill>
                    </a:lnL>
                    <a:lnR w="12700">
                      <a:solidFill>
                        <a:schemeClr val="tx1"/>
                      </a:solidFill>
                    </a:lnR>
                    <a:lnT w="12700">
                      <a:solidFill>
                        <a:schemeClr val="tx1"/>
                      </a:solidFill>
                    </a:lnT>
                    <a:lnB w="12700">
                      <a:solidFill>
                        <a:schemeClr val="tx1"/>
                      </a:solidFill>
                    </a:lnB>
                    <a:solidFill>
                      <a:srgbClr val="92D050"/>
                    </a:solidFill>
                  </a:tcPr>
                </a:tc>
                <a:extLst>
                  <a:ext uri="{0D108BD9-81ED-4DB2-BD59-A6C34878D82A}">
                    <a16:rowId xmlns:a16="http://schemas.microsoft.com/office/drawing/2014/main" val="2249699140"/>
                  </a:ext>
                </a:extLst>
              </a:tr>
              <a:tr h="2824680">
                <a:tc>
                  <a:txBody>
                    <a:bodyPr/>
                    <a:lstStyle/>
                    <a:p>
                      <a:r>
                        <a:rPr lang="en-US" sz="1400" b="1" u="sng" dirty="0"/>
                        <a:t>Risk Assessments: </a:t>
                      </a:r>
                      <a:r>
                        <a:rPr lang="en-US" sz="1400" b="0" u="none" dirty="0"/>
                        <a:t>Inspections carried out to identify hazards and work out the level of risk so that control measures can be put in place to minimize the risk of injury.</a:t>
                      </a:r>
                    </a:p>
                    <a:p>
                      <a:r>
                        <a:rPr lang="en-US" sz="1400" b="1" u="sng" dirty="0"/>
                        <a:t>Medicals: </a:t>
                      </a:r>
                      <a:r>
                        <a:rPr lang="en-US" sz="1400" b="0" u="none" dirty="0"/>
                        <a:t>An examination of a persons body to find out how healthy they are and their level of fitness.</a:t>
                      </a:r>
                      <a:endParaRPr lang="en-US" sz="1400" b="1" u="sng" dirty="0"/>
                    </a:p>
                    <a:p>
                      <a:r>
                        <a:rPr lang="en-US" sz="1400" b="1" u="sng" dirty="0"/>
                        <a:t>Screenings: </a:t>
                      </a:r>
                      <a:r>
                        <a:rPr lang="en-US" sz="1400" b="0" u="none" dirty="0"/>
                        <a:t>Used to discover underlying health conditions that could effect performance.</a:t>
                      </a:r>
                    </a:p>
                    <a:p>
                      <a:r>
                        <a:rPr lang="en-US" sz="1400" b="1" u="sng" dirty="0"/>
                        <a:t>NGB Guidelines</a:t>
                      </a:r>
                      <a:r>
                        <a:rPr lang="en-US" sz="1400" b="0" u="none" dirty="0"/>
                        <a:t>: National Governing Bodies create policies designed to ensure safety.</a:t>
                      </a:r>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graphicFrame>
        <p:nvGraphicFramePr>
          <p:cNvPr id="6" name="Content Placeholder 6">
            <a:extLst>
              <a:ext uri="{FF2B5EF4-FFF2-40B4-BE49-F238E27FC236}">
                <a16:creationId xmlns:a16="http://schemas.microsoft.com/office/drawing/2014/main" id="{EEE9B300-B7A6-FC70-1CC2-5904FB6F2E72}"/>
              </a:ext>
            </a:extLst>
          </p:cNvPr>
          <p:cNvGraphicFramePr>
            <a:graphicFrameLocks/>
          </p:cNvGraphicFramePr>
          <p:nvPr>
            <p:extLst>
              <p:ext uri="{D42A27DB-BD31-4B8C-83A1-F6EECF244321}">
                <p14:modId xmlns:p14="http://schemas.microsoft.com/office/powerpoint/2010/main" val="4219838753"/>
              </p:ext>
            </p:extLst>
          </p:nvPr>
        </p:nvGraphicFramePr>
        <p:xfrm>
          <a:off x="3370729" y="622340"/>
          <a:ext cx="2793142" cy="6137056"/>
        </p:xfrm>
        <a:graphic>
          <a:graphicData uri="http://schemas.openxmlformats.org/drawingml/2006/table">
            <a:tbl>
              <a:tblPr firstRow="1" bandRow="1">
                <a:tableStyleId>{5C22544A-7EE6-4342-B048-85BDC9FD1C3A}</a:tableStyleId>
              </a:tblPr>
              <a:tblGrid>
                <a:gridCol w="2793142">
                  <a:extLst>
                    <a:ext uri="{9D8B030D-6E8A-4147-A177-3AD203B41FA5}">
                      <a16:colId xmlns:a16="http://schemas.microsoft.com/office/drawing/2014/main" val="1930747257"/>
                    </a:ext>
                  </a:extLst>
                </a:gridCol>
              </a:tblGrid>
              <a:tr h="395659">
                <a:tc>
                  <a:txBody>
                    <a:bodyPr/>
                    <a:lstStyle/>
                    <a:p>
                      <a:pPr lvl="0" algn="ctr">
                        <a:buNone/>
                      </a:pPr>
                      <a:r>
                        <a:rPr lang="en-US" sz="1600" u="sng" dirty="0">
                          <a:solidFill>
                            <a:schemeClr val="tx1"/>
                          </a:solidFill>
                        </a:rPr>
                        <a:t>EAP- Emergency action plan</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solidFill>
                      <a:srgbClr val="FF0000"/>
                    </a:solidFill>
                  </a:tcPr>
                </a:tc>
                <a:extLst>
                  <a:ext uri="{0D108BD9-81ED-4DB2-BD59-A6C34878D82A}">
                    <a16:rowId xmlns:a16="http://schemas.microsoft.com/office/drawing/2014/main" val="2931104449"/>
                  </a:ext>
                </a:extLst>
              </a:tr>
              <a:tr h="25127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solidFill>
                            <a:schemeClr val="tx1"/>
                          </a:solidFill>
                          <a:latin typeface="Aptos" panose="020B0004020202020204"/>
                        </a:rPr>
                        <a:t>An Emergency Action Plan (EAP) Is a document that sets out the procedures to be followed when a sporting injury requires emergency treatment</a:t>
                      </a:r>
                      <a:r>
                        <a:rPr lang="en-GB" sz="1400" b="1" dirty="0">
                          <a:solidFill>
                            <a:schemeClr val="tx1"/>
                          </a:solidFill>
                          <a:latin typeface="Aptos" panose="020B0004020202020204"/>
                        </a:rPr>
                        <a:t>. It contains three parts: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1" dirty="0">
                          <a:solidFill>
                            <a:schemeClr val="tx1"/>
                          </a:solidFill>
                          <a:latin typeface="Aptos" panose="020B0004020202020204"/>
                        </a:rPr>
                        <a:t>Emergency Personnel: </a:t>
                      </a:r>
                      <a:r>
                        <a:rPr lang="en-GB" sz="1400" b="0" dirty="0">
                          <a:solidFill>
                            <a:schemeClr val="tx1"/>
                          </a:solidFill>
                          <a:latin typeface="Aptos" panose="020B0004020202020204"/>
                        </a:rPr>
                        <a:t>DR, First Aider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1" dirty="0">
                          <a:solidFill>
                            <a:schemeClr val="tx1"/>
                          </a:solidFill>
                          <a:latin typeface="Aptos" panose="020B0004020202020204"/>
                        </a:rPr>
                        <a:t>Emergency Equipment: </a:t>
                      </a:r>
                      <a:r>
                        <a:rPr lang="en-GB" sz="1400" b="0" dirty="0">
                          <a:solidFill>
                            <a:schemeClr val="tx1"/>
                          </a:solidFill>
                          <a:latin typeface="Aptos" panose="020B0004020202020204"/>
                        </a:rPr>
                        <a:t>First aid kit, wheel chair, defibrillator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GB" sz="1400" b="1" dirty="0">
                          <a:solidFill>
                            <a:schemeClr val="tx1"/>
                          </a:solidFill>
                          <a:latin typeface="Aptos" panose="020B0004020202020204"/>
                        </a:rPr>
                        <a:t>Emergency Contact details: </a:t>
                      </a:r>
                      <a:r>
                        <a:rPr lang="en-GB" sz="1400" b="0" dirty="0">
                          <a:solidFill>
                            <a:schemeClr val="tx1"/>
                          </a:solidFill>
                          <a:latin typeface="Aptos" panose="020B0004020202020204"/>
                        </a:rPr>
                        <a:t>111, 999, Next of kin.</a:t>
                      </a:r>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73160316"/>
                  </a:ext>
                </a:extLst>
              </a:tr>
              <a:tr h="550244">
                <a:tc>
                  <a:txBody>
                    <a:bodyPr/>
                    <a:lstStyle/>
                    <a:p>
                      <a:pPr lvl="0" algn="ctr">
                        <a:buNone/>
                      </a:pPr>
                      <a:r>
                        <a:rPr lang="en-US" sz="1600" b="1" i="0" u="sng" strike="noStrike" noProof="0" dirty="0">
                          <a:solidFill>
                            <a:schemeClr val="tx1"/>
                          </a:solidFill>
                          <a:latin typeface="Aptos"/>
                        </a:rPr>
                        <a:t>SALTAPS (On the field assessment routine.)</a:t>
                      </a:r>
                      <a:endParaRPr lang="en-US" sz="1600" dirty="0"/>
                    </a:p>
                  </a:txBody>
                  <a:tcPr>
                    <a:lnL w="12700">
                      <a:solidFill>
                        <a:schemeClr val="tx1"/>
                      </a:solidFill>
                    </a:lnL>
                    <a:lnR w="12700">
                      <a:solidFill>
                        <a:schemeClr val="tx1"/>
                      </a:solidFill>
                    </a:lnR>
                    <a:lnT w="12700">
                      <a:solidFill>
                        <a:schemeClr val="tx1"/>
                      </a:solidFill>
                    </a:lnT>
                    <a:lnB w="12700">
                      <a:solidFill>
                        <a:schemeClr val="tx1"/>
                      </a:solidFill>
                    </a:lnB>
                    <a:solidFill>
                      <a:srgbClr val="FFC000"/>
                    </a:solidFill>
                  </a:tcPr>
                </a:tc>
                <a:extLst>
                  <a:ext uri="{0D108BD9-81ED-4DB2-BD59-A6C34878D82A}">
                    <a16:rowId xmlns:a16="http://schemas.microsoft.com/office/drawing/2014/main" val="2249699140"/>
                  </a:ext>
                </a:extLst>
              </a:tr>
              <a:tr h="2510517">
                <a:tc>
                  <a:txBody>
                    <a:bodyPr/>
                    <a:lstStyle/>
                    <a:p>
                      <a:pPr lvl="0"/>
                      <a:r>
                        <a:rPr lang="en-US" sz="1400" b="1" dirty="0"/>
                        <a:t>SALTAPS</a:t>
                      </a:r>
                      <a:r>
                        <a:rPr lang="en-US" sz="1400" dirty="0"/>
                        <a:t> involves an assessment of whether an injured performer should be allowed to continue to play or train.</a:t>
                      </a:r>
                      <a:endParaRPr lang="en-GB" sz="1400" dirty="0"/>
                    </a:p>
                    <a:p>
                      <a:pPr lvl="0"/>
                      <a:r>
                        <a:rPr lang="en-US" sz="1400" dirty="0"/>
                        <a:t>Acronym </a:t>
                      </a:r>
                      <a:r>
                        <a:rPr lang="en-GB" sz="1400" dirty="0"/>
                        <a:t>–</a:t>
                      </a:r>
                      <a:r>
                        <a:rPr lang="en-US" sz="1400" dirty="0"/>
                        <a:t> </a:t>
                      </a:r>
                      <a:r>
                        <a:rPr lang="en-US" sz="1400" b="1" dirty="0"/>
                        <a:t>See, Ask, Look, Touch, Active, Passive and Strength.</a:t>
                      </a:r>
                      <a:endParaRPr lang="en-GB" sz="1400" b="1" dirty="0"/>
                    </a:p>
                    <a:p>
                      <a:pPr lvl="0"/>
                      <a:r>
                        <a:rPr lang="en-US" sz="1400" dirty="0"/>
                        <a:t>Undertaken by the most qualified and experienced individual in the vicinity of the injury.</a:t>
                      </a:r>
                      <a:endParaRPr lang="en-GB" sz="1400" dirty="0"/>
                    </a:p>
                    <a:p>
                      <a:pPr lvl="0"/>
                      <a:r>
                        <a:rPr lang="en-US" sz="1400" dirty="0"/>
                        <a:t>If the injury is serious – stop the SALTAPS process.</a:t>
                      </a:r>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graphicFrame>
        <p:nvGraphicFramePr>
          <p:cNvPr id="7" name="Content Placeholder 6">
            <a:extLst>
              <a:ext uri="{FF2B5EF4-FFF2-40B4-BE49-F238E27FC236}">
                <a16:creationId xmlns:a16="http://schemas.microsoft.com/office/drawing/2014/main" id="{D7FD6D5B-B30E-B7A7-6633-0646301BE90A}"/>
              </a:ext>
            </a:extLst>
          </p:cNvPr>
          <p:cNvGraphicFramePr>
            <a:graphicFrameLocks/>
          </p:cNvGraphicFramePr>
          <p:nvPr>
            <p:extLst>
              <p:ext uri="{D42A27DB-BD31-4B8C-83A1-F6EECF244321}">
                <p14:modId xmlns:p14="http://schemas.microsoft.com/office/powerpoint/2010/main" val="1739783407"/>
              </p:ext>
            </p:extLst>
          </p:nvPr>
        </p:nvGraphicFramePr>
        <p:xfrm>
          <a:off x="6253986" y="622341"/>
          <a:ext cx="2866159" cy="6194422"/>
        </p:xfrm>
        <a:graphic>
          <a:graphicData uri="http://schemas.openxmlformats.org/drawingml/2006/table">
            <a:tbl>
              <a:tblPr firstRow="1" bandRow="1">
                <a:tableStyleId>{5C22544A-7EE6-4342-B048-85BDC9FD1C3A}</a:tableStyleId>
              </a:tblPr>
              <a:tblGrid>
                <a:gridCol w="2866159">
                  <a:extLst>
                    <a:ext uri="{9D8B030D-6E8A-4147-A177-3AD203B41FA5}">
                      <a16:colId xmlns:a16="http://schemas.microsoft.com/office/drawing/2014/main" val="1930747257"/>
                    </a:ext>
                  </a:extLst>
                </a:gridCol>
              </a:tblGrid>
              <a:tr h="438039">
                <a:tc>
                  <a:txBody>
                    <a:bodyPr/>
                    <a:lstStyle/>
                    <a:p>
                      <a:pPr lvl="0" algn="ctr">
                        <a:buNone/>
                      </a:pPr>
                      <a:r>
                        <a:rPr lang="en-US" u="sng" dirty="0">
                          <a:solidFill>
                            <a:schemeClr val="tx1"/>
                          </a:solidFill>
                        </a:rPr>
                        <a:t>DRABC</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5">
                        <a:lumMod val="40000"/>
                        <a:lumOff val="60000"/>
                      </a:schemeClr>
                    </a:solidFill>
                  </a:tcPr>
                </a:tc>
                <a:extLst>
                  <a:ext uri="{0D108BD9-81ED-4DB2-BD59-A6C34878D82A}">
                    <a16:rowId xmlns:a16="http://schemas.microsoft.com/office/drawing/2014/main" val="3248881735"/>
                  </a:ext>
                </a:extLst>
              </a:tr>
              <a:tr h="2345274">
                <a:tc>
                  <a:txBody>
                    <a:bodyPr/>
                    <a:lstStyle/>
                    <a:p>
                      <a:pPr marL="358775" lvl="0" indent="-358775"/>
                      <a:r>
                        <a:rPr lang="en-US" sz="1400" dirty="0"/>
                        <a:t>A primary survey of an injury should be undertaken to see whether it is life threatening.</a:t>
                      </a:r>
                      <a:endParaRPr lang="en-GB" sz="1400" dirty="0"/>
                    </a:p>
                    <a:p>
                      <a:pPr marL="358775" lvl="0" indent="-358775"/>
                      <a:r>
                        <a:rPr lang="en-US" sz="1400" dirty="0"/>
                        <a:t>Use the </a:t>
                      </a:r>
                      <a:r>
                        <a:rPr lang="en-US" sz="1400" b="1" dirty="0">
                          <a:solidFill>
                            <a:schemeClr val="tx1"/>
                          </a:solidFill>
                        </a:rPr>
                        <a:t>DRABC </a:t>
                      </a:r>
                      <a:r>
                        <a:rPr lang="en-US" sz="1400" dirty="0"/>
                        <a:t>acronym for the primary survey: </a:t>
                      </a:r>
                      <a:r>
                        <a:rPr lang="en-US" sz="1400" b="1" dirty="0"/>
                        <a:t>Danger, Response, Airway, Breathing and Circulation. </a:t>
                      </a:r>
                      <a:endParaRPr lang="en-GB" sz="1400" b="1" dirty="0"/>
                    </a:p>
                    <a:p>
                      <a:pPr marL="358775" lvl="0" indent="-358775"/>
                      <a:r>
                        <a:rPr lang="en-US" sz="1400" dirty="0"/>
                        <a:t>Proceed with the survey in this order and treat anything that is not right.</a:t>
                      </a:r>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73160316"/>
                  </a:ext>
                </a:extLst>
              </a:tr>
              <a:tr h="411614">
                <a:tc>
                  <a:txBody>
                    <a:bodyPr/>
                    <a:lstStyle/>
                    <a:p>
                      <a:pPr lvl="0" algn="ctr">
                        <a:buNone/>
                      </a:pPr>
                      <a:r>
                        <a:rPr lang="en-US" sz="1800" b="1" i="0" u="sng" strike="noStrike" noProof="0" dirty="0">
                          <a:solidFill>
                            <a:schemeClr val="tx1"/>
                          </a:solidFill>
                          <a:latin typeface="Aptos"/>
                        </a:rPr>
                        <a:t>Recovery position</a:t>
                      </a:r>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rgbClr val="F511C7"/>
                    </a:solidFill>
                  </a:tcPr>
                </a:tc>
                <a:extLst>
                  <a:ext uri="{0D108BD9-81ED-4DB2-BD59-A6C34878D82A}">
                    <a16:rowId xmlns:a16="http://schemas.microsoft.com/office/drawing/2014/main" val="2249699140"/>
                  </a:ext>
                </a:extLst>
              </a:tr>
              <a:tr h="2999495">
                <a:tc>
                  <a:txBody>
                    <a:bodyPr/>
                    <a:lstStyle/>
                    <a:p>
                      <a:pPr lvl="0"/>
                      <a:r>
                        <a:rPr lang="en-US" sz="1400" dirty="0"/>
                        <a:t>The recovery position should be used wit an unconscious casualty.</a:t>
                      </a:r>
                    </a:p>
                    <a:p>
                      <a:pPr marL="285750" lvl="0" indent="-285750">
                        <a:buFont typeface="Arial" panose="020B0604020202020204" pitchFamily="34" charset="0"/>
                        <a:buChar char="•"/>
                      </a:pPr>
                      <a:r>
                        <a:rPr lang="en-US" sz="1400" dirty="0"/>
                        <a:t>Place unresponsive performer who is breathing and has no other life-threatening conditions into the recovery position and call 999 for emergency help.</a:t>
                      </a:r>
                      <a:endParaRPr lang="en-GB" sz="1400" dirty="0"/>
                    </a:p>
                    <a:p>
                      <a:pPr marL="285750" lvl="0" indent="-285750">
                        <a:buFont typeface="Arial" panose="020B0604020202020204" pitchFamily="34" charset="0"/>
                        <a:buChar char="•"/>
                      </a:pPr>
                      <a:r>
                        <a:rPr lang="en-US" sz="1400" dirty="0"/>
                        <a:t>Putting someone in the recovery position keeps their airway clear and open </a:t>
                      </a:r>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graphicFrame>
        <p:nvGraphicFramePr>
          <p:cNvPr id="8" name="Content Placeholder 6">
            <a:extLst>
              <a:ext uri="{FF2B5EF4-FFF2-40B4-BE49-F238E27FC236}">
                <a16:creationId xmlns:a16="http://schemas.microsoft.com/office/drawing/2014/main" id="{93B35F23-47C0-F655-3D50-E5D73E0D5412}"/>
              </a:ext>
            </a:extLst>
          </p:cNvPr>
          <p:cNvGraphicFramePr>
            <a:graphicFrameLocks/>
          </p:cNvGraphicFramePr>
          <p:nvPr>
            <p:extLst>
              <p:ext uri="{D42A27DB-BD31-4B8C-83A1-F6EECF244321}">
                <p14:modId xmlns:p14="http://schemas.microsoft.com/office/powerpoint/2010/main" val="717761670"/>
              </p:ext>
            </p:extLst>
          </p:nvPr>
        </p:nvGraphicFramePr>
        <p:xfrm>
          <a:off x="9210260" y="622340"/>
          <a:ext cx="2866156" cy="6219866"/>
        </p:xfrm>
        <a:graphic>
          <a:graphicData uri="http://schemas.openxmlformats.org/drawingml/2006/table">
            <a:tbl>
              <a:tblPr firstRow="1" bandRow="1">
                <a:tableStyleId>{5C22544A-7EE6-4342-B048-85BDC9FD1C3A}</a:tableStyleId>
              </a:tblPr>
              <a:tblGrid>
                <a:gridCol w="2866156">
                  <a:extLst>
                    <a:ext uri="{9D8B030D-6E8A-4147-A177-3AD203B41FA5}">
                      <a16:colId xmlns:a16="http://schemas.microsoft.com/office/drawing/2014/main" val="1930747257"/>
                    </a:ext>
                  </a:extLst>
                </a:gridCol>
              </a:tblGrid>
              <a:tr h="406106">
                <a:tc>
                  <a:txBody>
                    <a:bodyPr/>
                    <a:lstStyle/>
                    <a:p>
                      <a:pPr lvl="0" algn="ctr">
                        <a:buNone/>
                      </a:pPr>
                      <a:r>
                        <a:rPr lang="en-US" u="sng" dirty="0">
                          <a:solidFill>
                            <a:schemeClr val="tx1"/>
                          </a:solidFill>
                        </a:rPr>
                        <a:t>PRICE THERAPY</a:t>
                      </a:r>
                    </a:p>
                  </a:txBody>
                  <a:tcPr>
                    <a:lnL w="12700">
                      <a:solidFill>
                        <a:schemeClr val="tx1"/>
                      </a:solidFill>
                    </a:lnL>
                    <a:lnR w="12700">
                      <a:solidFill>
                        <a:schemeClr val="tx1"/>
                      </a:solidFill>
                    </a:lnR>
                    <a:lnT w="12700">
                      <a:solidFill>
                        <a:schemeClr val="tx1"/>
                      </a:solidFill>
                    </a:lnT>
                    <a:lnB w="12700">
                      <a:solidFill>
                        <a:schemeClr val="tx1"/>
                      </a:solidFill>
                    </a:lnB>
                    <a:solidFill>
                      <a:srgbClr val="FFFF00"/>
                    </a:solidFill>
                  </a:tcPr>
                </a:tc>
                <a:extLst>
                  <a:ext uri="{0D108BD9-81ED-4DB2-BD59-A6C34878D82A}">
                    <a16:rowId xmlns:a16="http://schemas.microsoft.com/office/drawing/2014/main" val="3248881735"/>
                  </a:ext>
                </a:extLst>
              </a:tr>
              <a:tr h="3192245">
                <a:tc>
                  <a:txBody>
                    <a:bodyPr/>
                    <a:lstStyle/>
                    <a:p>
                      <a:pPr marL="285750" indent="-285750">
                        <a:buFont typeface="Arial" panose="020B0604020202020204" pitchFamily="34" charset="0"/>
                        <a:buChar char="•"/>
                      </a:pPr>
                      <a:r>
                        <a:rPr lang="en-US" sz="1400" dirty="0"/>
                        <a:t>Used for acute, but non-serious injuries to soft tissues, such as mild sprains and strains.</a:t>
                      </a:r>
                    </a:p>
                    <a:p>
                      <a:pPr marL="285750" indent="-285750">
                        <a:buFont typeface="Arial" panose="020B0604020202020204" pitchFamily="34" charset="0"/>
                        <a:buChar char="•"/>
                      </a:pPr>
                      <a:r>
                        <a:rPr lang="en-US" sz="1400" dirty="0"/>
                        <a:t>Treatable at home for two or three days.</a:t>
                      </a:r>
                    </a:p>
                    <a:p>
                      <a:pPr marL="285750" indent="-285750">
                        <a:buFont typeface="Arial" panose="020B0604020202020204" pitchFamily="34" charset="0"/>
                        <a:buChar char="•"/>
                      </a:pPr>
                      <a:r>
                        <a:rPr lang="en-US" sz="1400" dirty="0"/>
                        <a:t>Such injuries often involve inflammation, so the purpose of PRICE is to reduce swelling, ease pain and prevent further damage.</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endParaRPr lang="en-US" sz="1400" dirty="0"/>
                    </a:p>
                    <a:p>
                      <a:endParaRPr lang="en-US" dirty="0"/>
                    </a:p>
                  </a:txBody>
                  <a:tcPr>
                    <a:lnL w="12700">
                      <a:solidFill>
                        <a:schemeClr val="tx1"/>
                      </a:solidFill>
                    </a:lnL>
                    <a:lnR w="12700">
                      <a:solidFill>
                        <a:schemeClr val="tx1"/>
                      </a:solidFill>
                    </a:lnR>
                    <a:lnT w="12700" cap="flat" cmpd="sng" algn="ctr">
                      <a:solidFill>
                        <a:schemeClr val="tx1"/>
                      </a:solidFill>
                      <a:prstDash val="solid"/>
                      <a:round/>
                      <a:headEnd type="none" w="med" len="med"/>
                      <a:tailEnd type="none" w="med" len="med"/>
                    </a:lnT>
                    <a:lnB w="12700">
                      <a:solidFill>
                        <a:schemeClr val="tx1"/>
                      </a:solidFill>
                    </a:lnB>
                    <a:solidFill>
                      <a:schemeClr val="bg1"/>
                    </a:solidFill>
                  </a:tcPr>
                </a:tc>
                <a:extLst>
                  <a:ext uri="{0D108BD9-81ED-4DB2-BD59-A6C34878D82A}">
                    <a16:rowId xmlns:a16="http://schemas.microsoft.com/office/drawing/2014/main" val="2073160316"/>
                  </a:ext>
                </a:extLst>
              </a:tr>
              <a:tr h="388320">
                <a:tc>
                  <a:txBody>
                    <a:bodyPr/>
                    <a:lstStyle/>
                    <a:p>
                      <a:pPr lvl="0" algn="ctr">
                        <a:buNone/>
                      </a:pPr>
                      <a:r>
                        <a:rPr lang="en-US" sz="1800" b="1" i="0" u="sng" strike="noStrike" noProof="0" dirty="0">
                          <a:solidFill>
                            <a:schemeClr val="tx1"/>
                          </a:solidFill>
                          <a:latin typeface="Aptos"/>
                        </a:rPr>
                        <a:t>X- RAYS</a:t>
                      </a:r>
                    </a:p>
                  </a:txBody>
                  <a:tcPr>
                    <a:lnL w="12700">
                      <a:solidFill>
                        <a:schemeClr val="tx1"/>
                      </a:solidFill>
                    </a:lnL>
                    <a:lnR w="12700">
                      <a:solidFill>
                        <a:schemeClr val="tx1"/>
                      </a:solidFill>
                    </a:lnR>
                    <a:lnT w="12700">
                      <a:solidFill>
                        <a:schemeClr val="tx1"/>
                      </a:solidFill>
                    </a:lnT>
                    <a:lnB w="12700">
                      <a:solidFill>
                        <a:schemeClr val="tx1"/>
                      </a:solidFill>
                    </a:lnB>
                    <a:solidFill>
                      <a:schemeClr val="accent4"/>
                    </a:solidFill>
                  </a:tcPr>
                </a:tc>
                <a:extLst>
                  <a:ext uri="{0D108BD9-81ED-4DB2-BD59-A6C34878D82A}">
                    <a16:rowId xmlns:a16="http://schemas.microsoft.com/office/drawing/2014/main" val="2249699140"/>
                  </a:ext>
                </a:extLst>
              </a:tr>
              <a:tr h="20615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X-rays can be used to detect:</a:t>
                      </a:r>
                      <a:endParaRPr lang="en-GB" sz="1400" dirty="0"/>
                    </a:p>
                    <a:p>
                      <a:pPr marL="285750" lvl="0" indent="-285750">
                        <a:buFont typeface="Arial" panose="020B0604020202020204" pitchFamily="34" charset="0"/>
                        <a:buChar char="•"/>
                      </a:pPr>
                      <a:r>
                        <a:rPr lang="en-US" sz="1400" dirty="0"/>
                        <a:t>Fractures</a:t>
                      </a:r>
                    </a:p>
                    <a:p>
                      <a:pPr marL="285750" lvl="0" indent="-285750">
                        <a:buFont typeface="Arial" panose="020B0604020202020204" pitchFamily="34" charset="0"/>
                        <a:buChar char="•"/>
                      </a:pPr>
                      <a:r>
                        <a:rPr lang="en-US" sz="1400" dirty="0"/>
                        <a:t>Dislocations</a:t>
                      </a:r>
                    </a:p>
                    <a:p>
                      <a:pPr marL="285750" lvl="0" indent="-285750">
                        <a:buFont typeface="Arial" panose="020B0604020202020204" pitchFamily="34" charset="0"/>
                        <a:buChar char="•"/>
                      </a:pPr>
                      <a:r>
                        <a:rPr lang="en-US" sz="1400" dirty="0"/>
                        <a:t>damage to growth plates</a:t>
                      </a:r>
                    </a:p>
                    <a:p>
                      <a:pPr marL="285750" lvl="0" indent="-285750">
                        <a:buFont typeface="Arial" panose="020B0604020202020204" pitchFamily="34" charset="0"/>
                        <a:buChar char="•"/>
                      </a:pPr>
                      <a:r>
                        <a:rPr lang="en-US" sz="1400" dirty="0"/>
                        <a:t>Arthritis</a:t>
                      </a:r>
                    </a:p>
                    <a:p>
                      <a:pPr marL="285750" lvl="0" indent="-285750">
                        <a:buFont typeface="Arial" panose="020B0604020202020204" pitchFamily="34" charset="0"/>
                        <a:buChar char="•"/>
                      </a:pPr>
                      <a:r>
                        <a:rPr lang="en-US" sz="1400" dirty="0"/>
                        <a:t>bone cancer</a:t>
                      </a:r>
                    </a:p>
                    <a:p>
                      <a:pPr marL="285750" lvl="0" indent="-285750">
                        <a:buFont typeface="Arial" panose="020B0604020202020204" pitchFamily="34" charset="0"/>
                        <a:buChar char="•"/>
                      </a:pPr>
                      <a:r>
                        <a:rPr lang="en-US" sz="1400" dirty="0"/>
                        <a:t>infections in bone</a:t>
                      </a:r>
                    </a:p>
                    <a:p>
                      <a:pPr marL="285750" lvl="0" indent="-285750">
                        <a:buFont typeface="Arial" panose="020B0604020202020204" pitchFamily="34" charset="0"/>
                        <a:buChar char="•"/>
                      </a:pPr>
                      <a:r>
                        <a:rPr lang="en-US" sz="1400" dirty="0"/>
                        <a:t>foreign objects.</a:t>
                      </a:r>
                      <a:endParaRPr lang="en-GB" sz="1400" dirty="0"/>
                    </a:p>
                    <a:p>
                      <a:endParaRPr lang="en-US" dirty="0"/>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42082331"/>
                  </a:ext>
                </a:extLst>
              </a:tr>
            </a:tbl>
          </a:graphicData>
        </a:graphic>
      </p:graphicFrame>
      <p:pic>
        <p:nvPicPr>
          <p:cNvPr id="9" name="Picture 8" descr="Diagram&#10;&#10;Description automatically generated">
            <a:extLst>
              <a:ext uri="{FF2B5EF4-FFF2-40B4-BE49-F238E27FC236}">
                <a16:creationId xmlns:a16="http://schemas.microsoft.com/office/drawing/2014/main" id="{EB5CCFB9-4CF9-47A1-B167-FFD8732F5D38}"/>
              </a:ext>
            </a:extLst>
          </p:cNvPr>
          <p:cNvPicPr>
            <a:picLocks noChangeAspect="1"/>
          </p:cNvPicPr>
          <p:nvPr/>
        </p:nvPicPr>
        <p:blipFill rotWithShape="1">
          <a:blip r:embed="rId2">
            <a:extLst>
              <a:ext uri="{28A0092B-C50C-407E-A947-70E740481C1C}">
                <a14:useLocalDpi xmlns:a14="http://schemas.microsoft.com/office/drawing/2010/main" val="0"/>
              </a:ext>
            </a:extLst>
          </a:blip>
          <a:srcRect b="22193"/>
          <a:stretch/>
        </p:blipFill>
        <p:spPr>
          <a:xfrm>
            <a:off x="7368212" y="5811155"/>
            <a:ext cx="1732523" cy="983902"/>
          </a:xfrm>
          <a:prstGeom prst="rect">
            <a:avLst/>
          </a:prstGeom>
        </p:spPr>
      </p:pic>
      <p:pic>
        <p:nvPicPr>
          <p:cNvPr id="10" name="Picture 9">
            <a:extLst>
              <a:ext uri="{FF2B5EF4-FFF2-40B4-BE49-F238E27FC236}">
                <a16:creationId xmlns:a16="http://schemas.microsoft.com/office/drawing/2014/main" id="{C18AC954-051E-4001-9F13-BBBC88D1B615}"/>
              </a:ext>
            </a:extLst>
          </p:cNvPr>
          <p:cNvPicPr>
            <a:picLocks noChangeAspect="1"/>
          </p:cNvPicPr>
          <p:nvPr/>
        </p:nvPicPr>
        <p:blipFill rotWithShape="1">
          <a:blip r:embed="rId3"/>
          <a:srcRect l="1536" t="4362" r="1538" b="4078"/>
          <a:stretch/>
        </p:blipFill>
        <p:spPr>
          <a:xfrm>
            <a:off x="9475694" y="3269866"/>
            <a:ext cx="2470925" cy="988370"/>
          </a:xfrm>
          <a:prstGeom prst="rect">
            <a:avLst/>
          </a:prstGeom>
        </p:spPr>
      </p:pic>
      <p:pic>
        <p:nvPicPr>
          <p:cNvPr id="11" name="Picture 10" descr="A picture containing indoor, x-ray film&#10;&#10;Description automatically generated">
            <a:extLst>
              <a:ext uri="{FF2B5EF4-FFF2-40B4-BE49-F238E27FC236}">
                <a16:creationId xmlns:a16="http://schemas.microsoft.com/office/drawing/2014/main" id="{863F0552-021C-4EAD-9E29-40761A9B1D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10996706" y="5692596"/>
            <a:ext cx="875168" cy="1066800"/>
          </a:xfrm>
          <a:prstGeom prst="rect">
            <a:avLst/>
          </a:prstGeom>
        </p:spPr>
      </p:pic>
    </p:spTree>
    <p:extLst>
      <p:ext uri="{BB962C8B-B14F-4D97-AF65-F5344CB8AC3E}">
        <p14:creationId xmlns:p14="http://schemas.microsoft.com/office/powerpoint/2010/main" val="5267730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4182</Words>
  <Application>Microsoft Office PowerPoint</Application>
  <PresentationFormat>Widescreen</PresentationFormat>
  <Paragraphs>416</Paragraphs>
  <Slides>11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Aptos Display</vt:lpstr>
      <vt:lpstr>Arial</vt:lpstr>
      <vt:lpstr>Calibri</vt:lpstr>
      <vt:lpstr>TW Cen MT</vt:lpstr>
      <vt:lpstr>TW Cen MT</vt:lpstr>
      <vt:lpstr>Wingdings</vt:lpstr>
      <vt:lpstr>office theme</vt:lpstr>
      <vt:lpstr>OCR Cambridge National</vt:lpstr>
      <vt:lpstr>OCR Sports Science Knowledge Organiser R180 TA1Different Factors which influence the risk and severity of injuries.</vt:lpstr>
      <vt:lpstr>PowerPoint Presentation</vt:lpstr>
      <vt:lpstr>OCR Sports Science Knowledge Organiser R180 TA1Different Factors which influence the risk and severity of injuries.</vt:lpstr>
      <vt:lpstr>OCR Sports Science Knowledge Organiser: R180 TA1Different Factors which influence the risk and severity of injuries.</vt:lpstr>
      <vt:lpstr>OCR Sports Science Knowledge Organiser R180 TA2 Warm up and Cool Down Routines</vt:lpstr>
      <vt:lpstr>OCR Sports Science Knowledge Organiser R180 TA3  Different Types and causes of sports injuries</vt:lpstr>
      <vt:lpstr>OCR Sports Science Knowledge Organiser R180 TA3 Different Types and causes of sports injuries – Knowledge applied.</vt:lpstr>
      <vt:lpstr>OCR Sports Science Knowledge Organiser R180 TA4: Reducing the risk, treatment of and rehabilitation of sports injuries and medical conditions</vt:lpstr>
      <vt:lpstr>OCR Sports Science Knowledge Organiser R180 TA4: Reducing the risk, treatment of and rehabilitation of sports injuries and medical conditions</vt:lpstr>
      <vt:lpstr>OCR Sports Science Knowledge Organiser R180 TA5: Reducing the risk, treatment of and rehabilitation of sports injuries and medical conditions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Cambridge National</dc:title>
  <dc:creator/>
  <cp:lastModifiedBy>Holly</cp:lastModifiedBy>
  <cp:revision>1353</cp:revision>
  <dcterms:created xsi:type="dcterms:W3CDTF">2025-07-20T18:14:11Z</dcterms:created>
  <dcterms:modified xsi:type="dcterms:W3CDTF">2025-09-02T14:26:08Z</dcterms:modified>
</cp:coreProperties>
</file>