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801600" cy="9601200" type="A3"/>
  <p:notesSz cx="987266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37C15A-CDA2-466A-99AC-B913A44A6126}" v="1" dt="2023-05-08T16:18:29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41456"/>
          </a:xfrm>
          <a:prstGeom prst="rect">
            <a:avLst/>
          </a:prstGeom>
        </p:spPr>
        <p:txBody>
          <a:bodyPr vert="horz" lIns="94816" tIns="47409" rIns="94816" bIns="4740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98" y="3"/>
            <a:ext cx="4278154" cy="341456"/>
          </a:xfrm>
          <a:prstGeom prst="rect">
            <a:avLst/>
          </a:prstGeom>
        </p:spPr>
        <p:txBody>
          <a:bodyPr vert="horz" lIns="94816" tIns="47409" rIns="94816" bIns="47409" rtlCol="0"/>
          <a:lstStyle>
            <a:lvl1pPr algn="r">
              <a:defRPr sz="1300"/>
            </a:lvl1pPr>
          </a:lstStyle>
          <a:p>
            <a:fld id="{7D4A346D-4398-4EB7-AE96-89F0149B075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850900"/>
            <a:ext cx="3055937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6" tIns="47409" rIns="94816" bIns="4740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30" cy="2676584"/>
          </a:xfrm>
          <a:prstGeom prst="rect">
            <a:avLst/>
          </a:prstGeom>
        </p:spPr>
        <p:txBody>
          <a:bodyPr vert="horz" lIns="94816" tIns="47409" rIns="94816" bIns="4740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6220"/>
            <a:ext cx="4278154" cy="341456"/>
          </a:xfrm>
          <a:prstGeom prst="rect">
            <a:avLst/>
          </a:prstGeom>
        </p:spPr>
        <p:txBody>
          <a:bodyPr vert="horz" lIns="94816" tIns="47409" rIns="94816" bIns="4740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98" y="6456220"/>
            <a:ext cx="4278154" cy="341456"/>
          </a:xfrm>
          <a:prstGeom prst="rect">
            <a:avLst/>
          </a:prstGeom>
        </p:spPr>
        <p:txBody>
          <a:bodyPr vert="horz" lIns="94816" tIns="47409" rIns="94816" bIns="47409" rtlCol="0" anchor="b"/>
          <a:lstStyle>
            <a:lvl1pPr algn="r">
              <a:defRPr sz="1300"/>
            </a:lvl1pPr>
          </a:lstStyle>
          <a:p>
            <a:fld id="{40B010DE-6C2E-4AF2-BEE9-06BE67F59D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91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55738" y="1230313"/>
            <a:ext cx="4427537" cy="3321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222A42-A1B9-474B-A9C7-5BFA07B7C8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976373"/>
            <a:ext cx="10881360" cy="20162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5376672"/>
            <a:ext cx="8961120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15" b="1" i="0">
                <a:solidFill>
                  <a:srgbClr val="3A383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15" b="1" i="0">
                <a:solidFill>
                  <a:srgbClr val="3A383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15" b="1" i="0">
                <a:solidFill>
                  <a:srgbClr val="3A383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58087" y="618908"/>
            <a:ext cx="8685174" cy="5465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915709" y="203840"/>
            <a:ext cx="5473869" cy="829026"/>
          </a:xfrm>
          <a:custGeom>
            <a:avLst/>
            <a:gdLst/>
            <a:ahLst/>
            <a:cxnLst/>
            <a:rect l="l" t="t" r="r" b="b"/>
            <a:pathLst>
              <a:path w="2932429" h="855344">
                <a:moveTo>
                  <a:pt x="2932176" y="0"/>
                </a:moveTo>
                <a:lnTo>
                  <a:pt x="0" y="0"/>
                </a:lnTo>
                <a:lnTo>
                  <a:pt x="0" y="854964"/>
                </a:lnTo>
                <a:lnTo>
                  <a:pt x="2932176" y="854964"/>
                </a:lnTo>
                <a:lnTo>
                  <a:pt x="2932176" y="0"/>
                </a:lnTo>
                <a:close/>
              </a:path>
            </a:pathLst>
          </a:custGeom>
          <a:solidFill>
            <a:srgbClr val="C7961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606996" y="441655"/>
            <a:ext cx="4105045" cy="35893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71372" y="1661746"/>
            <a:ext cx="199134" cy="763369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993677" y="1032498"/>
            <a:ext cx="199136" cy="826294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870507" y="9159544"/>
            <a:ext cx="11222736" cy="136017"/>
          </a:xfrm>
          <a:custGeom>
            <a:avLst/>
            <a:gdLst/>
            <a:ahLst/>
            <a:cxnLst/>
            <a:rect l="l" t="t" r="r" b="b"/>
            <a:pathLst>
              <a:path w="6012180" h="140334">
                <a:moveTo>
                  <a:pt x="6012180" y="0"/>
                </a:moveTo>
                <a:lnTo>
                  <a:pt x="0" y="0"/>
                </a:lnTo>
                <a:lnTo>
                  <a:pt x="0" y="140207"/>
                </a:lnTo>
                <a:lnTo>
                  <a:pt x="6012180" y="140207"/>
                </a:lnTo>
                <a:lnTo>
                  <a:pt x="6012180" y="0"/>
                </a:lnTo>
                <a:close/>
              </a:path>
            </a:pathLst>
          </a:custGeom>
          <a:solidFill>
            <a:srgbClr val="C7961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4737" y="645495"/>
            <a:ext cx="1780845" cy="92466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56778" y="1198058"/>
            <a:ext cx="6488041" cy="17977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3A383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9390" y="3206308"/>
            <a:ext cx="11148060" cy="4726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8929116"/>
            <a:ext cx="4096512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8929116"/>
            <a:ext cx="29443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8929116"/>
            <a:ext cx="29443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81C9713-8F87-4E3C-A91F-A30F1905990C}"/>
              </a:ext>
            </a:extLst>
          </p:cNvPr>
          <p:cNvSpPr txBox="1"/>
          <p:nvPr/>
        </p:nvSpPr>
        <p:spPr>
          <a:xfrm>
            <a:off x="4999320" y="2598917"/>
            <a:ext cx="2927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dirty="0">
                <a:latin typeface="Trade Gothic Inline" panose="020B0604020202020204" pitchFamily="34" charset="0"/>
                <a:cs typeface="Arial" panose="020B0604020202020204" pitchFamily="34" charset="0"/>
              </a:rPr>
              <a:t>FOOD TO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5A3B11-AA91-4702-AE01-BEB84BA4BE1B}"/>
              </a:ext>
            </a:extLst>
          </p:cNvPr>
          <p:cNvSpPr txBox="1"/>
          <p:nvPr/>
        </p:nvSpPr>
        <p:spPr>
          <a:xfrm>
            <a:off x="8671541" y="2612957"/>
            <a:ext cx="29279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dirty="0">
                <a:latin typeface="Trade Gothic Inline" panose="020B0604020202020204" pitchFamily="34" charset="0"/>
                <a:cs typeface="Arial" panose="020B0604020202020204" pitchFamily="34" charset="0"/>
              </a:rPr>
              <a:t>DESSERTS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EE32F5-3E94-44B4-8263-42CBDA047F35}"/>
              </a:ext>
            </a:extLst>
          </p:cNvPr>
          <p:cNvSpPr txBox="1"/>
          <p:nvPr/>
        </p:nvSpPr>
        <p:spPr>
          <a:xfrm>
            <a:off x="8663679" y="5836654"/>
            <a:ext cx="37211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dirty="0">
                <a:latin typeface="Trade Gothic Inline" panose="020B0604020202020204" pitchFamily="34" charset="0"/>
                <a:cs typeface="Arial" panose="020B0604020202020204" pitchFamily="34" charset="0"/>
              </a:rPr>
              <a:t>DRINKS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28A808-7438-4093-966D-43F986168675}"/>
              </a:ext>
            </a:extLst>
          </p:cNvPr>
          <p:cNvSpPr txBox="1"/>
          <p:nvPr/>
        </p:nvSpPr>
        <p:spPr>
          <a:xfrm>
            <a:off x="6463319" y="2380207"/>
            <a:ext cx="1740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C7961F"/>
                </a:solidFill>
                <a:latin typeface="Brush Script MT" panose="03060802040406070304" pitchFamily="66" charset="0"/>
              </a:rPr>
              <a:t>Go…</a:t>
            </a:r>
            <a:endParaRPr lang="en-GB" sz="4800" dirty="0">
              <a:solidFill>
                <a:srgbClr val="C7961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746A3F-34C0-48D6-BCD8-1B2E4AD4D4E6}"/>
              </a:ext>
            </a:extLst>
          </p:cNvPr>
          <p:cNvSpPr txBox="1"/>
          <p:nvPr/>
        </p:nvSpPr>
        <p:spPr>
          <a:xfrm>
            <a:off x="4949168" y="3409263"/>
            <a:ext cx="321685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Pizza (v)				£1.40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Pizza (Meat)		 		£1.75</a:t>
            </a:r>
          </a:p>
          <a:p>
            <a:endParaRPr lang="en-GB" sz="12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Vegan Roll				£1.20</a:t>
            </a: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 &amp; Onion Pasty		£1.20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Jacket Potato Plain		£1.00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Jacket Potato (1 Filling)		£1.40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Jacket Potato (2 Fillings)		£1.85</a:t>
            </a: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Extra Filling				 45p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Sandwiches from			£1.50</a:t>
            </a:r>
          </a:p>
          <a:p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Baguettes from			£2.10</a:t>
            </a:r>
          </a:p>
          <a:p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Filled Panini from                       £2.10</a:t>
            </a:r>
          </a:p>
          <a:p>
            <a:endParaRPr lang="en-GB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Pasta Pot &amp; Sauce			£1.70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Plain Pasta				£1.70</a:t>
            </a:r>
          </a:p>
          <a:p>
            <a:endParaRPr lang="en-GB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Hot Wraps   from                         £1.95</a:t>
            </a:r>
          </a:p>
          <a:p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 Cheddars			£1.00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Muller Yoghurt			£0.87</a:t>
            </a:r>
          </a:p>
          <a:p>
            <a:endParaRPr lang="en-GB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Salad Box				£1.60</a:t>
            </a:r>
          </a:p>
          <a:p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Filled Protein Box			£2.10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ECA1C-CCB9-4D20-8743-236B95E748CB}"/>
              </a:ext>
            </a:extLst>
          </p:cNvPr>
          <p:cNvSpPr txBox="1"/>
          <p:nvPr/>
        </p:nvSpPr>
        <p:spPr>
          <a:xfrm>
            <a:off x="8621767" y="3216056"/>
            <a:ext cx="2969773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Oat Cookie				 60p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Traybakes 				 75p</a:t>
            </a: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Brownie		</a:t>
            </a:r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75p </a:t>
            </a:r>
            <a:endParaRPr lang="en-GB" sz="12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Flapjack 				</a:t>
            </a:r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75p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Assorted Muffins			 95p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Doughnuts 	</a:t>
            </a:r>
            <a:r>
              <a:rPr lang="en-GB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75p</a:t>
            </a:r>
            <a:endParaRPr lang="en-GB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Belgium Waffles                          £1.25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Fresh Fruit Pot 			</a:t>
            </a: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£1.20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Fresh Fruit				 45p</a:t>
            </a:r>
          </a:p>
          <a:p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Grape Pot                                     £1.20</a:t>
            </a:r>
          </a:p>
          <a:p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Melon Pot                                     £1.20 </a:t>
            </a:r>
          </a:p>
          <a:p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Yoghurt Granola 			 £1.05</a:t>
            </a:r>
          </a:p>
          <a:p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Jelly					  75p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5F9A0B-19F1-4135-B954-708628D3E4DE}"/>
              </a:ext>
            </a:extLst>
          </p:cNvPr>
          <p:cNvSpPr txBox="1"/>
          <p:nvPr/>
        </p:nvSpPr>
        <p:spPr>
          <a:xfrm>
            <a:off x="8621767" y="6524228"/>
            <a:ext cx="32863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Radnor Carton 200ml 		80p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Radnor Fizz/Still			£1.10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Juice Burst Bottle 330ml 		£1.25</a:t>
            </a: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Capri Sun				£1.25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Bottled Water 500ml 		90</a:t>
            </a: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Milk Carton				75p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Viva Milkshake 200ml 		75p</a:t>
            </a:r>
            <a:endParaRPr lang="en-GB" sz="1745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4CB3FED-0660-4F08-BCAC-23B23FF7BD01}"/>
              </a:ext>
            </a:extLst>
          </p:cNvPr>
          <p:cNvCxnSpPr>
            <a:cxnSpLocks/>
          </p:cNvCxnSpPr>
          <p:nvPr/>
        </p:nvCxnSpPr>
        <p:spPr>
          <a:xfrm flipH="1">
            <a:off x="592982" y="588938"/>
            <a:ext cx="10711144" cy="0"/>
          </a:xfrm>
          <a:prstGeom prst="line">
            <a:avLst/>
          </a:prstGeom>
          <a:ln w="127000">
            <a:solidFill>
              <a:srgbClr val="C7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640E589-0AC0-45D4-98FB-F80FB0A46764}"/>
              </a:ext>
            </a:extLst>
          </p:cNvPr>
          <p:cNvCxnSpPr>
            <a:cxnSpLocks/>
          </p:cNvCxnSpPr>
          <p:nvPr/>
        </p:nvCxnSpPr>
        <p:spPr>
          <a:xfrm flipH="1">
            <a:off x="544882" y="9118645"/>
            <a:ext cx="11810028" cy="0"/>
          </a:xfrm>
          <a:prstGeom prst="line">
            <a:avLst/>
          </a:prstGeom>
          <a:ln w="127000">
            <a:solidFill>
              <a:srgbClr val="C7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317FE49-D5D5-4474-BDC8-604E61F60F01}"/>
              </a:ext>
            </a:extLst>
          </p:cNvPr>
          <p:cNvCxnSpPr>
            <a:cxnSpLocks/>
          </p:cNvCxnSpPr>
          <p:nvPr/>
        </p:nvCxnSpPr>
        <p:spPr>
          <a:xfrm flipV="1">
            <a:off x="12295013" y="1043149"/>
            <a:ext cx="0" cy="8123142"/>
          </a:xfrm>
          <a:prstGeom prst="line">
            <a:avLst/>
          </a:prstGeom>
          <a:ln w="127000">
            <a:gradFill>
              <a:gsLst>
                <a:gs pos="74000">
                  <a:srgbClr val="C7961F"/>
                </a:gs>
                <a:gs pos="100000">
                  <a:schemeClr val="tx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5ADA4C7-D787-45FD-88F7-96CF4BB33B5C}"/>
              </a:ext>
            </a:extLst>
          </p:cNvPr>
          <p:cNvCxnSpPr>
            <a:cxnSpLocks/>
          </p:cNvCxnSpPr>
          <p:nvPr/>
        </p:nvCxnSpPr>
        <p:spPr>
          <a:xfrm flipH="1" flipV="1">
            <a:off x="585288" y="725115"/>
            <a:ext cx="24249" cy="8393530"/>
          </a:xfrm>
          <a:prstGeom prst="line">
            <a:avLst/>
          </a:prstGeom>
          <a:ln w="127000">
            <a:gradFill>
              <a:gsLst>
                <a:gs pos="74000">
                  <a:srgbClr val="C7961F"/>
                </a:gs>
                <a:gs pos="100000">
                  <a:schemeClr val="tx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8527C8E-514F-0BE7-E334-24531F480C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49" t="1021" r="2173" b="6876"/>
          <a:stretch/>
        </p:blipFill>
        <p:spPr>
          <a:xfrm>
            <a:off x="9051010" y="283577"/>
            <a:ext cx="3348648" cy="949049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</a:ln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4DCCA4CA-A063-7795-26A2-3A8906D71F91}"/>
              </a:ext>
            </a:extLst>
          </p:cNvPr>
          <p:cNvSpPr txBox="1"/>
          <p:nvPr/>
        </p:nvSpPr>
        <p:spPr>
          <a:xfrm>
            <a:off x="1235318" y="688005"/>
            <a:ext cx="10232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C7961F"/>
                </a:solidFill>
                <a:latin typeface="Brush Script MT" panose="03060802040406070304" pitchFamily="66" charset="0"/>
              </a:rPr>
              <a:t>Tupton Academy Tariff</a:t>
            </a:r>
            <a:endParaRPr lang="en-GB" sz="6000" dirty="0">
              <a:solidFill>
                <a:srgbClr val="C7961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236DE8-4CF3-C2C2-362A-9D456B6E4A52}"/>
              </a:ext>
            </a:extLst>
          </p:cNvPr>
          <p:cNvSpPr txBox="1"/>
          <p:nvPr/>
        </p:nvSpPr>
        <p:spPr>
          <a:xfrm>
            <a:off x="1337313" y="5769144"/>
            <a:ext cx="22543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dirty="0">
                <a:latin typeface="Trade Gothic Inline" panose="020B0604020202020204" pitchFamily="34" charset="0"/>
                <a:cs typeface="Arial" panose="020B0604020202020204" pitchFamily="34" charset="0"/>
              </a:rPr>
              <a:t>MAINS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0A03A1-C459-E2A8-0347-BAB4966F006F}"/>
              </a:ext>
            </a:extLst>
          </p:cNvPr>
          <p:cNvSpPr txBox="1"/>
          <p:nvPr/>
        </p:nvSpPr>
        <p:spPr>
          <a:xfrm>
            <a:off x="1407930" y="6245492"/>
            <a:ext cx="30276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 Meal</a:t>
            </a:r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	           	£2.56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Meal </a:t>
            </a: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Deal	</a:t>
            </a:r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£3.55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Vegetable Portion 			50p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Potato Portion 			50p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Portion of Chips 			£1.00</a:t>
            </a:r>
            <a:endParaRPr lang="en-GB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Hot Dessert 				75p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Custard 				55p</a:t>
            </a:r>
            <a:endParaRPr lang="en-GB" sz="1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309A44-9D9F-94D4-7C5D-3BAC2D795C9F}"/>
              </a:ext>
            </a:extLst>
          </p:cNvPr>
          <p:cNvSpPr txBox="1"/>
          <p:nvPr/>
        </p:nvSpPr>
        <p:spPr>
          <a:xfrm>
            <a:off x="1210061" y="2614247"/>
            <a:ext cx="2459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dirty="0">
                <a:latin typeface="Trade Gothic Inline" panose="020B0604020202020204" pitchFamily="34" charset="0"/>
                <a:cs typeface="Arial" panose="020B0604020202020204" pitchFamily="34" charset="0"/>
              </a:rPr>
              <a:t>BREAKFAST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6280CC-7CC9-E16A-6F51-D5C4D3297E06}"/>
              </a:ext>
            </a:extLst>
          </p:cNvPr>
          <p:cNvSpPr txBox="1"/>
          <p:nvPr/>
        </p:nvSpPr>
        <p:spPr>
          <a:xfrm>
            <a:off x="1313010" y="3409264"/>
            <a:ext cx="313843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Toast &amp; Butter 			35p</a:t>
            </a: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½ </a:t>
            </a:r>
            <a:r>
              <a:rPr lang="en-GB" sz="1200" b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 Toastie</a:t>
            </a: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60p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Breakfast Cereal 			£1.15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Sausage/Bacon Cob    		£1.15</a:t>
            </a: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Sausage/ Bacon Baguette	£2.10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Bacon &amp; Egg Muffin 		£1.45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Quorn Muffin			£1.55</a:t>
            </a: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Porridge				35p</a:t>
            </a:r>
            <a:endParaRPr lang="en-GB" sz="1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Toasted Teacake			90p</a:t>
            </a:r>
          </a:p>
          <a:p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Bagel					£1.50</a:t>
            </a:r>
          </a:p>
          <a:p>
            <a:r>
              <a:rPr lang="en-GB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½ Bagel				£1.05</a:t>
            </a:r>
          </a:p>
        </p:txBody>
      </p:sp>
    </p:spTree>
    <p:extLst>
      <p:ext uri="{BB962C8B-B14F-4D97-AF65-F5344CB8AC3E}">
        <p14:creationId xmlns:p14="http://schemas.microsoft.com/office/powerpoint/2010/main" val="2648704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72f14c-d40a-4996-84a9-078c3b8640e0}" enabled="1" method="Standard" siteId="{cd62b7dd-4b48-44bd-90e7-e143a22c8ead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419</Words>
  <Application>Microsoft Office PowerPoint</Application>
  <PresentationFormat>A3 Paper (297x420 mm)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Brush Script MT</vt:lpstr>
      <vt:lpstr>Calibri</vt:lpstr>
      <vt:lpstr>Century Gothic</vt:lpstr>
      <vt:lpstr>Times New Roman</vt:lpstr>
      <vt:lpstr>Trade Gothic Inline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Harrison</dc:creator>
  <cp:lastModifiedBy>Samantha Marriott</cp:lastModifiedBy>
  <cp:revision>33</cp:revision>
  <cp:lastPrinted>2023-08-31T12:56:51Z</cp:lastPrinted>
  <dcterms:created xsi:type="dcterms:W3CDTF">2023-01-23T13:27:54Z</dcterms:created>
  <dcterms:modified xsi:type="dcterms:W3CDTF">2023-09-01T06:01:30Z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72f14c-d40a-4996-84a9-078c3b8640e0_Enabled">
    <vt:lpwstr>true</vt:lpwstr>
  </property>
  <property fmtid="{D5CDD505-2E9C-101B-9397-08002B2CF9AE}" pid="3" name="MSIP_Label_f472f14c-d40a-4996-84a9-078c3b8640e0_SetDate">
    <vt:lpwstr>2023-01-23T13:27:54Z</vt:lpwstr>
  </property>
  <property fmtid="{D5CDD505-2E9C-101B-9397-08002B2CF9AE}" pid="4" name="MSIP_Label_f472f14c-d40a-4996-84a9-078c3b8640e0_Method">
    <vt:lpwstr>Standard</vt:lpwstr>
  </property>
  <property fmtid="{D5CDD505-2E9C-101B-9397-08002B2CF9AE}" pid="5" name="MSIP_Label_f472f14c-d40a-4996-84a9-078c3b8640e0_Name">
    <vt:lpwstr>f472f14c-d40a-4996-84a9-078c3b8640e0</vt:lpwstr>
  </property>
  <property fmtid="{D5CDD505-2E9C-101B-9397-08002B2CF9AE}" pid="6" name="MSIP_Label_f472f14c-d40a-4996-84a9-078c3b8640e0_SiteId">
    <vt:lpwstr>cd62b7dd-4b48-44bd-90e7-e143a22c8ead</vt:lpwstr>
  </property>
  <property fmtid="{D5CDD505-2E9C-101B-9397-08002B2CF9AE}" pid="7" name="MSIP_Label_f472f14c-d40a-4996-84a9-078c3b8640e0_ActionId">
    <vt:lpwstr>3e8d47eb-2adc-4868-846e-8544b3ee7070</vt:lpwstr>
  </property>
  <property fmtid="{D5CDD505-2E9C-101B-9397-08002B2CF9AE}" pid="8" name="MSIP_Label_f472f14c-d40a-4996-84a9-078c3b8640e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</vt:lpwstr>
  </property>
</Properties>
</file>