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80" r:id="rId3"/>
    <p:sldId id="264" r:id="rId4"/>
    <p:sldId id="267" r:id="rId5"/>
    <p:sldId id="268" r:id="rId6"/>
    <p:sldId id="269" r:id="rId7"/>
    <p:sldId id="270" r:id="rId8"/>
    <p:sldId id="271" r:id="rId9"/>
    <p:sldId id="265" r:id="rId10"/>
    <p:sldId id="266" r:id="rId11"/>
    <p:sldId id="263" r:id="rId12"/>
    <p:sldId id="261" r:id="rId13"/>
    <p:sldId id="274" r:id="rId14"/>
    <p:sldId id="275" r:id="rId15"/>
    <p:sldId id="276" r:id="rId16"/>
    <p:sldId id="277" r:id="rId17"/>
    <p:sldId id="278" r:id="rId18"/>
    <p:sldId id="279" r:id="rId19"/>
    <p:sldId id="272" r:id="rId20"/>
    <p:sldId id="273" r:id="rId21"/>
    <p:sldId id="28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tonSa" initials="THS" lastIdx="1" clrIdx="0">
    <p:extLst>
      <p:ext uri="{19B8F6BF-5375-455C-9EA6-DF929625EA0E}">
        <p15:presenceInfo xmlns:p15="http://schemas.microsoft.com/office/powerpoint/2012/main" userId="Burton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CCFF"/>
    <a:srgbClr val="FFCC00"/>
    <a:srgbClr val="FF66CC"/>
    <a:srgbClr val="9966FF"/>
    <a:srgbClr val="FFFFCC"/>
    <a:srgbClr val="C647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AFA1C-5449-25DD-515B-8C91ABC4C55F}" v="197" dt="2021-08-16T08:51:02.253"/>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7961" autoAdjust="0"/>
  </p:normalViewPr>
  <p:slideViewPr>
    <p:cSldViewPr snapToGrid="0">
      <p:cViewPr varScale="1">
        <p:scale>
          <a:sx n="50" d="100"/>
          <a:sy n="50" d="100"/>
        </p:scale>
        <p:origin x="1363" y="38"/>
      </p:cViewPr>
      <p:guideLst/>
    </p:cSldViewPr>
  </p:slideViewPr>
  <p:notesTextViewPr>
    <p:cViewPr>
      <p:scale>
        <a:sx n="1" d="1"/>
        <a:sy n="1" d="1"/>
      </p:scale>
      <p:origin x="0" y="-19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E571A-0977-48C0-B8EA-FDF0ABFBAA82}" type="datetimeFigureOut">
              <a:rPr lang="en-GB" smtClean="0"/>
              <a:t>01/06/2022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E53D7-7B10-4B5E-80F5-53652F4EFBA7}" type="slidenum">
              <a:rPr lang="en-GB" smtClean="0"/>
              <a:t>‹#›</a:t>
            </a:fld>
            <a:endParaRPr lang="en-GB"/>
          </a:p>
        </p:txBody>
      </p:sp>
    </p:spTree>
    <p:extLst>
      <p:ext uri="{BB962C8B-B14F-4D97-AF65-F5344CB8AC3E}">
        <p14:creationId xmlns:p14="http://schemas.microsoft.com/office/powerpoint/2010/main" val="395546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9</a:t>
            </a:fld>
            <a:endParaRPr lang="en-GB"/>
          </a:p>
        </p:txBody>
      </p:sp>
    </p:spTree>
    <p:extLst>
      <p:ext uri="{BB962C8B-B14F-4D97-AF65-F5344CB8AC3E}">
        <p14:creationId xmlns:p14="http://schemas.microsoft.com/office/powerpoint/2010/main" val="427721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19</a:t>
            </a:fld>
            <a:endParaRPr lang="en-GB"/>
          </a:p>
        </p:txBody>
      </p:sp>
    </p:spTree>
    <p:extLst>
      <p:ext uri="{BB962C8B-B14F-4D97-AF65-F5344CB8AC3E}">
        <p14:creationId xmlns:p14="http://schemas.microsoft.com/office/powerpoint/2010/main" val="2351262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20</a:t>
            </a:fld>
            <a:endParaRPr lang="en-GB"/>
          </a:p>
        </p:txBody>
      </p:sp>
    </p:spTree>
    <p:extLst>
      <p:ext uri="{BB962C8B-B14F-4D97-AF65-F5344CB8AC3E}">
        <p14:creationId xmlns:p14="http://schemas.microsoft.com/office/powerpoint/2010/main" val="2400014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session begins by discussing what it means to ‘come out’. It will be important to underline how valuable it is just to listen to someone, and also to keep in mind that everyone’s situation is unique, and coming out as a particular sexual orientation isn’t the same as gender identity - each will have quite distinct considerations. The session ends on a ‘dos and don’ts’ sorting activity, offering pupils straightforward guidance. See support guide in folder for teachers to help discussions.</a:t>
            </a:r>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21</a:t>
            </a:fld>
            <a:endParaRPr lang="en-GB"/>
          </a:p>
        </p:txBody>
      </p:sp>
    </p:spTree>
    <p:extLst>
      <p:ext uri="{BB962C8B-B14F-4D97-AF65-F5344CB8AC3E}">
        <p14:creationId xmlns:p14="http://schemas.microsoft.com/office/powerpoint/2010/main" val="51231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11</a:t>
            </a:fld>
            <a:endParaRPr lang="en-GB"/>
          </a:p>
        </p:txBody>
      </p:sp>
    </p:spTree>
    <p:extLst>
      <p:ext uri="{BB962C8B-B14F-4D97-AF65-F5344CB8AC3E}">
        <p14:creationId xmlns:p14="http://schemas.microsoft.com/office/powerpoint/2010/main" val="15007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12</a:t>
            </a:fld>
            <a:endParaRPr lang="en-GB"/>
          </a:p>
        </p:txBody>
      </p:sp>
    </p:spTree>
    <p:extLst>
      <p:ext uri="{BB962C8B-B14F-4D97-AF65-F5344CB8AC3E}">
        <p14:creationId xmlns:p14="http://schemas.microsoft.com/office/powerpoint/2010/main" val="353900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13</a:t>
            </a:fld>
            <a:endParaRPr lang="en-GB"/>
          </a:p>
        </p:txBody>
      </p:sp>
    </p:spTree>
    <p:extLst>
      <p:ext uri="{BB962C8B-B14F-4D97-AF65-F5344CB8AC3E}">
        <p14:creationId xmlns:p14="http://schemas.microsoft.com/office/powerpoint/2010/main" val="381113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14</a:t>
            </a:fld>
            <a:endParaRPr lang="en-GB"/>
          </a:p>
        </p:txBody>
      </p:sp>
    </p:spTree>
    <p:extLst>
      <p:ext uri="{BB962C8B-B14F-4D97-AF65-F5344CB8AC3E}">
        <p14:creationId xmlns:p14="http://schemas.microsoft.com/office/powerpoint/2010/main" val="2286766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15</a:t>
            </a:fld>
            <a:endParaRPr lang="en-GB"/>
          </a:p>
        </p:txBody>
      </p:sp>
    </p:spTree>
    <p:extLst>
      <p:ext uri="{BB962C8B-B14F-4D97-AF65-F5344CB8AC3E}">
        <p14:creationId xmlns:p14="http://schemas.microsoft.com/office/powerpoint/2010/main" val="1037338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16</a:t>
            </a:fld>
            <a:endParaRPr lang="en-GB"/>
          </a:p>
        </p:txBody>
      </p:sp>
    </p:spTree>
    <p:extLst>
      <p:ext uri="{BB962C8B-B14F-4D97-AF65-F5344CB8AC3E}">
        <p14:creationId xmlns:p14="http://schemas.microsoft.com/office/powerpoint/2010/main" val="100811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17</a:t>
            </a:fld>
            <a:endParaRPr lang="en-GB"/>
          </a:p>
        </p:txBody>
      </p:sp>
    </p:spTree>
    <p:extLst>
      <p:ext uri="{BB962C8B-B14F-4D97-AF65-F5344CB8AC3E}">
        <p14:creationId xmlns:p14="http://schemas.microsoft.com/office/powerpoint/2010/main" val="2326290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E53D7-7B10-4B5E-80F5-53652F4EFBA7}" type="slidenum">
              <a:rPr lang="en-GB" smtClean="0"/>
              <a:t>18</a:t>
            </a:fld>
            <a:endParaRPr lang="en-GB"/>
          </a:p>
        </p:txBody>
      </p:sp>
    </p:spTree>
    <p:extLst>
      <p:ext uri="{BB962C8B-B14F-4D97-AF65-F5344CB8AC3E}">
        <p14:creationId xmlns:p14="http://schemas.microsoft.com/office/powerpoint/2010/main" val="2696708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0669B2-25DD-4AE6-AE3D-9A7240A68E8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13666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669B2-25DD-4AE6-AE3D-9A7240A68E8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42162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669B2-25DD-4AE6-AE3D-9A7240A68E8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386086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92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669B2-25DD-4AE6-AE3D-9A7240A68E8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2435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0669B2-25DD-4AE6-AE3D-9A7240A68E8F}"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101946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0669B2-25DD-4AE6-AE3D-9A7240A68E8F}"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102867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0669B2-25DD-4AE6-AE3D-9A7240A68E8F}" type="datetimeFigureOut">
              <a:rPr lang="en-GB" smtClean="0"/>
              <a:t>01/06/2022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220340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0669B2-25DD-4AE6-AE3D-9A7240A68E8F}" type="datetimeFigureOut">
              <a:rPr lang="en-GB" smtClean="0"/>
              <a:t>01/06/2022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317523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669B2-25DD-4AE6-AE3D-9A7240A68E8F}" type="datetimeFigureOut">
              <a:rPr lang="en-GB" smtClean="0"/>
              <a:t>01/06/2022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352416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0669B2-25DD-4AE6-AE3D-9A7240A68E8F}"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362342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0669B2-25DD-4AE6-AE3D-9A7240A68E8F}"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71818-F3B6-42BE-8CF1-4C1C5149E037}" type="slidenum">
              <a:rPr lang="en-GB" smtClean="0"/>
              <a:t>‹#›</a:t>
            </a:fld>
            <a:endParaRPr lang="en-GB"/>
          </a:p>
        </p:txBody>
      </p:sp>
    </p:spTree>
    <p:extLst>
      <p:ext uri="{BB962C8B-B14F-4D97-AF65-F5344CB8AC3E}">
        <p14:creationId xmlns:p14="http://schemas.microsoft.com/office/powerpoint/2010/main" val="375610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669B2-25DD-4AE6-AE3D-9A7240A68E8F}" type="datetimeFigureOut">
              <a:rPr lang="en-GB" smtClean="0"/>
              <a:t>01/06/2022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71818-F3B6-42BE-8CF1-4C1C5149E037}" type="slidenum">
              <a:rPr lang="en-GB" smtClean="0"/>
              <a:t>‹#›</a:t>
            </a:fld>
            <a:endParaRPr lang="en-GB"/>
          </a:p>
        </p:txBody>
      </p:sp>
    </p:spTree>
    <p:extLst>
      <p:ext uri="{BB962C8B-B14F-4D97-AF65-F5344CB8AC3E}">
        <p14:creationId xmlns:p14="http://schemas.microsoft.com/office/powerpoint/2010/main" val="650359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11.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0.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Google Shape;101;p25"/>
          <p:cNvSpPr txBox="1"/>
          <p:nvPr/>
        </p:nvSpPr>
        <p:spPr>
          <a:xfrm>
            <a:off x="505004" y="4013220"/>
            <a:ext cx="8144400" cy="1225967"/>
          </a:xfrm>
          <a:prstGeom prst="rect">
            <a:avLst/>
          </a:prstGeom>
          <a:noFill/>
          <a:ln>
            <a:noFill/>
          </a:ln>
        </p:spPr>
        <p:txBody>
          <a:bodyPr spcFirstLastPara="1" wrap="square" lIns="68575" tIns="68575" rIns="68575" bIns="68575" anchor="ctr" anchorCtr="0">
            <a:spAutoFit/>
          </a:bodyPr>
          <a:lstStyle/>
          <a:p>
            <a:pPr marL="0" lvl="0" indent="0" algn="ctr" rtl="0">
              <a:lnSpc>
                <a:spcPct val="90000"/>
              </a:lnSpc>
              <a:spcBef>
                <a:spcPts val="0"/>
              </a:spcBef>
              <a:spcAft>
                <a:spcPts val="0"/>
              </a:spcAft>
              <a:buClr>
                <a:schemeClr val="dk1"/>
              </a:buClr>
              <a:buSzPts val="1100"/>
              <a:buFont typeface="Arial"/>
              <a:buNone/>
            </a:pPr>
            <a:r>
              <a:rPr lang="en-GB" sz="3000" b="1" dirty="0">
                <a:solidFill>
                  <a:schemeClr val="dk1"/>
                </a:solidFill>
                <a:highlight>
                  <a:schemeClr val="lt1"/>
                </a:highlight>
                <a:latin typeface="Noto Sans"/>
                <a:ea typeface="Noto Sans"/>
                <a:cs typeface="Noto Sans"/>
                <a:sym typeface="Noto Sans"/>
              </a:rPr>
              <a:t>LGBT+ </a:t>
            </a:r>
            <a:r>
              <a:rPr lang="en-GB" sz="3000" b="1" dirty="0" smtClean="0">
                <a:solidFill>
                  <a:schemeClr val="dk1"/>
                </a:solidFill>
                <a:highlight>
                  <a:schemeClr val="lt1"/>
                </a:highlight>
                <a:latin typeface="Noto Sans"/>
                <a:ea typeface="Noto Sans"/>
                <a:cs typeface="Noto Sans"/>
                <a:sym typeface="Noto Sans"/>
              </a:rPr>
              <a:t> </a:t>
            </a:r>
            <a:endParaRPr sz="3000" b="1" dirty="0">
              <a:solidFill>
                <a:schemeClr val="dk1"/>
              </a:solidFill>
              <a:highlight>
                <a:schemeClr val="lt1"/>
              </a:highlight>
              <a:latin typeface="Noto Sans"/>
              <a:ea typeface="Noto Sans"/>
              <a:cs typeface="Noto Sans"/>
              <a:sym typeface="Noto Sans"/>
            </a:endParaRPr>
          </a:p>
          <a:p>
            <a:pPr marL="0" lvl="0" indent="0" algn="ctr" rtl="0">
              <a:lnSpc>
                <a:spcPct val="90000"/>
              </a:lnSpc>
              <a:spcBef>
                <a:spcPts val="1000"/>
              </a:spcBef>
              <a:spcAft>
                <a:spcPts val="1000"/>
              </a:spcAft>
              <a:buNone/>
            </a:pPr>
            <a:r>
              <a:rPr lang="en-GB" sz="3000" b="1" dirty="0">
                <a:solidFill>
                  <a:schemeClr val="dk1"/>
                </a:solidFill>
                <a:highlight>
                  <a:schemeClr val="lt1"/>
                </a:highlight>
                <a:latin typeface="Noto Sans"/>
                <a:ea typeface="Noto Sans"/>
                <a:cs typeface="Noto Sans"/>
                <a:sym typeface="Noto Sans"/>
              </a:rPr>
              <a:t>Sexual orientation and gender identity</a:t>
            </a:r>
            <a:endParaRPr sz="3000" b="1" dirty="0">
              <a:solidFill>
                <a:schemeClr val="dk1"/>
              </a:solidFill>
              <a:highlight>
                <a:srgbClr val="FFFFFF"/>
              </a:highlight>
              <a:latin typeface="Noto Sans"/>
              <a:ea typeface="Noto Sans"/>
              <a:cs typeface="Noto Sans"/>
              <a:sym typeface="Noto Sans"/>
            </a:endParaRPr>
          </a:p>
        </p:txBody>
      </p:sp>
      <p:pic>
        <p:nvPicPr>
          <p:cNvPr id="19" name="Google Shape;100;p25"/>
          <p:cNvPicPr preferRelativeResize="0"/>
          <p:nvPr/>
        </p:nvPicPr>
        <p:blipFill>
          <a:blip r:embed="rId10">
            <a:alphaModFix/>
          </a:blip>
          <a:stretch>
            <a:fillRect/>
          </a:stretch>
        </p:blipFill>
        <p:spPr>
          <a:xfrm>
            <a:off x="3064785" y="2360562"/>
            <a:ext cx="3002552" cy="1348801"/>
          </a:xfrm>
          <a:prstGeom prst="rect">
            <a:avLst/>
          </a:prstGeom>
          <a:noFill/>
          <a:ln>
            <a:noFill/>
          </a:ln>
        </p:spPr>
      </p:pic>
    </p:spTree>
    <p:extLst>
      <p:ext uri="{BB962C8B-B14F-4D97-AF65-F5344CB8AC3E}">
        <p14:creationId xmlns:p14="http://schemas.microsoft.com/office/powerpoint/2010/main" val="1275029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4" name="Rectangle 3"/>
          <p:cNvSpPr/>
          <p:nvPr/>
        </p:nvSpPr>
        <p:spPr>
          <a:xfrm>
            <a:off x="656978" y="3186826"/>
            <a:ext cx="7818166" cy="646331"/>
          </a:xfrm>
          <a:prstGeom prst="rect">
            <a:avLst/>
          </a:prstGeom>
        </p:spPr>
        <p:txBody>
          <a:bodyPr wrap="none">
            <a:spAutoFit/>
          </a:bodyPr>
          <a:lstStyle/>
          <a:p>
            <a:pPr lvl="0">
              <a:lnSpc>
                <a:spcPct val="90000"/>
              </a:lnSpc>
            </a:pPr>
            <a:r>
              <a:rPr lang="en-GB" sz="4000" b="1" dirty="0">
                <a:solidFill>
                  <a:srgbClr val="0FCCF0"/>
                </a:solidFill>
                <a:latin typeface="Noto Sans"/>
                <a:ea typeface="Noto Sans"/>
                <a:cs typeface="Noto Sans"/>
                <a:sym typeface="Noto Sans"/>
              </a:rPr>
              <a:t>So what about gender identity?</a:t>
            </a:r>
          </a:p>
        </p:txBody>
      </p:sp>
    </p:spTree>
    <p:extLst>
      <p:ext uri="{BB962C8B-B14F-4D97-AF65-F5344CB8AC3E}">
        <p14:creationId xmlns:p14="http://schemas.microsoft.com/office/powerpoint/2010/main" val="542673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6" name="TextBox 15"/>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4" name="Rectangle 3"/>
          <p:cNvSpPr/>
          <p:nvPr/>
        </p:nvSpPr>
        <p:spPr>
          <a:xfrm>
            <a:off x="527943" y="1986039"/>
            <a:ext cx="8424936" cy="480131"/>
          </a:xfrm>
          <a:prstGeom prst="rect">
            <a:avLst/>
          </a:prstGeom>
        </p:spPr>
        <p:txBody>
          <a:bodyPr wrap="square">
            <a:spAutoFit/>
          </a:bodyPr>
          <a:lstStyle/>
          <a:p>
            <a:pPr lvl="0">
              <a:lnSpc>
                <a:spcPct val="90000"/>
              </a:lnSpc>
            </a:pPr>
            <a:r>
              <a:rPr lang="en-GB" sz="2800" b="1" dirty="0">
                <a:solidFill>
                  <a:schemeClr val="dk1"/>
                </a:solidFill>
                <a:latin typeface="Noto Sans"/>
                <a:ea typeface="Noto Sans"/>
                <a:cs typeface="Noto Sans"/>
                <a:sym typeface="Noto Sans"/>
              </a:rPr>
              <a:t>Gender identity is different to sexual orientation  </a:t>
            </a:r>
          </a:p>
        </p:txBody>
      </p:sp>
      <p:pic>
        <p:nvPicPr>
          <p:cNvPr id="17" name="Google Shape;211;p35"/>
          <p:cNvPicPr preferRelativeResize="0"/>
          <p:nvPr/>
        </p:nvPicPr>
        <p:blipFill>
          <a:blip r:embed="rId11">
            <a:alphaModFix/>
          </a:blip>
          <a:stretch>
            <a:fillRect/>
          </a:stretch>
        </p:blipFill>
        <p:spPr>
          <a:xfrm>
            <a:off x="179512" y="2532468"/>
            <a:ext cx="3803054" cy="2612537"/>
          </a:xfrm>
          <a:prstGeom prst="rect">
            <a:avLst/>
          </a:prstGeom>
          <a:noFill/>
          <a:ln>
            <a:noFill/>
          </a:ln>
        </p:spPr>
      </p:pic>
      <p:sp>
        <p:nvSpPr>
          <p:cNvPr id="19" name="Google Shape;212;p35"/>
          <p:cNvSpPr txBox="1"/>
          <p:nvPr/>
        </p:nvSpPr>
        <p:spPr>
          <a:xfrm>
            <a:off x="861961" y="5180367"/>
            <a:ext cx="29412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dirty="0">
                <a:solidFill>
                  <a:srgbClr val="7C63FD"/>
                </a:solidFill>
                <a:latin typeface="Noto Sans"/>
                <a:ea typeface="Noto Sans"/>
                <a:cs typeface="Noto Sans"/>
                <a:sym typeface="Noto Sans"/>
              </a:rPr>
              <a:t>Trans Pride in Brighton</a:t>
            </a:r>
            <a:endParaRPr sz="1800" b="1" dirty="0">
              <a:solidFill>
                <a:srgbClr val="7C63FD"/>
              </a:solidFill>
              <a:latin typeface="Noto Sans"/>
              <a:ea typeface="Noto Sans"/>
              <a:cs typeface="Noto Sans"/>
              <a:sym typeface="Noto Sans"/>
            </a:endParaRPr>
          </a:p>
        </p:txBody>
      </p:sp>
      <p:sp>
        <p:nvSpPr>
          <p:cNvPr id="6" name="Rectangle 5"/>
          <p:cNvSpPr/>
          <p:nvPr/>
        </p:nvSpPr>
        <p:spPr>
          <a:xfrm>
            <a:off x="4039693" y="2479247"/>
            <a:ext cx="4901396" cy="2003625"/>
          </a:xfrm>
          <a:prstGeom prst="rect">
            <a:avLst/>
          </a:prstGeom>
        </p:spPr>
        <p:txBody>
          <a:bodyPr wrap="square">
            <a:spAutoFit/>
          </a:bodyPr>
          <a:lstStyle/>
          <a:p>
            <a:pPr lvl="0">
              <a:lnSpc>
                <a:spcPct val="115000"/>
              </a:lnSpc>
            </a:pPr>
            <a:r>
              <a:rPr lang="en-GB" dirty="0">
                <a:solidFill>
                  <a:schemeClr val="dk1"/>
                </a:solidFill>
                <a:highlight>
                  <a:srgbClr val="FFFFFF"/>
                </a:highlight>
                <a:latin typeface="Noto Sans"/>
                <a:ea typeface="Noto Sans"/>
                <a:cs typeface="Noto Sans"/>
                <a:sym typeface="Noto Sans"/>
              </a:rPr>
              <a:t>While someone’s </a:t>
            </a:r>
            <a:r>
              <a:rPr lang="en-GB" b="1" dirty="0">
                <a:solidFill>
                  <a:srgbClr val="FF5047"/>
                </a:solidFill>
                <a:highlight>
                  <a:srgbClr val="FFFFFF"/>
                </a:highlight>
                <a:latin typeface="Noto Sans"/>
                <a:ea typeface="Noto Sans"/>
                <a:cs typeface="Noto Sans"/>
                <a:sym typeface="Noto Sans"/>
              </a:rPr>
              <a:t>sexual orientation is about who they are attracted to</a:t>
            </a:r>
            <a:r>
              <a:rPr lang="en-GB" dirty="0">
                <a:solidFill>
                  <a:schemeClr val="dk1"/>
                </a:solidFill>
                <a:highlight>
                  <a:srgbClr val="FFFFFF"/>
                </a:highlight>
                <a:latin typeface="Noto Sans"/>
                <a:ea typeface="Noto Sans"/>
                <a:cs typeface="Noto Sans"/>
                <a:sym typeface="Noto Sans"/>
              </a:rPr>
              <a:t>, </a:t>
            </a:r>
            <a:r>
              <a:rPr lang="en-GB" b="1" dirty="0">
                <a:solidFill>
                  <a:srgbClr val="0FCCF0"/>
                </a:solidFill>
                <a:highlight>
                  <a:srgbClr val="FFFFFF"/>
                </a:highlight>
                <a:latin typeface="Noto Sans"/>
                <a:ea typeface="Noto Sans"/>
                <a:cs typeface="Noto Sans"/>
                <a:sym typeface="Noto Sans"/>
              </a:rPr>
              <a:t>gender identity </a:t>
            </a:r>
            <a:r>
              <a:rPr lang="en-GB" dirty="0">
                <a:solidFill>
                  <a:schemeClr val="dk1"/>
                </a:solidFill>
                <a:highlight>
                  <a:srgbClr val="FFFFFF"/>
                </a:highlight>
                <a:latin typeface="Noto Sans"/>
                <a:ea typeface="Noto Sans"/>
                <a:cs typeface="Noto Sans"/>
                <a:sym typeface="Noto Sans"/>
              </a:rPr>
              <a:t>is about a </a:t>
            </a:r>
            <a:r>
              <a:rPr lang="en-GB" b="1" dirty="0">
                <a:solidFill>
                  <a:srgbClr val="0FCCF0"/>
                </a:solidFill>
                <a:highlight>
                  <a:srgbClr val="FFFFFF"/>
                </a:highlight>
                <a:latin typeface="Noto Sans"/>
                <a:ea typeface="Noto Sans"/>
                <a:cs typeface="Noto Sans"/>
                <a:sym typeface="Noto Sans"/>
              </a:rPr>
              <a:t>person’s sense of their own gender</a:t>
            </a:r>
            <a:r>
              <a:rPr lang="en-GB" dirty="0">
                <a:solidFill>
                  <a:schemeClr val="dk1"/>
                </a:solidFill>
                <a:highlight>
                  <a:srgbClr val="FFFFFF"/>
                </a:highlight>
                <a:latin typeface="Noto Sans"/>
                <a:ea typeface="Noto Sans"/>
                <a:cs typeface="Noto Sans"/>
                <a:sym typeface="Noto Sans"/>
              </a:rPr>
              <a:t>, whether male, female or something else, which may or may not correspond to the sex assigned at birth</a:t>
            </a:r>
            <a:r>
              <a:rPr lang="en-GB" dirty="0">
                <a:solidFill>
                  <a:schemeClr val="dk1"/>
                </a:solidFill>
                <a:highlight>
                  <a:srgbClr val="FFFFFF"/>
                </a:highlight>
              </a:rPr>
              <a:t>.</a:t>
            </a:r>
          </a:p>
        </p:txBody>
      </p:sp>
      <p:sp>
        <p:nvSpPr>
          <p:cNvPr id="9" name="Rectangle 8"/>
          <p:cNvSpPr/>
          <p:nvPr/>
        </p:nvSpPr>
        <p:spPr>
          <a:xfrm>
            <a:off x="4017022" y="4388533"/>
            <a:ext cx="4935857" cy="1366528"/>
          </a:xfrm>
          <a:prstGeom prst="rect">
            <a:avLst/>
          </a:prstGeom>
        </p:spPr>
        <p:txBody>
          <a:bodyPr wrap="square">
            <a:spAutoFit/>
          </a:bodyPr>
          <a:lstStyle/>
          <a:p>
            <a:pPr lvl="0">
              <a:lnSpc>
                <a:spcPct val="115000"/>
              </a:lnSpc>
              <a:spcBef>
                <a:spcPts val="1000"/>
              </a:spcBef>
            </a:pPr>
            <a:r>
              <a:rPr lang="en-GB" dirty="0">
                <a:solidFill>
                  <a:schemeClr val="dk1"/>
                </a:solidFill>
                <a:highlight>
                  <a:srgbClr val="FFFFFF"/>
                </a:highlight>
                <a:latin typeface="Noto Sans"/>
                <a:ea typeface="Noto Sans"/>
                <a:cs typeface="Noto Sans"/>
                <a:sym typeface="Noto Sans"/>
              </a:rPr>
              <a:t>Have a look at some of the key words on the next page and learn more about some of the </a:t>
            </a:r>
            <a:r>
              <a:rPr lang="en-GB" b="1" dirty="0">
                <a:solidFill>
                  <a:srgbClr val="26D07C"/>
                </a:solidFill>
                <a:highlight>
                  <a:srgbClr val="FFFFFF"/>
                </a:highlight>
                <a:latin typeface="Noto Sans"/>
                <a:ea typeface="Noto Sans"/>
                <a:cs typeface="Noto Sans"/>
                <a:sym typeface="Noto Sans"/>
              </a:rPr>
              <a:t>key vocabulary used when talking about gender identity</a:t>
            </a:r>
            <a:r>
              <a:rPr lang="en-GB" dirty="0">
                <a:solidFill>
                  <a:schemeClr val="dk1"/>
                </a:solidFill>
                <a:highlight>
                  <a:srgbClr val="FFFFFF"/>
                </a:highlight>
                <a:latin typeface="Noto Sans"/>
                <a:ea typeface="Noto Sans"/>
                <a:cs typeface="Noto Sans"/>
                <a:sym typeface="Noto Sans"/>
              </a:rPr>
              <a:t>.  </a:t>
            </a:r>
            <a:endParaRPr lang="en-GB" dirty="0">
              <a:solidFill>
                <a:schemeClr val="dk1"/>
              </a:solidFill>
              <a:highlight>
                <a:srgbClr val="FFFFFF"/>
              </a:highlight>
            </a:endParaRPr>
          </a:p>
        </p:txBody>
      </p:sp>
    </p:spTree>
    <p:extLst>
      <p:ext uri="{BB962C8B-B14F-4D97-AF65-F5344CB8AC3E}">
        <p14:creationId xmlns:p14="http://schemas.microsoft.com/office/powerpoint/2010/main" val="4034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Google Shape;217;p36"/>
          <p:cNvSpPr txBox="1"/>
          <p:nvPr/>
        </p:nvSpPr>
        <p:spPr>
          <a:xfrm>
            <a:off x="845104" y="1891021"/>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Match these words with their definition </a:t>
            </a:r>
            <a:endParaRPr sz="3000" b="1" dirty="0">
              <a:solidFill>
                <a:schemeClr val="dk1"/>
              </a:solidFill>
              <a:latin typeface="Noto Sans"/>
              <a:ea typeface="Noto Sans"/>
              <a:cs typeface="Noto Sans"/>
              <a:sym typeface="Noto Sans"/>
            </a:endParaRPr>
          </a:p>
        </p:txBody>
      </p:sp>
      <p:pic>
        <p:nvPicPr>
          <p:cNvPr id="4" name="Picture 3"/>
          <p:cNvPicPr>
            <a:picLocks noChangeAspect="1"/>
          </p:cNvPicPr>
          <p:nvPr/>
        </p:nvPicPr>
        <p:blipFill>
          <a:blip r:embed="rId11"/>
          <a:stretch>
            <a:fillRect/>
          </a:stretch>
        </p:blipFill>
        <p:spPr>
          <a:xfrm>
            <a:off x="732064" y="2393496"/>
            <a:ext cx="1767993" cy="4096867"/>
          </a:xfrm>
          <a:prstGeom prst="rect">
            <a:avLst/>
          </a:prstGeom>
        </p:spPr>
      </p:pic>
      <p:sp>
        <p:nvSpPr>
          <p:cNvPr id="20" name="Google Shape;222;p36"/>
          <p:cNvSpPr txBox="1"/>
          <p:nvPr/>
        </p:nvSpPr>
        <p:spPr>
          <a:xfrm>
            <a:off x="2869020" y="2393496"/>
            <a:ext cx="2312100" cy="73850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Someone whose gender is not the same as, or does not match, the sex they were given at birth.</a:t>
            </a:r>
            <a:endParaRPr sz="1100">
              <a:latin typeface="Noto Sans"/>
              <a:ea typeface="Noto Sans"/>
              <a:cs typeface="Noto Sans"/>
              <a:sym typeface="Noto Sans"/>
            </a:endParaRPr>
          </a:p>
        </p:txBody>
      </p:sp>
      <p:sp>
        <p:nvSpPr>
          <p:cNvPr id="21" name="Google Shape;219;p36"/>
          <p:cNvSpPr txBox="1"/>
          <p:nvPr/>
        </p:nvSpPr>
        <p:spPr>
          <a:xfrm>
            <a:off x="5348524" y="2393496"/>
            <a:ext cx="3579120" cy="732926"/>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How a person sees their own gender. Gender identity relates to how you feel. It’s different from biological sex, or how you look or act.</a:t>
            </a:r>
            <a:endParaRPr sz="1100">
              <a:latin typeface="Noto Sans"/>
              <a:ea typeface="Noto Sans"/>
              <a:cs typeface="Noto Sans"/>
              <a:sym typeface="Noto Sans"/>
            </a:endParaRPr>
          </a:p>
        </p:txBody>
      </p:sp>
      <p:sp>
        <p:nvSpPr>
          <p:cNvPr id="22" name="Google Shape;223;p36"/>
          <p:cNvSpPr txBox="1"/>
          <p:nvPr/>
        </p:nvSpPr>
        <p:spPr>
          <a:xfrm>
            <a:off x="2869020" y="3322606"/>
            <a:ext cx="2482800" cy="1032831"/>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People whose gender identity doesn’t match exactly with  ‘man’ or ‘woman’. Some non-binary people identify with parts of being a “man” or “woman”, while others don’t at all.</a:t>
            </a:r>
            <a:endParaRPr sz="1000">
              <a:latin typeface="Noto Sans"/>
              <a:ea typeface="Noto Sans"/>
              <a:cs typeface="Noto Sans"/>
              <a:sym typeface="Noto Sans"/>
            </a:endParaRPr>
          </a:p>
        </p:txBody>
      </p:sp>
      <p:sp>
        <p:nvSpPr>
          <p:cNvPr id="23" name="Google Shape;218;p36"/>
          <p:cNvSpPr txBox="1"/>
          <p:nvPr/>
        </p:nvSpPr>
        <p:spPr>
          <a:xfrm>
            <a:off x="5478068" y="3311052"/>
            <a:ext cx="3449575" cy="1208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Given to a person depending on their sex characteristics (genitalia and reproductive functions). </a:t>
            </a:r>
            <a:endParaRPr sz="1100" dirty="0">
              <a:latin typeface="Noto Sans"/>
              <a:ea typeface="Noto Sans"/>
              <a:cs typeface="Noto Sans"/>
              <a:sym typeface="Noto Sans"/>
            </a:endParaRPr>
          </a:p>
          <a:p>
            <a:pPr marL="0" lvl="0" indent="0" algn="l" rtl="0">
              <a:spcBef>
                <a:spcPts val="1000"/>
              </a:spcBef>
              <a:spcAft>
                <a:spcPts val="1000"/>
              </a:spcAft>
              <a:buNone/>
            </a:pPr>
            <a:r>
              <a:rPr lang="en-GB" sz="1100" dirty="0">
                <a:latin typeface="Noto Sans"/>
                <a:ea typeface="Noto Sans"/>
                <a:cs typeface="Noto Sans"/>
                <a:sym typeface="Noto Sans"/>
              </a:rPr>
              <a:t>Sometimes people are born with differences in sex characteristics that means they don’t fit the typical definitions for male or female. This is called intersex.</a:t>
            </a:r>
            <a:endParaRPr sz="1100" dirty="0">
              <a:latin typeface="Noto Sans"/>
              <a:ea typeface="Noto Sans"/>
              <a:cs typeface="Noto Sans"/>
              <a:sym typeface="Noto Sans"/>
            </a:endParaRPr>
          </a:p>
        </p:txBody>
      </p:sp>
      <p:sp>
        <p:nvSpPr>
          <p:cNvPr id="24" name="Google Shape;221;p36"/>
          <p:cNvSpPr txBox="1"/>
          <p:nvPr/>
        </p:nvSpPr>
        <p:spPr>
          <a:xfrm>
            <a:off x="5478067" y="4713371"/>
            <a:ext cx="3449575" cy="75703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Someone who is comfortable with the sex they were given at birth. A cisgender person is not transgender.</a:t>
            </a:r>
            <a:endParaRPr sz="1100" dirty="0">
              <a:latin typeface="Noto Sans"/>
              <a:ea typeface="Noto Sans"/>
              <a:cs typeface="Noto Sans"/>
              <a:sym typeface="Noto Sans"/>
            </a:endParaRPr>
          </a:p>
        </p:txBody>
      </p:sp>
      <p:sp>
        <p:nvSpPr>
          <p:cNvPr id="25" name="Google Shape;220;p36"/>
          <p:cNvSpPr txBox="1"/>
          <p:nvPr/>
        </p:nvSpPr>
        <p:spPr>
          <a:xfrm>
            <a:off x="2878657" y="4592181"/>
            <a:ext cx="2416200" cy="97431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This is how a person shows their gender identity to others. This might be through what they wear, how they act, their appearance, as well as many other ways. </a:t>
            </a:r>
            <a:endParaRPr sz="1100">
              <a:latin typeface="Noto Sans"/>
              <a:ea typeface="Noto Sans"/>
              <a:cs typeface="Noto Sans"/>
              <a:sym typeface="Noto Sans"/>
            </a:endParaRPr>
          </a:p>
        </p:txBody>
      </p:sp>
    </p:spTree>
    <p:extLst>
      <p:ext uri="{BB962C8B-B14F-4D97-AF65-F5344CB8AC3E}">
        <p14:creationId xmlns:p14="http://schemas.microsoft.com/office/powerpoint/2010/main" val="3441795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Google Shape;217;p36"/>
          <p:cNvSpPr txBox="1"/>
          <p:nvPr/>
        </p:nvSpPr>
        <p:spPr>
          <a:xfrm>
            <a:off x="845104" y="1891021"/>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Match these words with their definition </a:t>
            </a:r>
            <a:endParaRPr sz="3000" b="1" dirty="0">
              <a:solidFill>
                <a:schemeClr val="dk1"/>
              </a:solidFill>
              <a:latin typeface="Noto Sans"/>
              <a:ea typeface="Noto Sans"/>
              <a:cs typeface="Noto Sans"/>
              <a:sym typeface="Noto Sans"/>
            </a:endParaRPr>
          </a:p>
        </p:txBody>
      </p:sp>
      <p:pic>
        <p:nvPicPr>
          <p:cNvPr id="4" name="Picture 3"/>
          <p:cNvPicPr>
            <a:picLocks noChangeAspect="1"/>
          </p:cNvPicPr>
          <p:nvPr/>
        </p:nvPicPr>
        <p:blipFill>
          <a:blip r:embed="rId11"/>
          <a:stretch>
            <a:fillRect/>
          </a:stretch>
        </p:blipFill>
        <p:spPr>
          <a:xfrm>
            <a:off x="732064" y="2393496"/>
            <a:ext cx="1767993" cy="4096867"/>
          </a:xfrm>
          <a:prstGeom prst="rect">
            <a:avLst/>
          </a:prstGeom>
        </p:spPr>
      </p:pic>
      <p:sp>
        <p:nvSpPr>
          <p:cNvPr id="20" name="Google Shape;222;p36"/>
          <p:cNvSpPr txBox="1"/>
          <p:nvPr/>
        </p:nvSpPr>
        <p:spPr>
          <a:xfrm>
            <a:off x="2869020" y="2393496"/>
            <a:ext cx="2312100" cy="73850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Someone whose gender is not the same as, or does not match, the sex they were given at birth.</a:t>
            </a:r>
            <a:endParaRPr sz="1100">
              <a:latin typeface="Noto Sans"/>
              <a:ea typeface="Noto Sans"/>
              <a:cs typeface="Noto Sans"/>
              <a:sym typeface="Noto Sans"/>
            </a:endParaRPr>
          </a:p>
        </p:txBody>
      </p:sp>
      <p:sp>
        <p:nvSpPr>
          <p:cNvPr id="21" name="Google Shape;219;p36"/>
          <p:cNvSpPr txBox="1"/>
          <p:nvPr/>
        </p:nvSpPr>
        <p:spPr>
          <a:xfrm>
            <a:off x="5348524" y="2393496"/>
            <a:ext cx="3579120" cy="732926"/>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How a person sees their own gender. Gender identity relates to how you feel. It’s different from biological sex, or how you look or act.</a:t>
            </a:r>
            <a:endParaRPr sz="1100">
              <a:latin typeface="Noto Sans"/>
              <a:ea typeface="Noto Sans"/>
              <a:cs typeface="Noto Sans"/>
              <a:sym typeface="Noto Sans"/>
            </a:endParaRPr>
          </a:p>
        </p:txBody>
      </p:sp>
      <p:sp>
        <p:nvSpPr>
          <p:cNvPr id="22" name="Google Shape;223;p36"/>
          <p:cNvSpPr txBox="1"/>
          <p:nvPr/>
        </p:nvSpPr>
        <p:spPr>
          <a:xfrm>
            <a:off x="2869020" y="3322606"/>
            <a:ext cx="2482800" cy="1032831"/>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People whose gender identity doesn’t match exactly with  ‘man’ or ‘woman’. Some non-binary people identify with parts of being a “man” or “woman”, while others don’t at all.</a:t>
            </a:r>
            <a:endParaRPr sz="1000">
              <a:latin typeface="Noto Sans"/>
              <a:ea typeface="Noto Sans"/>
              <a:cs typeface="Noto Sans"/>
              <a:sym typeface="Noto Sans"/>
            </a:endParaRPr>
          </a:p>
        </p:txBody>
      </p:sp>
      <p:sp>
        <p:nvSpPr>
          <p:cNvPr id="23" name="Google Shape;218;p36"/>
          <p:cNvSpPr txBox="1"/>
          <p:nvPr/>
        </p:nvSpPr>
        <p:spPr>
          <a:xfrm>
            <a:off x="5478068" y="3311052"/>
            <a:ext cx="3449575" cy="1208100"/>
          </a:xfrm>
          <a:prstGeom prst="rect">
            <a:avLst/>
          </a:prstGeom>
          <a:solidFill>
            <a:srgbClr val="FF33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Given to a person depending on their sex characteristics (genitalia and reproductive functions). </a:t>
            </a:r>
            <a:endParaRPr sz="1100" dirty="0">
              <a:latin typeface="Noto Sans"/>
              <a:ea typeface="Noto Sans"/>
              <a:cs typeface="Noto Sans"/>
              <a:sym typeface="Noto Sans"/>
            </a:endParaRPr>
          </a:p>
          <a:p>
            <a:pPr marL="0" lvl="0" indent="0" algn="l" rtl="0">
              <a:spcBef>
                <a:spcPts val="1000"/>
              </a:spcBef>
              <a:spcAft>
                <a:spcPts val="1000"/>
              </a:spcAft>
              <a:buNone/>
            </a:pPr>
            <a:r>
              <a:rPr lang="en-GB" sz="1100" dirty="0">
                <a:latin typeface="Noto Sans"/>
                <a:ea typeface="Noto Sans"/>
                <a:cs typeface="Noto Sans"/>
                <a:sym typeface="Noto Sans"/>
              </a:rPr>
              <a:t>Sometimes people are born with differences in sex characteristics that means they don’t fit the typical definitions for male or female. This is called intersex.</a:t>
            </a:r>
            <a:endParaRPr sz="1100" dirty="0">
              <a:latin typeface="Noto Sans"/>
              <a:ea typeface="Noto Sans"/>
              <a:cs typeface="Noto Sans"/>
              <a:sym typeface="Noto Sans"/>
            </a:endParaRPr>
          </a:p>
        </p:txBody>
      </p:sp>
      <p:sp>
        <p:nvSpPr>
          <p:cNvPr id="24" name="Google Shape;221;p36"/>
          <p:cNvSpPr txBox="1"/>
          <p:nvPr/>
        </p:nvSpPr>
        <p:spPr>
          <a:xfrm>
            <a:off x="5478067" y="4713371"/>
            <a:ext cx="3449575" cy="75703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Someone who is comfortable with the sex they were given at birth. A cisgender person is not transgender.</a:t>
            </a:r>
            <a:endParaRPr sz="1100" dirty="0">
              <a:latin typeface="Noto Sans"/>
              <a:ea typeface="Noto Sans"/>
              <a:cs typeface="Noto Sans"/>
              <a:sym typeface="Noto Sans"/>
            </a:endParaRPr>
          </a:p>
        </p:txBody>
      </p:sp>
      <p:sp>
        <p:nvSpPr>
          <p:cNvPr id="25" name="Google Shape;220;p36"/>
          <p:cNvSpPr txBox="1"/>
          <p:nvPr/>
        </p:nvSpPr>
        <p:spPr>
          <a:xfrm>
            <a:off x="2878657" y="4592181"/>
            <a:ext cx="2416200" cy="974315"/>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This is how a person shows their gender identity to others. This might be through what they wear, how they act, their appearance, as well as many other ways. </a:t>
            </a:r>
            <a:endParaRPr sz="1100" dirty="0">
              <a:latin typeface="Noto Sans"/>
              <a:ea typeface="Noto Sans"/>
              <a:cs typeface="Noto Sans"/>
              <a:sym typeface="Noto Sans"/>
            </a:endParaRPr>
          </a:p>
        </p:txBody>
      </p:sp>
    </p:spTree>
    <p:extLst>
      <p:ext uri="{BB962C8B-B14F-4D97-AF65-F5344CB8AC3E}">
        <p14:creationId xmlns:p14="http://schemas.microsoft.com/office/powerpoint/2010/main" val="301235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Google Shape;217;p36"/>
          <p:cNvSpPr txBox="1"/>
          <p:nvPr/>
        </p:nvSpPr>
        <p:spPr>
          <a:xfrm>
            <a:off x="845104" y="1891021"/>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Match these words with their definition </a:t>
            </a:r>
            <a:endParaRPr sz="3000" b="1" dirty="0">
              <a:solidFill>
                <a:schemeClr val="dk1"/>
              </a:solidFill>
              <a:latin typeface="Noto Sans"/>
              <a:ea typeface="Noto Sans"/>
              <a:cs typeface="Noto Sans"/>
              <a:sym typeface="Noto Sans"/>
            </a:endParaRPr>
          </a:p>
        </p:txBody>
      </p:sp>
      <p:pic>
        <p:nvPicPr>
          <p:cNvPr id="4" name="Picture 3"/>
          <p:cNvPicPr>
            <a:picLocks noChangeAspect="1"/>
          </p:cNvPicPr>
          <p:nvPr/>
        </p:nvPicPr>
        <p:blipFill>
          <a:blip r:embed="rId11"/>
          <a:stretch>
            <a:fillRect/>
          </a:stretch>
        </p:blipFill>
        <p:spPr>
          <a:xfrm>
            <a:off x="732064" y="2393496"/>
            <a:ext cx="1767993" cy="4096867"/>
          </a:xfrm>
          <a:prstGeom prst="rect">
            <a:avLst/>
          </a:prstGeom>
        </p:spPr>
      </p:pic>
      <p:sp>
        <p:nvSpPr>
          <p:cNvPr id="20" name="Google Shape;222;p36"/>
          <p:cNvSpPr txBox="1"/>
          <p:nvPr/>
        </p:nvSpPr>
        <p:spPr>
          <a:xfrm>
            <a:off x="2869020" y="2393496"/>
            <a:ext cx="2312100" cy="73850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Someone whose gender is not the same as, or does not match, the sex they were given at birth.</a:t>
            </a:r>
            <a:endParaRPr sz="1100">
              <a:latin typeface="Noto Sans"/>
              <a:ea typeface="Noto Sans"/>
              <a:cs typeface="Noto Sans"/>
              <a:sym typeface="Noto Sans"/>
            </a:endParaRPr>
          </a:p>
        </p:txBody>
      </p:sp>
      <p:sp>
        <p:nvSpPr>
          <p:cNvPr id="21" name="Google Shape;219;p36"/>
          <p:cNvSpPr txBox="1"/>
          <p:nvPr/>
        </p:nvSpPr>
        <p:spPr>
          <a:xfrm>
            <a:off x="5348524" y="2393496"/>
            <a:ext cx="3579120" cy="732926"/>
          </a:xfrm>
          <a:prstGeom prst="rect">
            <a:avLst/>
          </a:prstGeom>
          <a:solidFill>
            <a:srgbClr val="00CC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How a person sees their own gender. Gender identity relates to how you feel. It’s different from biological sex, or how you look or act.</a:t>
            </a:r>
            <a:endParaRPr sz="1100">
              <a:latin typeface="Noto Sans"/>
              <a:ea typeface="Noto Sans"/>
              <a:cs typeface="Noto Sans"/>
              <a:sym typeface="Noto Sans"/>
            </a:endParaRPr>
          </a:p>
        </p:txBody>
      </p:sp>
      <p:sp>
        <p:nvSpPr>
          <p:cNvPr id="22" name="Google Shape;223;p36"/>
          <p:cNvSpPr txBox="1"/>
          <p:nvPr/>
        </p:nvSpPr>
        <p:spPr>
          <a:xfrm>
            <a:off x="2869020" y="3322606"/>
            <a:ext cx="2482800" cy="1032831"/>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People whose gender identity doesn’t match exactly with  ‘man’ or ‘woman’. Some non-binary people identify with parts of being a “man” or “woman”, while others don’t at all.</a:t>
            </a:r>
            <a:endParaRPr sz="1000">
              <a:latin typeface="Noto Sans"/>
              <a:ea typeface="Noto Sans"/>
              <a:cs typeface="Noto Sans"/>
              <a:sym typeface="Noto Sans"/>
            </a:endParaRPr>
          </a:p>
        </p:txBody>
      </p:sp>
      <p:sp>
        <p:nvSpPr>
          <p:cNvPr id="23" name="Google Shape;218;p36"/>
          <p:cNvSpPr txBox="1"/>
          <p:nvPr/>
        </p:nvSpPr>
        <p:spPr>
          <a:xfrm>
            <a:off x="5478068" y="3311052"/>
            <a:ext cx="3449575" cy="1208100"/>
          </a:xfrm>
          <a:prstGeom prst="rect">
            <a:avLst/>
          </a:prstGeom>
          <a:solidFill>
            <a:srgbClr val="FF33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Given to a person depending on their sex characteristics (genitalia and reproductive functions). </a:t>
            </a:r>
            <a:endParaRPr sz="1100" dirty="0">
              <a:latin typeface="Noto Sans"/>
              <a:ea typeface="Noto Sans"/>
              <a:cs typeface="Noto Sans"/>
              <a:sym typeface="Noto Sans"/>
            </a:endParaRPr>
          </a:p>
          <a:p>
            <a:pPr marL="0" lvl="0" indent="0" algn="l" rtl="0">
              <a:spcBef>
                <a:spcPts val="1000"/>
              </a:spcBef>
              <a:spcAft>
                <a:spcPts val="1000"/>
              </a:spcAft>
              <a:buNone/>
            </a:pPr>
            <a:r>
              <a:rPr lang="en-GB" sz="1100" dirty="0">
                <a:latin typeface="Noto Sans"/>
                <a:ea typeface="Noto Sans"/>
                <a:cs typeface="Noto Sans"/>
                <a:sym typeface="Noto Sans"/>
              </a:rPr>
              <a:t>Sometimes people are born with differences in sex characteristics that means they don’t fit the typical definitions for male or female. This is called intersex.</a:t>
            </a:r>
            <a:endParaRPr sz="1100" dirty="0">
              <a:latin typeface="Noto Sans"/>
              <a:ea typeface="Noto Sans"/>
              <a:cs typeface="Noto Sans"/>
              <a:sym typeface="Noto Sans"/>
            </a:endParaRPr>
          </a:p>
        </p:txBody>
      </p:sp>
      <p:sp>
        <p:nvSpPr>
          <p:cNvPr id="24" name="Google Shape;221;p36"/>
          <p:cNvSpPr txBox="1"/>
          <p:nvPr/>
        </p:nvSpPr>
        <p:spPr>
          <a:xfrm>
            <a:off x="5478067" y="4713371"/>
            <a:ext cx="3449575" cy="75703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Someone who is comfortable with the sex they were given at birth. A cisgender person is not transgender.</a:t>
            </a:r>
            <a:endParaRPr sz="1100" dirty="0">
              <a:latin typeface="Noto Sans"/>
              <a:ea typeface="Noto Sans"/>
              <a:cs typeface="Noto Sans"/>
              <a:sym typeface="Noto Sans"/>
            </a:endParaRPr>
          </a:p>
        </p:txBody>
      </p:sp>
      <p:sp>
        <p:nvSpPr>
          <p:cNvPr id="25" name="Google Shape;220;p36"/>
          <p:cNvSpPr txBox="1"/>
          <p:nvPr/>
        </p:nvSpPr>
        <p:spPr>
          <a:xfrm>
            <a:off x="2878657" y="4592181"/>
            <a:ext cx="2416200" cy="97431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This is how a person shows their gender identity to others. This might be through what they wear, how they act, their appearance, as well as many other ways. </a:t>
            </a:r>
            <a:endParaRPr sz="1100">
              <a:latin typeface="Noto Sans"/>
              <a:ea typeface="Noto Sans"/>
              <a:cs typeface="Noto Sans"/>
              <a:sym typeface="Noto Sans"/>
            </a:endParaRPr>
          </a:p>
        </p:txBody>
      </p:sp>
    </p:spTree>
    <p:extLst>
      <p:ext uri="{BB962C8B-B14F-4D97-AF65-F5344CB8AC3E}">
        <p14:creationId xmlns:p14="http://schemas.microsoft.com/office/powerpoint/2010/main" val="1235909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Google Shape;217;p36"/>
          <p:cNvSpPr txBox="1"/>
          <p:nvPr/>
        </p:nvSpPr>
        <p:spPr>
          <a:xfrm>
            <a:off x="845104" y="1891021"/>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Match these words with their definition </a:t>
            </a:r>
            <a:endParaRPr sz="3000" b="1" dirty="0">
              <a:solidFill>
                <a:schemeClr val="dk1"/>
              </a:solidFill>
              <a:latin typeface="Noto Sans"/>
              <a:ea typeface="Noto Sans"/>
              <a:cs typeface="Noto Sans"/>
              <a:sym typeface="Noto Sans"/>
            </a:endParaRPr>
          </a:p>
        </p:txBody>
      </p:sp>
      <p:pic>
        <p:nvPicPr>
          <p:cNvPr id="4" name="Picture 3"/>
          <p:cNvPicPr>
            <a:picLocks noChangeAspect="1"/>
          </p:cNvPicPr>
          <p:nvPr/>
        </p:nvPicPr>
        <p:blipFill>
          <a:blip r:embed="rId11"/>
          <a:stretch>
            <a:fillRect/>
          </a:stretch>
        </p:blipFill>
        <p:spPr>
          <a:xfrm>
            <a:off x="732064" y="2393496"/>
            <a:ext cx="1767993" cy="4096867"/>
          </a:xfrm>
          <a:prstGeom prst="rect">
            <a:avLst/>
          </a:prstGeom>
        </p:spPr>
      </p:pic>
      <p:sp>
        <p:nvSpPr>
          <p:cNvPr id="20" name="Google Shape;222;p36"/>
          <p:cNvSpPr txBox="1"/>
          <p:nvPr/>
        </p:nvSpPr>
        <p:spPr>
          <a:xfrm>
            <a:off x="2869020" y="2393496"/>
            <a:ext cx="2312100" cy="73850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Someone whose gender is not the same as, or does not match, the sex they were given at birth.</a:t>
            </a:r>
            <a:endParaRPr sz="1100">
              <a:latin typeface="Noto Sans"/>
              <a:ea typeface="Noto Sans"/>
              <a:cs typeface="Noto Sans"/>
              <a:sym typeface="Noto Sans"/>
            </a:endParaRPr>
          </a:p>
        </p:txBody>
      </p:sp>
      <p:sp>
        <p:nvSpPr>
          <p:cNvPr id="21" name="Google Shape;219;p36"/>
          <p:cNvSpPr txBox="1"/>
          <p:nvPr/>
        </p:nvSpPr>
        <p:spPr>
          <a:xfrm>
            <a:off x="5348524" y="2393496"/>
            <a:ext cx="3579120" cy="732926"/>
          </a:xfrm>
          <a:prstGeom prst="rect">
            <a:avLst/>
          </a:prstGeom>
          <a:solidFill>
            <a:srgbClr val="00CC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How a person sees their own gender. Gender identity relates to how you feel. It’s different from biological sex, or how you look or act.</a:t>
            </a:r>
            <a:endParaRPr sz="1100">
              <a:latin typeface="Noto Sans"/>
              <a:ea typeface="Noto Sans"/>
              <a:cs typeface="Noto Sans"/>
              <a:sym typeface="Noto Sans"/>
            </a:endParaRPr>
          </a:p>
        </p:txBody>
      </p:sp>
      <p:sp>
        <p:nvSpPr>
          <p:cNvPr id="22" name="Google Shape;223;p36"/>
          <p:cNvSpPr txBox="1"/>
          <p:nvPr/>
        </p:nvSpPr>
        <p:spPr>
          <a:xfrm>
            <a:off x="2869020" y="3322606"/>
            <a:ext cx="2482800" cy="1032831"/>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People whose gender identity doesn’t match exactly with  ‘man’ or ‘woman’. Some non-binary people identify with parts of being a “man” or “woman”, while others don’t at all.</a:t>
            </a:r>
            <a:endParaRPr sz="1000">
              <a:latin typeface="Noto Sans"/>
              <a:ea typeface="Noto Sans"/>
              <a:cs typeface="Noto Sans"/>
              <a:sym typeface="Noto Sans"/>
            </a:endParaRPr>
          </a:p>
        </p:txBody>
      </p:sp>
      <p:sp>
        <p:nvSpPr>
          <p:cNvPr id="23" name="Google Shape;218;p36"/>
          <p:cNvSpPr txBox="1"/>
          <p:nvPr/>
        </p:nvSpPr>
        <p:spPr>
          <a:xfrm>
            <a:off x="5478068" y="3311052"/>
            <a:ext cx="3449575" cy="1208100"/>
          </a:xfrm>
          <a:prstGeom prst="rect">
            <a:avLst/>
          </a:prstGeom>
          <a:solidFill>
            <a:srgbClr val="FF33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Given to a person depending on their sex characteristics (genitalia and reproductive functions). </a:t>
            </a:r>
            <a:endParaRPr sz="1100" dirty="0">
              <a:latin typeface="Noto Sans"/>
              <a:ea typeface="Noto Sans"/>
              <a:cs typeface="Noto Sans"/>
              <a:sym typeface="Noto Sans"/>
            </a:endParaRPr>
          </a:p>
          <a:p>
            <a:pPr marL="0" lvl="0" indent="0" algn="l" rtl="0">
              <a:spcBef>
                <a:spcPts val="1000"/>
              </a:spcBef>
              <a:spcAft>
                <a:spcPts val="1000"/>
              </a:spcAft>
              <a:buNone/>
            </a:pPr>
            <a:r>
              <a:rPr lang="en-GB" sz="1100" dirty="0">
                <a:latin typeface="Noto Sans"/>
                <a:ea typeface="Noto Sans"/>
                <a:cs typeface="Noto Sans"/>
                <a:sym typeface="Noto Sans"/>
              </a:rPr>
              <a:t>Sometimes people are born with differences in sex characteristics that means they don’t fit the typical definitions for male or female. This is called intersex.</a:t>
            </a:r>
            <a:endParaRPr sz="1100" dirty="0">
              <a:latin typeface="Noto Sans"/>
              <a:ea typeface="Noto Sans"/>
              <a:cs typeface="Noto Sans"/>
              <a:sym typeface="Noto Sans"/>
            </a:endParaRPr>
          </a:p>
        </p:txBody>
      </p:sp>
      <p:sp>
        <p:nvSpPr>
          <p:cNvPr id="24" name="Google Shape;221;p36"/>
          <p:cNvSpPr txBox="1"/>
          <p:nvPr/>
        </p:nvSpPr>
        <p:spPr>
          <a:xfrm>
            <a:off x="5478067" y="4713371"/>
            <a:ext cx="3449575" cy="75703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Someone who is comfortable with the sex they were given at birth. A cisgender person is not transgender.</a:t>
            </a:r>
            <a:endParaRPr sz="1100" dirty="0">
              <a:latin typeface="Noto Sans"/>
              <a:ea typeface="Noto Sans"/>
              <a:cs typeface="Noto Sans"/>
              <a:sym typeface="Noto Sans"/>
            </a:endParaRPr>
          </a:p>
        </p:txBody>
      </p:sp>
      <p:sp>
        <p:nvSpPr>
          <p:cNvPr id="25" name="Google Shape;220;p36"/>
          <p:cNvSpPr txBox="1"/>
          <p:nvPr/>
        </p:nvSpPr>
        <p:spPr>
          <a:xfrm>
            <a:off x="2878657" y="4592181"/>
            <a:ext cx="2416200" cy="974315"/>
          </a:xfrm>
          <a:prstGeom prst="rect">
            <a:avLst/>
          </a:prstGeom>
          <a:solidFill>
            <a:srgbClr val="FFCC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This is how a person shows their gender identity to others. This might be through what they wear, how they act, their appearance, as well as many other ways. </a:t>
            </a:r>
            <a:endParaRPr sz="1100">
              <a:latin typeface="Noto Sans"/>
              <a:ea typeface="Noto Sans"/>
              <a:cs typeface="Noto Sans"/>
              <a:sym typeface="Noto Sans"/>
            </a:endParaRPr>
          </a:p>
        </p:txBody>
      </p:sp>
    </p:spTree>
    <p:extLst>
      <p:ext uri="{BB962C8B-B14F-4D97-AF65-F5344CB8AC3E}">
        <p14:creationId xmlns:p14="http://schemas.microsoft.com/office/powerpoint/2010/main" val="381016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Google Shape;217;p36"/>
          <p:cNvSpPr txBox="1"/>
          <p:nvPr/>
        </p:nvSpPr>
        <p:spPr>
          <a:xfrm>
            <a:off x="845104" y="1891021"/>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Match these words with their definition </a:t>
            </a:r>
            <a:endParaRPr sz="3000" b="1" dirty="0">
              <a:solidFill>
                <a:schemeClr val="dk1"/>
              </a:solidFill>
              <a:latin typeface="Noto Sans"/>
              <a:ea typeface="Noto Sans"/>
              <a:cs typeface="Noto Sans"/>
              <a:sym typeface="Noto Sans"/>
            </a:endParaRPr>
          </a:p>
        </p:txBody>
      </p:sp>
      <p:pic>
        <p:nvPicPr>
          <p:cNvPr id="4" name="Picture 3"/>
          <p:cNvPicPr>
            <a:picLocks noChangeAspect="1"/>
          </p:cNvPicPr>
          <p:nvPr/>
        </p:nvPicPr>
        <p:blipFill>
          <a:blip r:embed="rId11"/>
          <a:stretch>
            <a:fillRect/>
          </a:stretch>
        </p:blipFill>
        <p:spPr>
          <a:xfrm>
            <a:off x="732064" y="2393496"/>
            <a:ext cx="1767993" cy="4096867"/>
          </a:xfrm>
          <a:prstGeom prst="rect">
            <a:avLst/>
          </a:prstGeom>
        </p:spPr>
      </p:pic>
      <p:sp>
        <p:nvSpPr>
          <p:cNvPr id="20" name="Google Shape;222;p36"/>
          <p:cNvSpPr txBox="1"/>
          <p:nvPr/>
        </p:nvSpPr>
        <p:spPr>
          <a:xfrm>
            <a:off x="2869020" y="2393496"/>
            <a:ext cx="2312100" cy="73850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Someone whose gender is not the same as, or does not match, the sex they were given at birth.</a:t>
            </a:r>
            <a:endParaRPr sz="1100">
              <a:latin typeface="Noto Sans"/>
              <a:ea typeface="Noto Sans"/>
              <a:cs typeface="Noto Sans"/>
              <a:sym typeface="Noto Sans"/>
            </a:endParaRPr>
          </a:p>
        </p:txBody>
      </p:sp>
      <p:sp>
        <p:nvSpPr>
          <p:cNvPr id="21" name="Google Shape;219;p36"/>
          <p:cNvSpPr txBox="1"/>
          <p:nvPr/>
        </p:nvSpPr>
        <p:spPr>
          <a:xfrm>
            <a:off x="5348524" y="2393496"/>
            <a:ext cx="3579120" cy="732926"/>
          </a:xfrm>
          <a:prstGeom prst="rect">
            <a:avLst/>
          </a:prstGeom>
          <a:solidFill>
            <a:srgbClr val="00CC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How a person sees their own gender. Gender identity relates to how you feel. It’s different from biological sex, or how you look or act.</a:t>
            </a:r>
            <a:endParaRPr sz="1100">
              <a:latin typeface="Noto Sans"/>
              <a:ea typeface="Noto Sans"/>
              <a:cs typeface="Noto Sans"/>
              <a:sym typeface="Noto Sans"/>
            </a:endParaRPr>
          </a:p>
        </p:txBody>
      </p:sp>
      <p:sp>
        <p:nvSpPr>
          <p:cNvPr id="22" name="Google Shape;223;p36"/>
          <p:cNvSpPr txBox="1"/>
          <p:nvPr/>
        </p:nvSpPr>
        <p:spPr>
          <a:xfrm>
            <a:off x="2869020" y="3322606"/>
            <a:ext cx="2482800" cy="1032831"/>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People whose gender identity doesn’t match exactly with  ‘man’ or ‘woman’. Some non-binary people identify with parts of being a “man” or “woman”, while others don’t at all.</a:t>
            </a:r>
            <a:endParaRPr sz="1000">
              <a:latin typeface="Noto Sans"/>
              <a:ea typeface="Noto Sans"/>
              <a:cs typeface="Noto Sans"/>
              <a:sym typeface="Noto Sans"/>
            </a:endParaRPr>
          </a:p>
        </p:txBody>
      </p:sp>
      <p:sp>
        <p:nvSpPr>
          <p:cNvPr id="23" name="Google Shape;218;p36"/>
          <p:cNvSpPr txBox="1"/>
          <p:nvPr/>
        </p:nvSpPr>
        <p:spPr>
          <a:xfrm>
            <a:off x="5478068" y="3311052"/>
            <a:ext cx="3449575" cy="1208100"/>
          </a:xfrm>
          <a:prstGeom prst="rect">
            <a:avLst/>
          </a:prstGeom>
          <a:solidFill>
            <a:srgbClr val="FF33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Given to a person depending on their sex characteristics (genitalia and reproductive functions). </a:t>
            </a:r>
            <a:endParaRPr sz="1100" dirty="0">
              <a:latin typeface="Noto Sans"/>
              <a:ea typeface="Noto Sans"/>
              <a:cs typeface="Noto Sans"/>
              <a:sym typeface="Noto Sans"/>
            </a:endParaRPr>
          </a:p>
          <a:p>
            <a:pPr marL="0" lvl="0" indent="0" algn="l" rtl="0">
              <a:spcBef>
                <a:spcPts val="1000"/>
              </a:spcBef>
              <a:spcAft>
                <a:spcPts val="1000"/>
              </a:spcAft>
              <a:buNone/>
            </a:pPr>
            <a:r>
              <a:rPr lang="en-GB" sz="1100" dirty="0">
                <a:latin typeface="Noto Sans"/>
                <a:ea typeface="Noto Sans"/>
                <a:cs typeface="Noto Sans"/>
                <a:sym typeface="Noto Sans"/>
              </a:rPr>
              <a:t>Sometimes people are born with differences in sex characteristics that means they don’t fit the typical definitions for male or female. This is called intersex.</a:t>
            </a:r>
            <a:endParaRPr sz="1100" dirty="0">
              <a:latin typeface="Noto Sans"/>
              <a:ea typeface="Noto Sans"/>
              <a:cs typeface="Noto Sans"/>
              <a:sym typeface="Noto Sans"/>
            </a:endParaRPr>
          </a:p>
        </p:txBody>
      </p:sp>
      <p:sp>
        <p:nvSpPr>
          <p:cNvPr id="24" name="Google Shape;221;p36"/>
          <p:cNvSpPr txBox="1"/>
          <p:nvPr/>
        </p:nvSpPr>
        <p:spPr>
          <a:xfrm>
            <a:off x="5478067" y="4713371"/>
            <a:ext cx="3449575" cy="757038"/>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Someone who is comfortable with the sex they were given at birth. A cisgender person is not transgender.</a:t>
            </a:r>
            <a:endParaRPr sz="1100" dirty="0">
              <a:latin typeface="Noto Sans"/>
              <a:ea typeface="Noto Sans"/>
              <a:cs typeface="Noto Sans"/>
              <a:sym typeface="Noto Sans"/>
            </a:endParaRPr>
          </a:p>
        </p:txBody>
      </p:sp>
      <p:sp>
        <p:nvSpPr>
          <p:cNvPr id="25" name="Google Shape;220;p36"/>
          <p:cNvSpPr txBox="1"/>
          <p:nvPr/>
        </p:nvSpPr>
        <p:spPr>
          <a:xfrm>
            <a:off x="2878657" y="4592181"/>
            <a:ext cx="2416200" cy="974315"/>
          </a:xfrm>
          <a:prstGeom prst="rect">
            <a:avLst/>
          </a:prstGeom>
          <a:solidFill>
            <a:srgbClr val="FFCC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This is how a person shows their gender identity to others. This might be through what they wear, how they act, their appearance, as well as many other ways. </a:t>
            </a:r>
            <a:endParaRPr sz="1100">
              <a:latin typeface="Noto Sans"/>
              <a:ea typeface="Noto Sans"/>
              <a:cs typeface="Noto Sans"/>
              <a:sym typeface="Noto Sans"/>
            </a:endParaRPr>
          </a:p>
        </p:txBody>
      </p:sp>
    </p:spTree>
    <p:extLst>
      <p:ext uri="{BB962C8B-B14F-4D97-AF65-F5344CB8AC3E}">
        <p14:creationId xmlns:p14="http://schemas.microsoft.com/office/powerpoint/2010/main" val="90542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Google Shape;217;p36"/>
          <p:cNvSpPr txBox="1"/>
          <p:nvPr/>
        </p:nvSpPr>
        <p:spPr>
          <a:xfrm>
            <a:off x="845104" y="1891021"/>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Match these words with their definition </a:t>
            </a:r>
            <a:endParaRPr sz="3000" b="1" dirty="0">
              <a:solidFill>
                <a:schemeClr val="dk1"/>
              </a:solidFill>
              <a:latin typeface="Noto Sans"/>
              <a:ea typeface="Noto Sans"/>
              <a:cs typeface="Noto Sans"/>
              <a:sym typeface="Noto Sans"/>
            </a:endParaRPr>
          </a:p>
        </p:txBody>
      </p:sp>
      <p:pic>
        <p:nvPicPr>
          <p:cNvPr id="4" name="Picture 3"/>
          <p:cNvPicPr>
            <a:picLocks noChangeAspect="1"/>
          </p:cNvPicPr>
          <p:nvPr/>
        </p:nvPicPr>
        <p:blipFill>
          <a:blip r:embed="rId11"/>
          <a:stretch>
            <a:fillRect/>
          </a:stretch>
        </p:blipFill>
        <p:spPr>
          <a:xfrm>
            <a:off x="732064" y="2393496"/>
            <a:ext cx="1767993" cy="4096867"/>
          </a:xfrm>
          <a:prstGeom prst="rect">
            <a:avLst/>
          </a:prstGeom>
        </p:spPr>
      </p:pic>
      <p:sp>
        <p:nvSpPr>
          <p:cNvPr id="20" name="Google Shape;222;p36"/>
          <p:cNvSpPr txBox="1"/>
          <p:nvPr/>
        </p:nvSpPr>
        <p:spPr>
          <a:xfrm>
            <a:off x="2869020" y="2393496"/>
            <a:ext cx="2312100" cy="738505"/>
          </a:xfrm>
          <a:prstGeom prst="rect">
            <a:avLst/>
          </a:prstGeom>
          <a:solidFill>
            <a:srgbClr val="9966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Someone whose gender is not the same as, or does not match, the sex they were given at birth.</a:t>
            </a:r>
            <a:endParaRPr sz="1100">
              <a:latin typeface="Noto Sans"/>
              <a:ea typeface="Noto Sans"/>
              <a:cs typeface="Noto Sans"/>
              <a:sym typeface="Noto Sans"/>
            </a:endParaRPr>
          </a:p>
        </p:txBody>
      </p:sp>
      <p:sp>
        <p:nvSpPr>
          <p:cNvPr id="21" name="Google Shape;219;p36"/>
          <p:cNvSpPr txBox="1"/>
          <p:nvPr/>
        </p:nvSpPr>
        <p:spPr>
          <a:xfrm>
            <a:off x="5348524" y="2393496"/>
            <a:ext cx="3579120" cy="732926"/>
          </a:xfrm>
          <a:prstGeom prst="rect">
            <a:avLst/>
          </a:prstGeom>
          <a:solidFill>
            <a:srgbClr val="00CC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How a person sees their own gender. Gender identity relates to how you feel. It’s different from biological sex, or how you look or act.</a:t>
            </a:r>
            <a:endParaRPr sz="1100">
              <a:latin typeface="Noto Sans"/>
              <a:ea typeface="Noto Sans"/>
              <a:cs typeface="Noto Sans"/>
              <a:sym typeface="Noto Sans"/>
            </a:endParaRPr>
          </a:p>
        </p:txBody>
      </p:sp>
      <p:sp>
        <p:nvSpPr>
          <p:cNvPr id="22" name="Google Shape;223;p36"/>
          <p:cNvSpPr txBox="1"/>
          <p:nvPr/>
        </p:nvSpPr>
        <p:spPr>
          <a:xfrm>
            <a:off x="2869020" y="3322606"/>
            <a:ext cx="2482800" cy="1032831"/>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People whose gender identity doesn’t match exactly with  ‘man’ or ‘woman’. Some non-binary people identify with parts of being a “man” or “woman”, while others don’t at all.</a:t>
            </a:r>
            <a:endParaRPr sz="1000">
              <a:latin typeface="Noto Sans"/>
              <a:ea typeface="Noto Sans"/>
              <a:cs typeface="Noto Sans"/>
              <a:sym typeface="Noto Sans"/>
            </a:endParaRPr>
          </a:p>
        </p:txBody>
      </p:sp>
      <p:sp>
        <p:nvSpPr>
          <p:cNvPr id="23" name="Google Shape;218;p36"/>
          <p:cNvSpPr txBox="1"/>
          <p:nvPr/>
        </p:nvSpPr>
        <p:spPr>
          <a:xfrm>
            <a:off x="5478068" y="3311052"/>
            <a:ext cx="3449575" cy="1208100"/>
          </a:xfrm>
          <a:prstGeom prst="rect">
            <a:avLst/>
          </a:prstGeom>
          <a:solidFill>
            <a:srgbClr val="FF33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Given to a person depending on their sex characteristics (genitalia and reproductive functions). </a:t>
            </a:r>
            <a:endParaRPr sz="1100" dirty="0">
              <a:latin typeface="Noto Sans"/>
              <a:ea typeface="Noto Sans"/>
              <a:cs typeface="Noto Sans"/>
              <a:sym typeface="Noto Sans"/>
            </a:endParaRPr>
          </a:p>
          <a:p>
            <a:pPr marL="0" lvl="0" indent="0" algn="l" rtl="0">
              <a:spcBef>
                <a:spcPts val="1000"/>
              </a:spcBef>
              <a:spcAft>
                <a:spcPts val="1000"/>
              </a:spcAft>
              <a:buNone/>
            </a:pPr>
            <a:r>
              <a:rPr lang="en-GB" sz="1100" dirty="0">
                <a:latin typeface="Noto Sans"/>
                <a:ea typeface="Noto Sans"/>
                <a:cs typeface="Noto Sans"/>
                <a:sym typeface="Noto Sans"/>
              </a:rPr>
              <a:t>Sometimes people are born with differences in sex characteristics that means they don’t fit the typical definitions for male or female. This is called intersex.</a:t>
            </a:r>
            <a:endParaRPr sz="1100" dirty="0">
              <a:latin typeface="Noto Sans"/>
              <a:ea typeface="Noto Sans"/>
              <a:cs typeface="Noto Sans"/>
              <a:sym typeface="Noto Sans"/>
            </a:endParaRPr>
          </a:p>
        </p:txBody>
      </p:sp>
      <p:sp>
        <p:nvSpPr>
          <p:cNvPr id="24" name="Google Shape;221;p36"/>
          <p:cNvSpPr txBox="1"/>
          <p:nvPr/>
        </p:nvSpPr>
        <p:spPr>
          <a:xfrm>
            <a:off x="5478067" y="4713371"/>
            <a:ext cx="3449575" cy="757038"/>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Someone who is comfortable with the sex they were given at birth. A cisgender person is not transgender.</a:t>
            </a:r>
            <a:endParaRPr sz="1100" dirty="0">
              <a:latin typeface="Noto Sans"/>
              <a:ea typeface="Noto Sans"/>
              <a:cs typeface="Noto Sans"/>
              <a:sym typeface="Noto Sans"/>
            </a:endParaRPr>
          </a:p>
        </p:txBody>
      </p:sp>
      <p:sp>
        <p:nvSpPr>
          <p:cNvPr id="25" name="Google Shape;220;p36"/>
          <p:cNvSpPr txBox="1"/>
          <p:nvPr/>
        </p:nvSpPr>
        <p:spPr>
          <a:xfrm>
            <a:off x="2878657" y="4592181"/>
            <a:ext cx="2416200" cy="974315"/>
          </a:xfrm>
          <a:prstGeom prst="rect">
            <a:avLst/>
          </a:prstGeom>
          <a:solidFill>
            <a:srgbClr val="FFC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This is how a person shows their gender identity to others. This might be through what they wear, how they act, their appearance, as well as many other ways. </a:t>
            </a:r>
            <a:endParaRPr sz="1100">
              <a:latin typeface="Noto Sans"/>
              <a:ea typeface="Noto Sans"/>
              <a:cs typeface="Noto Sans"/>
              <a:sym typeface="Noto Sans"/>
            </a:endParaRPr>
          </a:p>
        </p:txBody>
      </p:sp>
    </p:spTree>
    <p:extLst>
      <p:ext uri="{BB962C8B-B14F-4D97-AF65-F5344CB8AC3E}">
        <p14:creationId xmlns:p14="http://schemas.microsoft.com/office/powerpoint/2010/main" val="3139314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Google Shape;217;p36"/>
          <p:cNvSpPr txBox="1"/>
          <p:nvPr/>
        </p:nvSpPr>
        <p:spPr>
          <a:xfrm>
            <a:off x="845104" y="1891021"/>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Match these words with their definition </a:t>
            </a:r>
            <a:endParaRPr sz="3000" b="1" dirty="0">
              <a:solidFill>
                <a:schemeClr val="dk1"/>
              </a:solidFill>
              <a:latin typeface="Noto Sans"/>
              <a:ea typeface="Noto Sans"/>
              <a:cs typeface="Noto Sans"/>
              <a:sym typeface="Noto Sans"/>
            </a:endParaRPr>
          </a:p>
        </p:txBody>
      </p:sp>
      <p:pic>
        <p:nvPicPr>
          <p:cNvPr id="4" name="Picture 3"/>
          <p:cNvPicPr>
            <a:picLocks noChangeAspect="1"/>
          </p:cNvPicPr>
          <p:nvPr/>
        </p:nvPicPr>
        <p:blipFill>
          <a:blip r:embed="rId11"/>
          <a:stretch>
            <a:fillRect/>
          </a:stretch>
        </p:blipFill>
        <p:spPr>
          <a:xfrm>
            <a:off x="732064" y="2393496"/>
            <a:ext cx="1767993" cy="4096867"/>
          </a:xfrm>
          <a:prstGeom prst="rect">
            <a:avLst/>
          </a:prstGeom>
        </p:spPr>
      </p:pic>
      <p:sp>
        <p:nvSpPr>
          <p:cNvPr id="20" name="Google Shape;222;p36"/>
          <p:cNvSpPr txBox="1"/>
          <p:nvPr/>
        </p:nvSpPr>
        <p:spPr>
          <a:xfrm>
            <a:off x="2869020" y="2393496"/>
            <a:ext cx="2312100" cy="738505"/>
          </a:xfrm>
          <a:prstGeom prst="rect">
            <a:avLst/>
          </a:prstGeom>
          <a:solidFill>
            <a:srgbClr val="9966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Someone whose gender is not the same as, or does not match, the sex they were given at birth.</a:t>
            </a:r>
            <a:endParaRPr sz="1100">
              <a:latin typeface="Noto Sans"/>
              <a:ea typeface="Noto Sans"/>
              <a:cs typeface="Noto Sans"/>
              <a:sym typeface="Noto Sans"/>
            </a:endParaRPr>
          </a:p>
        </p:txBody>
      </p:sp>
      <p:sp>
        <p:nvSpPr>
          <p:cNvPr id="21" name="Google Shape;219;p36"/>
          <p:cNvSpPr txBox="1"/>
          <p:nvPr/>
        </p:nvSpPr>
        <p:spPr>
          <a:xfrm>
            <a:off x="5348524" y="2393496"/>
            <a:ext cx="3579120" cy="732926"/>
          </a:xfrm>
          <a:prstGeom prst="rect">
            <a:avLst/>
          </a:prstGeom>
          <a:solidFill>
            <a:srgbClr val="00CC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How a person sees their own gender. Gender identity relates to how you feel. It’s different from biological sex, or how you look or act.</a:t>
            </a:r>
            <a:endParaRPr sz="1100" dirty="0">
              <a:latin typeface="Noto Sans"/>
              <a:ea typeface="Noto Sans"/>
              <a:cs typeface="Noto Sans"/>
              <a:sym typeface="Noto Sans"/>
            </a:endParaRPr>
          </a:p>
        </p:txBody>
      </p:sp>
      <p:sp>
        <p:nvSpPr>
          <p:cNvPr id="22" name="Google Shape;223;p36"/>
          <p:cNvSpPr txBox="1"/>
          <p:nvPr/>
        </p:nvSpPr>
        <p:spPr>
          <a:xfrm>
            <a:off x="2869020" y="3322606"/>
            <a:ext cx="2482800" cy="1032831"/>
          </a:xfrm>
          <a:prstGeom prst="rect">
            <a:avLst/>
          </a:prstGeom>
          <a:solidFill>
            <a:srgbClr val="FF66C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People whose gender identity doesn’t match exactly with  ‘man’ or ‘woman’. Some non-binary people identify with parts of being a “man” or “woman”, while others don’t at all.</a:t>
            </a:r>
            <a:endParaRPr sz="1000">
              <a:latin typeface="Noto Sans"/>
              <a:ea typeface="Noto Sans"/>
              <a:cs typeface="Noto Sans"/>
              <a:sym typeface="Noto Sans"/>
            </a:endParaRPr>
          </a:p>
        </p:txBody>
      </p:sp>
      <p:sp>
        <p:nvSpPr>
          <p:cNvPr id="23" name="Google Shape;218;p36"/>
          <p:cNvSpPr txBox="1"/>
          <p:nvPr/>
        </p:nvSpPr>
        <p:spPr>
          <a:xfrm>
            <a:off x="5478068" y="3311052"/>
            <a:ext cx="3449575" cy="1208100"/>
          </a:xfrm>
          <a:prstGeom prst="rect">
            <a:avLst/>
          </a:prstGeom>
          <a:solidFill>
            <a:srgbClr val="FF33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Given to a person depending on their sex characteristics (genitalia and reproductive functions). </a:t>
            </a:r>
            <a:endParaRPr sz="1100" dirty="0">
              <a:latin typeface="Noto Sans"/>
              <a:ea typeface="Noto Sans"/>
              <a:cs typeface="Noto Sans"/>
              <a:sym typeface="Noto Sans"/>
            </a:endParaRPr>
          </a:p>
          <a:p>
            <a:pPr marL="0" lvl="0" indent="0" algn="l" rtl="0">
              <a:spcBef>
                <a:spcPts val="1000"/>
              </a:spcBef>
              <a:spcAft>
                <a:spcPts val="1000"/>
              </a:spcAft>
              <a:buNone/>
            </a:pPr>
            <a:r>
              <a:rPr lang="en-GB" sz="1100" dirty="0">
                <a:latin typeface="Noto Sans"/>
                <a:ea typeface="Noto Sans"/>
                <a:cs typeface="Noto Sans"/>
                <a:sym typeface="Noto Sans"/>
              </a:rPr>
              <a:t>Sometimes people are born with differences in sex characteristics that means they don’t fit the typical definitions for male or female. This is called intersex.</a:t>
            </a:r>
            <a:endParaRPr sz="1100" dirty="0">
              <a:latin typeface="Noto Sans"/>
              <a:ea typeface="Noto Sans"/>
              <a:cs typeface="Noto Sans"/>
              <a:sym typeface="Noto Sans"/>
            </a:endParaRPr>
          </a:p>
        </p:txBody>
      </p:sp>
      <p:sp>
        <p:nvSpPr>
          <p:cNvPr id="24" name="Google Shape;221;p36"/>
          <p:cNvSpPr txBox="1"/>
          <p:nvPr/>
        </p:nvSpPr>
        <p:spPr>
          <a:xfrm>
            <a:off x="5478067" y="4713371"/>
            <a:ext cx="3449575" cy="757038"/>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latin typeface="Noto Sans"/>
                <a:ea typeface="Noto Sans"/>
                <a:cs typeface="Noto Sans"/>
                <a:sym typeface="Noto Sans"/>
              </a:rPr>
              <a:t>Someone who is comfortable with the sex they were given at birth. A cisgender person is not transgender.</a:t>
            </a:r>
            <a:endParaRPr sz="1100" dirty="0">
              <a:latin typeface="Noto Sans"/>
              <a:ea typeface="Noto Sans"/>
              <a:cs typeface="Noto Sans"/>
              <a:sym typeface="Noto Sans"/>
            </a:endParaRPr>
          </a:p>
        </p:txBody>
      </p:sp>
      <p:sp>
        <p:nvSpPr>
          <p:cNvPr id="25" name="Google Shape;220;p36"/>
          <p:cNvSpPr txBox="1"/>
          <p:nvPr/>
        </p:nvSpPr>
        <p:spPr>
          <a:xfrm>
            <a:off x="2878657" y="4592181"/>
            <a:ext cx="2416200" cy="974315"/>
          </a:xfrm>
          <a:prstGeom prst="rect">
            <a:avLst/>
          </a:prstGeom>
          <a:solidFill>
            <a:srgbClr val="FFCC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100">
                <a:latin typeface="Noto Sans"/>
                <a:ea typeface="Noto Sans"/>
                <a:cs typeface="Noto Sans"/>
                <a:sym typeface="Noto Sans"/>
              </a:rPr>
              <a:t>This is how a person shows their gender identity to others. This might be through what they wear, how they act, their appearance, as well as many other ways. </a:t>
            </a:r>
            <a:endParaRPr sz="1100">
              <a:latin typeface="Noto Sans"/>
              <a:ea typeface="Noto Sans"/>
              <a:cs typeface="Noto Sans"/>
              <a:sym typeface="Noto Sans"/>
            </a:endParaRPr>
          </a:p>
        </p:txBody>
      </p:sp>
    </p:spTree>
    <p:extLst>
      <p:ext uri="{BB962C8B-B14F-4D97-AF65-F5344CB8AC3E}">
        <p14:creationId xmlns:p14="http://schemas.microsoft.com/office/powerpoint/2010/main" val="110461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4" name="Rectangle 3"/>
          <p:cNvSpPr/>
          <p:nvPr/>
        </p:nvSpPr>
        <p:spPr>
          <a:xfrm>
            <a:off x="1219976" y="2815508"/>
            <a:ext cx="6506909" cy="923330"/>
          </a:xfrm>
          <a:prstGeom prst="rect">
            <a:avLst/>
          </a:prstGeom>
        </p:spPr>
        <p:txBody>
          <a:bodyPr wrap="none">
            <a:spAutoFit/>
          </a:bodyPr>
          <a:lstStyle/>
          <a:p>
            <a:pPr lvl="0">
              <a:lnSpc>
                <a:spcPct val="90000"/>
              </a:lnSpc>
            </a:pPr>
            <a:r>
              <a:rPr lang="en-GB" sz="6000" b="1" dirty="0">
                <a:solidFill>
                  <a:srgbClr val="FFCA34"/>
                </a:solidFill>
                <a:latin typeface="Noto Sans"/>
                <a:ea typeface="Noto Sans"/>
                <a:cs typeface="Noto Sans"/>
                <a:sym typeface="Noto Sans"/>
              </a:rPr>
              <a:t>Closing thoughts</a:t>
            </a:r>
          </a:p>
        </p:txBody>
      </p:sp>
    </p:spTree>
    <p:extLst>
      <p:ext uri="{BB962C8B-B14F-4D97-AF65-F5344CB8AC3E}">
        <p14:creationId xmlns:p14="http://schemas.microsoft.com/office/powerpoint/2010/main" val="3387256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4" name="Rectangle 3"/>
          <p:cNvSpPr/>
          <p:nvPr/>
        </p:nvSpPr>
        <p:spPr>
          <a:xfrm>
            <a:off x="670240" y="2769341"/>
            <a:ext cx="7948010" cy="646331"/>
          </a:xfrm>
          <a:prstGeom prst="rect">
            <a:avLst/>
          </a:prstGeom>
        </p:spPr>
        <p:txBody>
          <a:bodyPr wrap="none">
            <a:spAutoFit/>
          </a:bodyPr>
          <a:lstStyle/>
          <a:p>
            <a:pPr lvl="0">
              <a:lnSpc>
                <a:spcPct val="90000"/>
              </a:lnSpc>
            </a:pPr>
            <a:r>
              <a:rPr lang="en-GB" sz="4000" b="1" dirty="0">
                <a:solidFill>
                  <a:srgbClr val="FF5047"/>
                </a:solidFill>
                <a:latin typeface="Noto Sans"/>
                <a:ea typeface="Noto Sans"/>
                <a:cs typeface="Noto Sans"/>
                <a:sym typeface="Noto Sans"/>
              </a:rPr>
              <a:t>Let's start with a few definitions</a:t>
            </a:r>
          </a:p>
        </p:txBody>
      </p:sp>
    </p:spTree>
    <p:extLst>
      <p:ext uri="{BB962C8B-B14F-4D97-AF65-F5344CB8AC3E}">
        <p14:creationId xmlns:p14="http://schemas.microsoft.com/office/powerpoint/2010/main" val="2434828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oogle Shape;350;p44"/>
          <p:cNvPicPr preferRelativeResize="0"/>
          <p:nvPr/>
        </p:nvPicPr>
        <p:blipFill rotWithShape="1">
          <a:blip r:embed="rId3">
            <a:alphaModFix/>
            <a:lum bright="70000" contrast="-70000"/>
          </a:blip>
          <a:srcRect l="5281" r="6097"/>
          <a:stretch/>
        </p:blipFill>
        <p:spPr>
          <a:xfrm>
            <a:off x="505005" y="1968639"/>
            <a:ext cx="8240346" cy="4185026"/>
          </a:xfrm>
          <a:prstGeom prst="rect">
            <a:avLst/>
          </a:prstGeom>
          <a:noFill/>
          <a:ln>
            <a:noFill/>
          </a:ln>
        </p:spPr>
      </p:pic>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4" name="Rectangle 3"/>
          <p:cNvSpPr/>
          <p:nvPr/>
        </p:nvSpPr>
        <p:spPr>
          <a:xfrm>
            <a:off x="208180" y="2035011"/>
            <a:ext cx="8766780" cy="978729"/>
          </a:xfrm>
          <a:prstGeom prst="rect">
            <a:avLst/>
          </a:prstGeom>
        </p:spPr>
        <p:txBody>
          <a:bodyPr wrap="square">
            <a:spAutoFit/>
          </a:bodyPr>
          <a:lstStyle/>
          <a:p>
            <a:pPr lvl="0" algn="ctr">
              <a:lnSpc>
                <a:spcPct val="90000"/>
              </a:lnSpc>
            </a:pPr>
            <a:r>
              <a:rPr lang="en-GB" sz="3200" b="1" dirty="0">
                <a:solidFill>
                  <a:schemeClr val="dk1"/>
                </a:solidFill>
                <a:latin typeface="Noto Sans"/>
                <a:ea typeface="Noto Sans"/>
                <a:cs typeface="Noto Sans"/>
                <a:sym typeface="Noto Sans"/>
              </a:rPr>
              <a:t>Sexual orientation and gender identity are very personal</a:t>
            </a:r>
          </a:p>
        </p:txBody>
      </p:sp>
      <p:sp>
        <p:nvSpPr>
          <p:cNvPr id="6" name="Rectangle 5"/>
          <p:cNvSpPr/>
          <p:nvPr/>
        </p:nvSpPr>
        <p:spPr>
          <a:xfrm>
            <a:off x="210432" y="3131918"/>
            <a:ext cx="4448065" cy="1047979"/>
          </a:xfrm>
          <a:prstGeom prst="rect">
            <a:avLst/>
          </a:prstGeom>
        </p:spPr>
        <p:txBody>
          <a:bodyPr wrap="square">
            <a:spAutoFit/>
          </a:bodyPr>
          <a:lstStyle/>
          <a:p>
            <a:pPr lvl="0">
              <a:lnSpc>
                <a:spcPct val="115000"/>
              </a:lnSpc>
            </a:pPr>
            <a:r>
              <a:rPr lang="en-GB" dirty="0">
                <a:solidFill>
                  <a:schemeClr val="dk1"/>
                </a:solidFill>
                <a:highlight>
                  <a:srgbClr val="FFFFFF"/>
                </a:highlight>
                <a:latin typeface="Noto Sans"/>
                <a:ea typeface="Noto Sans"/>
                <a:cs typeface="Noto Sans"/>
                <a:sym typeface="Noto Sans"/>
              </a:rPr>
              <a:t>It’s OK to not fully remember or understand every term you have seen today. </a:t>
            </a:r>
          </a:p>
        </p:txBody>
      </p:sp>
      <p:sp>
        <p:nvSpPr>
          <p:cNvPr id="9" name="Rectangle 8"/>
          <p:cNvSpPr/>
          <p:nvPr/>
        </p:nvSpPr>
        <p:spPr>
          <a:xfrm>
            <a:off x="208180" y="4211885"/>
            <a:ext cx="4572000" cy="1366528"/>
          </a:xfrm>
          <a:prstGeom prst="rect">
            <a:avLst/>
          </a:prstGeom>
        </p:spPr>
        <p:txBody>
          <a:bodyPr>
            <a:spAutoFit/>
          </a:bodyPr>
          <a:lstStyle/>
          <a:p>
            <a:pPr lvl="0">
              <a:lnSpc>
                <a:spcPct val="115000"/>
              </a:lnSpc>
              <a:spcBef>
                <a:spcPts val="1000"/>
              </a:spcBef>
            </a:pPr>
            <a:r>
              <a:rPr lang="en-GB" dirty="0">
                <a:solidFill>
                  <a:schemeClr val="dk1"/>
                </a:solidFill>
                <a:highlight>
                  <a:srgbClr val="FFFFFF"/>
                </a:highlight>
                <a:latin typeface="Noto Sans"/>
                <a:ea typeface="Noto Sans"/>
                <a:cs typeface="Noto Sans"/>
                <a:sym typeface="Noto Sans"/>
              </a:rPr>
              <a:t>However it is important to remember that both </a:t>
            </a:r>
            <a:r>
              <a:rPr lang="en-GB" b="1" dirty="0">
                <a:solidFill>
                  <a:srgbClr val="FF5047"/>
                </a:solidFill>
                <a:highlight>
                  <a:srgbClr val="FFFFFF"/>
                </a:highlight>
                <a:latin typeface="Noto Sans"/>
                <a:ea typeface="Noto Sans"/>
                <a:cs typeface="Noto Sans"/>
                <a:sym typeface="Noto Sans"/>
              </a:rPr>
              <a:t>sexual orientation and gender identity are very personal parts of someone’s identity</a:t>
            </a:r>
            <a:r>
              <a:rPr lang="en-GB" dirty="0">
                <a:solidFill>
                  <a:schemeClr val="dk1"/>
                </a:solidFill>
                <a:highlight>
                  <a:srgbClr val="FFFFFF"/>
                </a:highlight>
                <a:latin typeface="Noto Sans"/>
                <a:ea typeface="Noto Sans"/>
                <a:cs typeface="Noto Sans"/>
                <a:sym typeface="Noto Sans"/>
              </a:rPr>
              <a:t>.</a:t>
            </a:r>
          </a:p>
        </p:txBody>
      </p:sp>
      <p:sp>
        <p:nvSpPr>
          <p:cNvPr id="16" name="Rectangle 15"/>
          <p:cNvSpPr/>
          <p:nvPr/>
        </p:nvSpPr>
        <p:spPr>
          <a:xfrm>
            <a:off x="4476766" y="3472546"/>
            <a:ext cx="4572000" cy="1685077"/>
          </a:xfrm>
          <a:prstGeom prst="rect">
            <a:avLst/>
          </a:prstGeom>
        </p:spPr>
        <p:txBody>
          <a:bodyPr>
            <a:spAutoFit/>
          </a:bodyPr>
          <a:lstStyle/>
          <a:p>
            <a:pPr lvl="0">
              <a:lnSpc>
                <a:spcPct val="115000"/>
              </a:lnSpc>
              <a:spcBef>
                <a:spcPts val="1000"/>
              </a:spcBef>
              <a:spcAft>
                <a:spcPts val="1000"/>
              </a:spcAft>
            </a:pPr>
            <a:r>
              <a:rPr lang="en-GB" dirty="0">
                <a:solidFill>
                  <a:schemeClr val="dk1"/>
                </a:solidFill>
                <a:highlight>
                  <a:srgbClr val="FFFFFF"/>
                </a:highlight>
                <a:latin typeface="Noto Sans"/>
                <a:ea typeface="Noto Sans"/>
                <a:cs typeface="Noto Sans"/>
                <a:sym typeface="Noto Sans"/>
              </a:rPr>
              <a:t>Talking to people and asking </a:t>
            </a:r>
            <a:r>
              <a:rPr lang="en-GB" b="1" dirty="0">
                <a:solidFill>
                  <a:srgbClr val="FFCA34"/>
                </a:solidFill>
                <a:highlight>
                  <a:srgbClr val="FFFFFF"/>
                </a:highlight>
                <a:latin typeface="Noto Sans"/>
                <a:ea typeface="Noto Sans"/>
                <a:cs typeface="Noto Sans"/>
                <a:sym typeface="Noto Sans"/>
              </a:rPr>
              <a:t>respectful questions</a:t>
            </a:r>
            <a:r>
              <a:rPr lang="en-GB" dirty="0">
                <a:solidFill>
                  <a:schemeClr val="dk1"/>
                </a:solidFill>
                <a:highlight>
                  <a:srgbClr val="FFFFFF"/>
                </a:highlight>
                <a:latin typeface="Noto Sans"/>
                <a:ea typeface="Noto Sans"/>
                <a:cs typeface="Noto Sans"/>
                <a:sym typeface="Noto Sans"/>
              </a:rPr>
              <a:t> about their identity is a great way to learn more about each other and understand more about the differences between us that </a:t>
            </a:r>
            <a:r>
              <a:rPr lang="en-GB" b="1" dirty="0">
                <a:solidFill>
                  <a:srgbClr val="0FCCF0"/>
                </a:solidFill>
                <a:highlight>
                  <a:srgbClr val="FFFFFF"/>
                </a:highlight>
                <a:latin typeface="Noto Sans"/>
                <a:ea typeface="Noto Sans"/>
                <a:cs typeface="Noto Sans"/>
                <a:sym typeface="Noto Sans"/>
              </a:rPr>
              <a:t>make us unique.</a:t>
            </a:r>
            <a:r>
              <a:rPr lang="en-GB" dirty="0">
                <a:solidFill>
                  <a:schemeClr val="dk1"/>
                </a:solidFill>
                <a:highlight>
                  <a:srgbClr val="FFFFFF"/>
                </a:highlight>
                <a:latin typeface="Noto Sans"/>
                <a:ea typeface="Noto Sans"/>
                <a:cs typeface="Noto Sans"/>
                <a:sym typeface="Noto Sans"/>
              </a:rPr>
              <a:t> </a:t>
            </a:r>
          </a:p>
        </p:txBody>
      </p:sp>
    </p:spTree>
    <p:extLst>
      <p:ext uri="{BB962C8B-B14F-4D97-AF65-F5344CB8AC3E}">
        <p14:creationId xmlns:p14="http://schemas.microsoft.com/office/powerpoint/2010/main" val="152935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Rectangle 17"/>
          <p:cNvSpPr/>
          <p:nvPr/>
        </p:nvSpPr>
        <p:spPr>
          <a:xfrm>
            <a:off x="2505902" y="2105473"/>
            <a:ext cx="4171335" cy="740011"/>
          </a:xfrm>
          <a:prstGeom prst="rect">
            <a:avLst/>
          </a:prstGeom>
        </p:spPr>
        <p:txBody>
          <a:bodyPr wrap="none">
            <a:spAutoFit/>
          </a:bodyPr>
          <a:lstStyle/>
          <a:p>
            <a:pPr>
              <a:lnSpc>
                <a:spcPct val="115000"/>
              </a:lnSpc>
              <a:spcAft>
                <a:spcPts val="0"/>
              </a:spcAft>
            </a:pPr>
            <a:r>
              <a:rPr lang="en-GB" sz="4000" b="1" dirty="0" smtClean="0">
                <a:latin typeface="Noto Sans"/>
                <a:ea typeface="Noto Sans"/>
                <a:cs typeface="Noto Sans"/>
              </a:rPr>
              <a:t>Dos </a:t>
            </a:r>
            <a:r>
              <a:rPr lang="en-GB" sz="4000" b="1" dirty="0">
                <a:latin typeface="Noto Sans"/>
                <a:ea typeface="Noto Sans"/>
                <a:cs typeface="Noto Sans"/>
              </a:rPr>
              <a:t>and don’ts  </a:t>
            </a:r>
            <a:endParaRPr lang="en-GB" sz="2000" dirty="0">
              <a:effectLst/>
              <a:latin typeface="Arial" panose="020B0604020202020204" pitchFamily="34" charset="0"/>
              <a:ea typeface="Arial" panose="020B0604020202020204" pitchFamily="34" charset="0"/>
            </a:endParaRPr>
          </a:p>
        </p:txBody>
      </p:sp>
      <p:sp>
        <p:nvSpPr>
          <p:cNvPr id="20" name="Rectangle 19"/>
          <p:cNvSpPr/>
          <p:nvPr/>
        </p:nvSpPr>
        <p:spPr>
          <a:xfrm>
            <a:off x="662725" y="3103728"/>
            <a:ext cx="7857688" cy="729430"/>
          </a:xfrm>
          <a:prstGeom prst="rect">
            <a:avLst/>
          </a:prstGeom>
        </p:spPr>
        <p:txBody>
          <a:bodyPr wrap="square">
            <a:spAutoFit/>
          </a:bodyPr>
          <a:lstStyle/>
          <a:p>
            <a:pPr>
              <a:lnSpc>
                <a:spcPct val="115000"/>
              </a:lnSpc>
              <a:spcBef>
                <a:spcPts val="1600"/>
              </a:spcBef>
              <a:spcAft>
                <a:spcPts val="0"/>
              </a:spcAft>
            </a:pPr>
            <a:r>
              <a:rPr lang="en-GB" b="1" dirty="0">
                <a:solidFill>
                  <a:srgbClr val="000000"/>
                </a:solidFill>
                <a:latin typeface="Noto Sans"/>
                <a:ea typeface="Noto Sans"/>
                <a:cs typeface="Noto Sans"/>
              </a:rPr>
              <a:t>Aim:  Understand how to sensitively respond to someone coming out as LGBT+.</a:t>
            </a:r>
            <a:endParaRPr lang="en-GB" sz="2000" b="1" dirty="0">
              <a:solidFill>
                <a:srgbClr val="434343"/>
              </a:solidFill>
              <a:effectLst/>
              <a:latin typeface="Arial" panose="020B0604020202020204" pitchFamily="34" charset="0"/>
            </a:endParaRPr>
          </a:p>
        </p:txBody>
      </p:sp>
      <p:sp>
        <p:nvSpPr>
          <p:cNvPr id="21" name="Rectangle 20"/>
          <p:cNvSpPr/>
          <p:nvPr/>
        </p:nvSpPr>
        <p:spPr>
          <a:xfrm>
            <a:off x="662725" y="4021798"/>
            <a:ext cx="7857688" cy="410882"/>
          </a:xfrm>
          <a:prstGeom prst="rect">
            <a:avLst/>
          </a:prstGeom>
        </p:spPr>
        <p:txBody>
          <a:bodyPr wrap="square">
            <a:spAutoFit/>
          </a:bodyPr>
          <a:lstStyle/>
          <a:p>
            <a:pPr>
              <a:lnSpc>
                <a:spcPct val="115000"/>
              </a:lnSpc>
              <a:spcBef>
                <a:spcPts val="1600"/>
              </a:spcBef>
              <a:spcAft>
                <a:spcPts val="400"/>
              </a:spcAft>
            </a:pPr>
            <a:r>
              <a:rPr lang="en-GB" b="1" dirty="0">
                <a:solidFill>
                  <a:srgbClr val="000000"/>
                </a:solidFill>
                <a:latin typeface="Noto Sans"/>
                <a:ea typeface="Noto Sans"/>
                <a:cs typeface="Noto Sans"/>
              </a:rPr>
              <a:t>Task:  Highlight the do’s and don’ts in different colours.</a:t>
            </a:r>
            <a:endParaRPr lang="en-GB" sz="2000" b="1" dirty="0">
              <a:solidFill>
                <a:srgbClr val="434343"/>
              </a:solidFill>
              <a:effectLst/>
              <a:latin typeface="Arial" panose="020B0604020202020204" pitchFamily="34" charset="0"/>
            </a:endParaRPr>
          </a:p>
        </p:txBody>
      </p:sp>
    </p:spTree>
    <p:extLst>
      <p:ext uri="{BB962C8B-B14F-4D97-AF65-F5344CB8AC3E}">
        <p14:creationId xmlns:p14="http://schemas.microsoft.com/office/powerpoint/2010/main" val="2338541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9961"/>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Google Shape;113;p27"/>
          <p:cNvSpPr txBox="1"/>
          <p:nvPr/>
        </p:nvSpPr>
        <p:spPr>
          <a:xfrm>
            <a:off x="1546172" y="3226187"/>
            <a:ext cx="1749455" cy="631399"/>
          </a:xfrm>
          <a:prstGeom prst="rect">
            <a:avLst/>
          </a:prstGeom>
          <a:solidFill>
            <a:srgbClr val="0FCCF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Lesbian</a:t>
            </a:r>
            <a:endParaRPr sz="1500" b="1">
              <a:solidFill>
                <a:schemeClr val="lt1"/>
              </a:solidFill>
              <a:latin typeface="Noto Sans"/>
              <a:ea typeface="Noto Sans"/>
              <a:cs typeface="Noto Sans"/>
              <a:sym typeface="Noto Sans"/>
            </a:endParaRPr>
          </a:p>
        </p:txBody>
      </p:sp>
      <p:sp>
        <p:nvSpPr>
          <p:cNvPr id="19" name="Google Shape;114;p27"/>
          <p:cNvSpPr txBox="1"/>
          <p:nvPr/>
        </p:nvSpPr>
        <p:spPr>
          <a:xfrm>
            <a:off x="1546176" y="4107873"/>
            <a:ext cx="1749455" cy="631399"/>
          </a:xfrm>
          <a:prstGeom prst="rect">
            <a:avLst/>
          </a:prstGeom>
          <a:solidFill>
            <a:srgbClr val="FFCA3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Gay</a:t>
            </a:r>
            <a:endParaRPr sz="1500" b="1">
              <a:solidFill>
                <a:schemeClr val="lt1"/>
              </a:solidFill>
              <a:latin typeface="Noto Sans"/>
              <a:ea typeface="Noto Sans"/>
              <a:cs typeface="Noto Sans"/>
              <a:sym typeface="Noto Sans"/>
            </a:endParaRPr>
          </a:p>
        </p:txBody>
      </p:sp>
      <p:sp>
        <p:nvSpPr>
          <p:cNvPr id="20" name="Google Shape;115;p27"/>
          <p:cNvSpPr txBox="1"/>
          <p:nvPr/>
        </p:nvSpPr>
        <p:spPr>
          <a:xfrm>
            <a:off x="1546192" y="4989521"/>
            <a:ext cx="1749455" cy="631399"/>
          </a:xfrm>
          <a:prstGeom prst="rect">
            <a:avLst/>
          </a:prstGeom>
          <a:solidFill>
            <a:srgbClr val="26D07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Bisexual</a:t>
            </a:r>
            <a:endParaRPr sz="1500" b="1">
              <a:solidFill>
                <a:schemeClr val="lt1"/>
              </a:solidFill>
              <a:latin typeface="Noto Sans"/>
              <a:ea typeface="Noto Sans"/>
              <a:cs typeface="Noto Sans"/>
              <a:sym typeface="Noto Sans"/>
            </a:endParaRPr>
          </a:p>
        </p:txBody>
      </p:sp>
      <p:sp>
        <p:nvSpPr>
          <p:cNvPr id="21" name="Google Shape;116;p27"/>
          <p:cNvSpPr txBox="1"/>
          <p:nvPr/>
        </p:nvSpPr>
        <p:spPr>
          <a:xfrm>
            <a:off x="1546184" y="2344539"/>
            <a:ext cx="1749455" cy="631399"/>
          </a:xfrm>
          <a:prstGeom prst="rect">
            <a:avLst/>
          </a:prstGeom>
          <a:solidFill>
            <a:srgbClr val="FF504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Straight</a:t>
            </a:r>
            <a:endParaRPr sz="1500" b="1">
              <a:solidFill>
                <a:schemeClr val="lt1"/>
              </a:solidFill>
              <a:latin typeface="Noto Sans"/>
              <a:ea typeface="Noto Sans"/>
              <a:cs typeface="Noto Sans"/>
              <a:sym typeface="Noto Sans"/>
            </a:endParaRPr>
          </a:p>
        </p:txBody>
      </p:sp>
      <p:sp>
        <p:nvSpPr>
          <p:cNvPr id="23" name="Google Shape;111;p27"/>
          <p:cNvSpPr txBox="1"/>
          <p:nvPr/>
        </p:nvSpPr>
        <p:spPr>
          <a:xfrm>
            <a:off x="845104" y="1853636"/>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Match these words with their definition </a:t>
            </a:r>
            <a:endParaRPr sz="3000" b="1" dirty="0">
              <a:solidFill>
                <a:schemeClr val="dk1"/>
              </a:solidFill>
              <a:latin typeface="Noto Sans"/>
              <a:ea typeface="Noto Sans"/>
              <a:cs typeface="Noto Sans"/>
              <a:sym typeface="Noto Sans"/>
            </a:endParaRPr>
          </a:p>
        </p:txBody>
      </p:sp>
      <p:sp>
        <p:nvSpPr>
          <p:cNvPr id="24" name="Google Shape;118;p27"/>
          <p:cNvSpPr txBox="1"/>
          <p:nvPr/>
        </p:nvSpPr>
        <p:spPr>
          <a:xfrm>
            <a:off x="3921756" y="2903535"/>
            <a:ext cx="1761000" cy="2150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This word is usually used to describe a man who is attracted to men. It can also be a general term for gay and lesbian people</a:t>
            </a:r>
            <a:endParaRPr sz="1300">
              <a:latin typeface="Noto Sans"/>
              <a:ea typeface="Noto Sans"/>
              <a:cs typeface="Noto Sans"/>
              <a:sym typeface="Noto Sans"/>
            </a:endParaRPr>
          </a:p>
        </p:txBody>
      </p:sp>
      <p:sp>
        <p:nvSpPr>
          <p:cNvPr id="25" name="Google Shape;120;p27"/>
          <p:cNvSpPr txBox="1"/>
          <p:nvPr/>
        </p:nvSpPr>
        <p:spPr>
          <a:xfrm>
            <a:off x="6026907" y="2407736"/>
            <a:ext cx="1761000" cy="1162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A man who is attracted to women, or a woman who is attracted to men</a:t>
            </a:r>
            <a:endParaRPr sz="1300">
              <a:latin typeface="Noto Sans"/>
              <a:ea typeface="Noto Sans"/>
              <a:cs typeface="Noto Sans"/>
              <a:sym typeface="Noto Sans"/>
            </a:endParaRPr>
          </a:p>
        </p:txBody>
      </p:sp>
      <p:sp>
        <p:nvSpPr>
          <p:cNvPr id="26" name="Google Shape;119;p27"/>
          <p:cNvSpPr txBox="1"/>
          <p:nvPr/>
        </p:nvSpPr>
        <p:spPr>
          <a:xfrm>
            <a:off x="6671212" y="3727498"/>
            <a:ext cx="1761000" cy="856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When someone is attracted to more than one gender</a:t>
            </a:r>
            <a:endParaRPr sz="1300">
              <a:latin typeface="Noto Sans"/>
              <a:ea typeface="Noto Sans"/>
              <a:cs typeface="Noto Sans"/>
              <a:sym typeface="Noto Sans"/>
            </a:endParaRPr>
          </a:p>
        </p:txBody>
      </p:sp>
      <p:sp>
        <p:nvSpPr>
          <p:cNvPr id="27" name="Google Shape;117;p27"/>
          <p:cNvSpPr txBox="1"/>
          <p:nvPr/>
        </p:nvSpPr>
        <p:spPr>
          <a:xfrm>
            <a:off x="6026907" y="4740359"/>
            <a:ext cx="1761000" cy="66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A woman who is attracted to women</a:t>
            </a:r>
            <a:endParaRPr sz="1300">
              <a:latin typeface="Noto Sans"/>
              <a:ea typeface="Noto Sans"/>
              <a:cs typeface="Noto Sans"/>
              <a:sym typeface="Noto Sans"/>
            </a:endParaRPr>
          </a:p>
        </p:txBody>
      </p:sp>
    </p:spTree>
    <p:extLst>
      <p:ext uri="{BB962C8B-B14F-4D97-AF65-F5344CB8AC3E}">
        <p14:creationId xmlns:p14="http://schemas.microsoft.com/office/powerpoint/2010/main" val="1603400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9961"/>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Google Shape;113;p27"/>
          <p:cNvSpPr txBox="1"/>
          <p:nvPr/>
        </p:nvSpPr>
        <p:spPr>
          <a:xfrm>
            <a:off x="1546172" y="3226187"/>
            <a:ext cx="1749455" cy="631399"/>
          </a:xfrm>
          <a:prstGeom prst="rect">
            <a:avLst/>
          </a:prstGeom>
          <a:solidFill>
            <a:srgbClr val="0FCCF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Lesbian</a:t>
            </a:r>
            <a:endParaRPr sz="1500" b="1">
              <a:solidFill>
                <a:schemeClr val="lt1"/>
              </a:solidFill>
              <a:latin typeface="Noto Sans"/>
              <a:ea typeface="Noto Sans"/>
              <a:cs typeface="Noto Sans"/>
              <a:sym typeface="Noto Sans"/>
            </a:endParaRPr>
          </a:p>
        </p:txBody>
      </p:sp>
      <p:sp>
        <p:nvSpPr>
          <p:cNvPr id="19" name="Google Shape;114;p27"/>
          <p:cNvSpPr txBox="1"/>
          <p:nvPr/>
        </p:nvSpPr>
        <p:spPr>
          <a:xfrm>
            <a:off x="1546176" y="4107873"/>
            <a:ext cx="1749455" cy="631399"/>
          </a:xfrm>
          <a:prstGeom prst="rect">
            <a:avLst/>
          </a:prstGeom>
          <a:solidFill>
            <a:srgbClr val="FFCA3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Gay</a:t>
            </a:r>
            <a:endParaRPr sz="1500" b="1">
              <a:solidFill>
                <a:schemeClr val="lt1"/>
              </a:solidFill>
              <a:latin typeface="Noto Sans"/>
              <a:ea typeface="Noto Sans"/>
              <a:cs typeface="Noto Sans"/>
              <a:sym typeface="Noto Sans"/>
            </a:endParaRPr>
          </a:p>
        </p:txBody>
      </p:sp>
      <p:sp>
        <p:nvSpPr>
          <p:cNvPr id="20" name="Google Shape;115;p27"/>
          <p:cNvSpPr txBox="1"/>
          <p:nvPr/>
        </p:nvSpPr>
        <p:spPr>
          <a:xfrm>
            <a:off x="1546192" y="4989521"/>
            <a:ext cx="1749455" cy="631399"/>
          </a:xfrm>
          <a:prstGeom prst="rect">
            <a:avLst/>
          </a:prstGeom>
          <a:solidFill>
            <a:srgbClr val="26D07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Bisexual</a:t>
            </a:r>
            <a:endParaRPr sz="1500" b="1">
              <a:solidFill>
                <a:schemeClr val="lt1"/>
              </a:solidFill>
              <a:latin typeface="Noto Sans"/>
              <a:ea typeface="Noto Sans"/>
              <a:cs typeface="Noto Sans"/>
              <a:sym typeface="Noto Sans"/>
            </a:endParaRPr>
          </a:p>
        </p:txBody>
      </p:sp>
      <p:sp>
        <p:nvSpPr>
          <p:cNvPr id="21" name="Google Shape;116;p27"/>
          <p:cNvSpPr txBox="1"/>
          <p:nvPr/>
        </p:nvSpPr>
        <p:spPr>
          <a:xfrm>
            <a:off x="1546184" y="2344539"/>
            <a:ext cx="1749455" cy="631399"/>
          </a:xfrm>
          <a:prstGeom prst="rect">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Straight</a:t>
            </a:r>
            <a:endParaRPr sz="1500" b="1">
              <a:solidFill>
                <a:schemeClr val="lt1"/>
              </a:solidFill>
              <a:latin typeface="Noto Sans"/>
              <a:ea typeface="Noto Sans"/>
              <a:cs typeface="Noto Sans"/>
              <a:sym typeface="Noto Sans"/>
            </a:endParaRPr>
          </a:p>
        </p:txBody>
      </p:sp>
      <p:sp>
        <p:nvSpPr>
          <p:cNvPr id="23" name="Google Shape;111;p27"/>
          <p:cNvSpPr txBox="1"/>
          <p:nvPr/>
        </p:nvSpPr>
        <p:spPr>
          <a:xfrm>
            <a:off x="845104" y="1853636"/>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Match these words with their definition </a:t>
            </a:r>
            <a:endParaRPr sz="3000" b="1" dirty="0">
              <a:solidFill>
                <a:schemeClr val="dk1"/>
              </a:solidFill>
              <a:latin typeface="Noto Sans"/>
              <a:ea typeface="Noto Sans"/>
              <a:cs typeface="Noto Sans"/>
              <a:sym typeface="Noto Sans"/>
            </a:endParaRPr>
          </a:p>
        </p:txBody>
      </p:sp>
      <p:sp>
        <p:nvSpPr>
          <p:cNvPr id="24" name="Google Shape;118;p27"/>
          <p:cNvSpPr txBox="1"/>
          <p:nvPr/>
        </p:nvSpPr>
        <p:spPr>
          <a:xfrm>
            <a:off x="3921756" y="2903535"/>
            <a:ext cx="1761000" cy="2150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This word is usually used to describe a man who is attracted to men. It can also be a general term for gay and lesbian people</a:t>
            </a:r>
            <a:endParaRPr sz="1300">
              <a:latin typeface="Noto Sans"/>
              <a:ea typeface="Noto Sans"/>
              <a:cs typeface="Noto Sans"/>
              <a:sym typeface="Noto Sans"/>
            </a:endParaRPr>
          </a:p>
        </p:txBody>
      </p:sp>
      <p:sp>
        <p:nvSpPr>
          <p:cNvPr id="25" name="Google Shape;120;p27"/>
          <p:cNvSpPr txBox="1"/>
          <p:nvPr/>
        </p:nvSpPr>
        <p:spPr>
          <a:xfrm>
            <a:off x="6026907" y="2407736"/>
            <a:ext cx="1761000" cy="1162800"/>
          </a:xfrm>
          <a:prstGeom prst="rect">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A man who is attracted to women, or a woman who is attracted to men</a:t>
            </a:r>
            <a:endParaRPr sz="1300">
              <a:latin typeface="Noto Sans"/>
              <a:ea typeface="Noto Sans"/>
              <a:cs typeface="Noto Sans"/>
              <a:sym typeface="Noto Sans"/>
            </a:endParaRPr>
          </a:p>
        </p:txBody>
      </p:sp>
      <p:sp>
        <p:nvSpPr>
          <p:cNvPr id="26" name="Google Shape;119;p27"/>
          <p:cNvSpPr txBox="1"/>
          <p:nvPr/>
        </p:nvSpPr>
        <p:spPr>
          <a:xfrm>
            <a:off x="6671212" y="3727498"/>
            <a:ext cx="1761000" cy="856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When someone is attracted to more than one gender</a:t>
            </a:r>
            <a:endParaRPr sz="1300">
              <a:latin typeface="Noto Sans"/>
              <a:ea typeface="Noto Sans"/>
              <a:cs typeface="Noto Sans"/>
              <a:sym typeface="Noto Sans"/>
            </a:endParaRPr>
          </a:p>
        </p:txBody>
      </p:sp>
      <p:sp>
        <p:nvSpPr>
          <p:cNvPr id="27" name="Google Shape;117;p27"/>
          <p:cNvSpPr txBox="1"/>
          <p:nvPr/>
        </p:nvSpPr>
        <p:spPr>
          <a:xfrm>
            <a:off x="6026907" y="4740359"/>
            <a:ext cx="1761000" cy="66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A woman who is attracted to women</a:t>
            </a:r>
            <a:endParaRPr sz="1300">
              <a:latin typeface="Noto Sans"/>
              <a:ea typeface="Noto Sans"/>
              <a:cs typeface="Noto Sans"/>
              <a:sym typeface="Noto Sans"/>
            </a:endParaRPr>
          </a:p>
        </p:txBody>
      </p:sp>
    </p:spTree>
    <p:extLst>
      <p:ext uri="{BB962C8B-B14F-4D97-AF65-F5344CB8AC3E}">
        <p14:creationId xmlns:p14="http://schemas.microsoft.com/office/powerpoint/2010/main" val="3926114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9961"/>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Google Shape;113;p27"/>
          <p:cNvSpPr txBox="1"/>
          <p:nvPr/>
        </p:nvSpPr>
        <p:spPr>
          <a:xfrm>
            <a:off x="1546172" y="3226187"/>
            <a:ext cx="1749455" cy="631399"/>
          </a:xfrm>
          <a:prstGeom prst="rect">
            <a:avLst/>
          </a:prstGeom>
          <a:solidFill>
            <a:srgbClr val="00CC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Lesbian</a:t>
            </a:r>
            <a:endParaRPr sz="1500" b="1">
              <a:solidFill>
                <a:schemeClr val="lt1"/>
              </a:solidFill>
              <a:latin typeface="Noto Sans"/>
              <a:ea typeface="Noto Sans"/>
              <a:cs typeface="Noto Sans"/>
              <a:sym typeface="Noto Sans"/>
            </a:endParaRPr>
          </a:p>
        </p:txBody>
      </p:sp>
      <p:sp>
        <p:nvSpPr>
          <p:cNvPr id="19" name="Google Shape;114;p27"/>
          <p:cNvSpPr txBox="1"/>
          <p:nvPr/>
        </p:nvSpPr>
        <p:spPr>
          <a:xfrm>
            <a:off x="1546176" y="4107873"/>
            <a:ext cx="1749455" cy="631399"/>
          </a:xfrm>
          <a:prstGeom prst="rect">
            <a:avLst/>
          </a:prstGeom>
          <a:solidFill>
            <a:srgbClr val="FFCA3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Gay</a:t>
            </a:r>
            <a:endParaRPr sz="1500" b="1">
              <a:solidFill>
                <a:schemeClr val="lt1"/>
              </a:solidFill>
              <a:latin typeface="Noto Sans"/>
              <a:ea typeface="Noto Sans"/>
              <a:cs typeface="Noto Sans"/>
              <a:sym typeface="Noto Sans"/>
            </a:endParaRPr>
          </a:p>
        </p:txBody>
      </p:sp>
      <p:sp>
        <p:nvSpPr>
          <p:cNvPr id="20" name="Google Shape;115;p27"/>
          <p:cNvSpPr txBox="1"/>
          <p:nvPr/>
        </p:nvSpPr>
        <p:spPr>
          <a:xfrm>
            <a:off x="1546192" y="4989521"/>
            <a:ext cx="1749455" cy="631399"/>
          </a:xfrm>
          <a:prstGeom prst="rect">
            <a:avLst/>
          </a:prstGeom>
          <a:solidFill>
            <a:srgbClr val="26D07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Bisexual</a:t>
            </a:r>
            <a:endParaRPr sz="1500" b="1">
              <a:solidFill>
                <a:schemeClr val="lt1"/>
              </a:solidFill>
              <a:latin typeface="Noto Sans"/>
              <a:ea typeface="Noto Sans"/>
              <a:cs typeface="Noto Sans"/>
              <a:sym typeface="Noto Sans"/>
            </a:endParaRPr>
          </a:p>
        </p:txBody>
      </p:sp>
      <p:sp>
        <p:nvSpPr>
          <p:cNvPr id="21" name="Google Shape;116;p27"/>
          <p:cNvSpPr txBox="1"/>
          <p:nvPr/>
        </p:nvSpPr>
        <p:spPr>
          <a:xfrm>
            <a:off x="1546184" y="2344539"/>
            <a:ext cx="1749455" cy="631399"/>
          </a:xfrm>
          <a:prstGeom prst="rect">
            <a:avLst/>
          </a:prstGeom>
          <a:solidFill>
            <a:srgbClr val="FF504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Straight</a:t>
            </a:r>
            <a:endParaRPr sz="1500" b="1">
              <a:solidFill>
                <a:schemeClr val="lt1"/>
              </a:solidFill>
              <a:latin typeface="Noto Sans"/>
              <a:ea typeface="Noto Sans"/>
              <a:cs typeface="Noto Sans"/>
              <a:sym typeface="Noto Sans"/>
            </a:endParaRPr>
          </a:p>
        </p:txBody>
      </p:sp>
      <p:sp>
        <p:nvSpPr>
          <p:cNvPr id="23" name="Google Shape;111;p27"/>
          <p:cNvSpPr txBox="1"/>
          <p:nvPr/>
        </p:nvSpPr>
        <p:spPr>
          <a:xfrm>
            <a:off x="845104" y="1853636"/>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Match these words with their definition </a:t>
            </a:r>
            <a:endParaRPr sz="3000" b="1" dirty="0">
              <a:solidFill>
                <a:schemeClr val="dk1"/>
              </a:solidFill>
              <a:latin typeface="Noto Sans"/>
              <a:ea typeface="Noto Sans"/>
              <a:cs typeface="Noto Sans"/>
              <a:sym typeface="Noto Sans"/>
            </a:endParaRPr>
          </a:p>
        </p:txBody>
      </p:sp>
      <p:sp>
        <p:nvSpPr>
          <p:cNvPr id="24" name="Google Shape;118;p27"/>
          <p:cNvSpPr txBox="1"/>
          <p:nvPr/>
        </p:nvSpPr>
        <p:spPr>
          <a:xfrm>
            <a:off x="3921756" y="2903535"/>
            <a:ext cx="1761000" cy="2150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This word is usually used to describe a man who is attracted to men. It can also be a general term for gay and lesbian people</a:t>
            </a:r>
            <a:endParaRPr sz="1300">
              <a:latin typeface="Noto Sans"/>
              <a:ea typeface="Noto Sans"/>
              <a:cs typeface="Noto Sans"/>
              <a:sym typeface="Noto Sans"/>
            </a:endParaRPr>
          </a:p>
        </p:txBody>
      </p:sp>
      <p:sp>
        <p:nvSpPr>
          <p:cNvPr id="25" name="Google Shape;120;p27"/>
          <p:cNvSpPr txBox="1"/>
          <p:nvPr/>
        </p:nvSpPr>
        <p:spPr>
          <a:xfrm>
            <a:off x="6026907" y="2407736"/>
            <a:ext cx="1761000" cy="1162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A man who is attracted to women, or a woman who is attracted to men</a:t>
            </a:r>
            <a:endParaRPr sz="1300">
              <a:latin typeface="Noto Sans"/>
              <a:ea typeface="Noto Sans"/>
              <a:cs typeface="Noto Sans"/>
              <a:sym typeface="Noto Sans"/>
            </a:endParaRPr>
          </a:p>
        </p:txBody>
      </p:sp>
      <p:sp>
        <p:nvSpPr>
          <p:cNvPr id="26" name="Google Shape;119;p27"/>
          <p:cNvSpPr txBox="1"/>
          <p:nvPr/>
        </p:nvSpPr>
        <p:spPr>
          <a:xfrm>
            <a:off x="6671212" y="3727498"/>
            <a:ext cx="1761000" cy="856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When someone is attracted to more than one gender</a:t>
            </a:r>
            <a:endParaRPr sz="1300">
              <a:latin typeface="Noto Sans"/>
              <a:ea typeface="Noto Sans"/>
              <a:cs typeface="Noto Sans"/>
              <a:sym typeface="Noto Sans"/>
            </a:endParaRPr>
          </a:p>
        </p:txBody>
      </p:sp>
      <p:sp>
        <p:nvSpPr>
          <p:cNvPr id="27" name="Google Shape;117;p27"/>
          <p:cNvSpPr txBox="1"/>
          <p:nvPr/>
        </p:nvSpPr>
        <p:spPr>
          <a:xfrm>
            <a:off x="6026907" y="4740359"/>
            <a:ext cx="1761000" cy="661200"/>
          </a:xfrm>
          <a:prstGeom prst="rect">
            <a:avLst/>
          </a:prstGeom>
          <a:solidFill>
            <a:srgbClr val="00CC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A woman who is attracted to women</a:t>
            </a:r>
            <a:endParaRPr sz="1300">
              <a:latin typeface="Noto Sans"/>
              <a:ea typeface="Noto Sans"/>
              <a:cs typeface="Noto Sans"/>
              <a:sym typeface="Noto Sans"/>
            </a:endParaRPr>
          </a:p>
        </p:txBody>
      </p:sp>
    </p:spTree>
    <p:extLst>
      <p:ext uri="{BB962C8B-B14F-4D97-AF65-F5344CB8AC3E}">
        <p14:creationId xmlns:p14="http://schemas.microsoft.com/office/powerpoint/2010/main" val="461628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9961"/>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Google Shape;113;p27"/>
          <p:cNvSpPr txBox="1"/>
          <p:nvPr/>
        </p:nvSpPr>
        <p:spPr>
          <a:xfrm>
            <a:off x="1546172" y="3226187"/>
            <a:ext cx="1749455" cy="631399"/>
          </a:xfrm>
          <a:prstGeom prst="rect">
            <a:avLst/>
          </a:prstGeom>
          <a:solidFill>
            <a:srgbClr val="0FCCF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Lesbian</a:t>
            </a:r>
            <a:endParaRPr sz="1500" b="1">
              <a:solidFill>
                <a:schemeClr val="lt1"/>
              </a:solidFill>
              <a:latin typeface="Noto Sans"/>
              <a:ea typeface="Noto Sans"/>
              <a:cs typeface="Noto Sans"/>
              <a:sym typeface="Noto Sans"/>
            </a:endParaRPr>
          </a:p>
        </p:txBody>
      </p:sp>
      <p:sp>
        <p:nvSpPr>
          <p:cNvPr id="19" name="Google Shape;114;p27"/>
          <p:cNvSpPr txBox="1"/>
          <p:nvPr/>
        </p:nvSpPr>
        <p:spPr>
          <a:xfrm>
            <a:off x="1546176" y="4107873"/>
            <a:ext cx="1749455" cy="631399"/>
          </a:xfrm>
          <a:prstGeom prst="rect">
            <a:avLst/>
          </a:prstGeom>
          <a:solidFill>
            <a:srgbClr val="FFCC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Gay</a:t>
            </a:r>
            <a:endParaRPr sz="1500" b="1">
              <a:solidFill>
                <a:schemeClr val="lt1"/>
              </a:solidFill>
              <a:latin typeface="Noto Sans"/>
              <a:ea typeface="Noto Sans"/>
              <a:cs typeface="Noto Sans"/>
              <a:sym typeface="Noto Sans"/>
            </a:endParaRPr>
          </a:p>
        </p:txBody>
      </p:sp>
      <p:sp>
        <p:nvSpPr>
          <p:cNvPr id="20" name="Google Shape;115;p27"/>
          <p:cNvSpPr txBox="1"/>
          <p:nvPr/>
        </p:nvSpPr>
        <p:spPr>
          <a:xfrm>
            <a:off x="1546192" y="4989521"/>
            <a:ext cx="1749455" cy="631399"/>
          </a:xfrm>
          <a:prstGeom prst="rect">
            <a:avLst/>
          </a:prstGeom>
          <a:solidFill>
            <a:srgbClr val="26D07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Bisexual</a:t>
            </a:r>
            <a:endParaRPr sz="1500" b="1">
              <a:solidFill>
                <a:schemeClr val="lt1"/>
              </a:solidFill>
              <a:latin typeface="Noto Sans"/>
              <a:ea typeface="Noto Sans"/>
              <a:cs typeface="Noto Sans"/>
              <a:sym typeface="Noto Sans"/>
            </a:endParaRPr>
          </a:p>
        </p:txBody>
      </p:sp>
      <p:sp>
        <p:nvSpPr>
          <p:cNvPr id="21" name="Google Shape;116;p27"/>
          <p:cNvSpPr txBox="1"/>
          <p:nvPr/>
        </p:nvSpPr>
        <p:spPr>
          <a:xfrm>
            <a:off x="1546184" y="2344539"/>
            <a:ext cx="1749455" cy="631399"/>
          </a:xfrm>
          <a:prstGeom prst="rect">
            <a:avLst/>
          </a:prstGeom>
          <a:solidFill>
            <a:srgbClr val="FF504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Straight</a:t>
            </a:r>
            <a:endParaRPr sz="1500" b="1">
              <a:solidFill>
                <a:schemeClr val="lt1"/>
              </a:solidFill>
              <a:latin typeface="Noto Sans"/>
              <a:ea typeface="Noto Sans"/>
              <a:cs typeface="Noto Sans"/>
              <a:sym typeface="Noto Sans"/>
            </a:endParaRPr>
          </a:p>
        </p:txBody>
      </p:sp>
      <p:sp>
        <p:nvSpPr>
          <p:cNvPr id="23" name="Google Shape;111;p27"/>
          <p:cNvSpPr txBox="1"/>
          <p:nvPr/>
        </p:nvSpPr>
        <p:spPr>
          <a:xfrm>
            <a:off x="845104" y="1853636"/>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Match these words with their definition </a:t>
            </a:r>
            <a:endParaRPr sz="3000" b="1" dirty="0">
              <a:solidFill>
                <a:schemeClr val="dk1"/>
              </a:solidFill>
              <a:latin typeface="Noto Sans"/>
              <a:ea typeface="Noto Sans"/>
              <a:cs typeface="Noto Sans"/>
              <a:sym typeface="Noto Sans"/>
            </a:endParaRPr>
          </a:p>
        </p:txBody>
      </p:sp>
      <p:sp>
        <p:nvSpPr>
          <p:cNvPr id="24" name="Google Shape;118;p27"/>
          <p:cNvSpPr txBox="1"/>
          <p:nvPr/>
        </p:nvSpPr>
        <p:spPr>
          <a:xfrm>
            <a:off x="3921756" y="2903535"/>
            <a:ext cx="1761000" cy="2150100"/>
          </a:xfrm>
          <a:prstGeom prst="rect">
            <a:avLst/>
          </a:prstGeom>
          <a:solidFill>
            <a:srgbClr val="FFCC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This word is usually used to describe a man who is attracted to men. It can also be a general term for gay and lesbian people</a:t>
            </a:r>
            <a:endParaRPr sz="1300">
              <a:latin typeface="Noto Sans"/>
              <a:ea typeface="Noto Sans"/>
              <a:cs typeface="Noto Sans"/>
              <a:sym typeface="Noto Sans"/>
            </a:endParaRPr>
          </a:p>
        </p:txBody>
      </p:sp>
      <p:sp>
        <p:nvSpPr>
          <p:cNvPr id="25" name="Google Shape;120;p27"/>
          <p:cNvSpPr txBox="1"/>
          <p:nvPr/>
        </p:nvSpPr>
        <p:spPr>
          <a:xfrm>
            <a:off x="6026907" y="2407736"/>
            <a:ext cx="1761000" cy="1162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A man who is attracted to women, or a woman who is attracted to men</a:t>
            </a:r>
            <a:endParaRPr sz="1300">
              <a:latin typeface="Noto Sans"/>
              <a:ea typeface="Noto Sans"/>
              <a:cs typeface="Noto Sans"/>
              <a:sym typeface="Noto Sans"/>
            </a:endParaRPr>
          </a:p>
        </p:txBody>
      </p:sp>
      <p:sp>
        <p:nvSpPr>
          <p:cNvPr id="26" name="Google Shape;119;p27"/>
          <p:cNvSpPr txBox="1"/>
          <p:nvPr/>
        </p:nvSpPr>
        <p:spPr>
          <a:xfrm>
            <a:off x="6671212" y="3727498"/>
            <a:ext cx="1761000" cy="856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When someone is attracted to more than one gender</a:t>
            </a:r>
            <a:endParaRPr sz="1300">
              <a:latin typeface="Noto Sans"/>
              <a:ea typeface="Noto Sans"/>
              <a:cs typeface="Noto Sans"/>
              <a:sym typeface="Noto Sans"/>
            </a:endParaRPr>
          </a:p>
        </p:txBody>
      </p:sp>
      <p:sp>
        <p:nvSpPr>
          <p:cNvPr id="27" name="Google Shape;117;p27"/>
          <p:cNvSpPr txBox="1"/>
          <p:nvPr/>
        </p:nvSpPr>
        <p:spPr>
          <a:xfrm>
            <a:off x="6026907" y="4740359"/>
            <a:ext cx="1761000" cy="66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A woman who is attracted to women</a:t>
            </a:r>
            <a:endParaRPr sz="1300">
              <a:latin typeface="Noto Sans"/>
              <a:ea typeface="Noto Sans"/>
              <a:cs typeface="Noto Sans"/>
              <a:sym typeface="Noto Sans"/>
            </a:endParaRPr>
          </a:p>
        </p:txBody>
      </p:sp>
    </p:spTree>
    <p:extLst>
      <p:ext uri="{BB962C8B-B14F-4D97-AF65-F5344CB8AC3E}">
        <p14:creationId xmlns:p14="http://schemas.microsoft.com/office/powerpoint/2010/main" val="3304098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9961"/>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Google Shape;113;p27"/>
          <p:cNvSpPr txBox="1"/>
          <p:nvPr/>
        </p:nvSpPr>
        <p:spPr>
          <a:xfrm>
            <a:off x="1546172" y="3226187"/>
            <a:ext cx="1749455" cy="631399"/>
          </a:xfrm>
          <a:prstGeom prst="rect">
            <a:avLst/>
          </a:prstGeom>
          <a:solidFill>
            <a:srgbClr val="0FCCF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Lesbian</a:t>
            </a:r>
            <a:endParaRPr sz="1500" b="1">
              <a:solidFill>
                <a:schemeClr val="lt1"/>
              </a:solidFill>
              <a:latin typeface="Noto Sans"/>
              <a:ea typeface="Noto Sans"/>
              <a:cs typeface="Noto Sans"/>
              <a:sym typeface="Noto Sans"/>
            </a:endParaRPr>
          </a:p>
        </p:txBody>
      </p:sp>
      <p:sp>
        <p:nvSpPr>
          <p:cNvPr id="19" name="Google Shape;114;p27"/>
          <p:cNvSpPr txBox="1"/>
          <p:nvPr/>
        </p:nvSpPr>
        <p:spPr>
          <a:xfrm>
            <a:off x="1546176" y="4107873"/>
            <a:ext cx="1749455" cy="631399"/>
          </a:xfrm>
          <a:prstGeom prst="rect">
            <a:avLst/>
          </a:prstGeom>
          <a:solidFill>
            <a:srgbClr val="FFCA3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Gay</a:t>
            </a:r>
            <a:endParaRPr sz="1500" b="1">
              <a:solidFill>
                <a:schemeClr val="lt1"/>
              </a:solidFill>
              <a:latin typeface="Noto Sans"/>
              <a:ea typeface="Noto Sans"/>
              <a:cs typeface="Noto Sans"/>
              <a:sym typeface="Noto Sans"/>
            </a:endParaRPr>
          </a:p>
        </p:txBody>
      </p:sp>
      <p:sp>
        <p:nvSpPr>
          <p:cNvPr id="20" name="Google Shape;115;p27"/>
          <p:cNvSpPr txBox="1"/>
          <p:nvPr/>
        </p:nvSpPr>
        <p:spPr>
          <a:xfrm>
            <a:off x="1546192" y="4989521"/>
            <a:ext cx="1749455" cy="631399"/>
          </a:xfrm>
          <a:prstGeom prst="rect">
            <a:avLst/>
          </a:prstGeom>
          <a:solidFill>
            <a:srgbClr val="92D05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Bisexual</a:t>
            </a:r>
            <a:endParaRPr sz="1500" b="1">
              <a:solidFill>
                <a:schemeClr val="lt1"/>
              </a:solidFill>
              <a:latin typeface="Noto Sans"/>
              <a:ea typeface="Noto Sans"/>
              <a:cs typeface="Noto Sans"/>
              <a:sym typeface="Noto Sans"/>
            </a:endParaRPr>
          </a:p>
        </p:txBody>
      </p:sp>
      <p:sp>
        <p:nvSpPr>
          <p:cNvPr id="21" name="Google Shape;116;p27"/>
          <p:cNvSpPr txBox="1"/>
          <p:nvPr/>
        </p:nvSpPr>
        <p:spPr>
          <a:xfrm>
            <a:off x="1546184" y="2344539"/>
            <a:ext cx="1749455" cy="631399"/>
          </a:xfrm>
          <a:prstGeom prst="rect">
            <a:avLst/>
          </a:prstGeom>
          <a:solidFill>
            <a:srgbClr val="FF504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Straight</a:t>
            </a:r>
            <a:endParaRPr sz="1500" b="1">
              <a:solidFill>
                <a:schemeClr val="lt1"/>
              </a:solidFill>
              <a:latin typeface="Noto Sans"/>
              <a:ea typeface="Noto Sans"/>
              <a:cs typeface="Noto Sans"/>
              <a:sym typeface="Noto Sans"/>
            </a:endParaRPr>
          </a:p>
        </p:txBody>
      </p:sp>
      <p:sp>
        <p:nvSpPr>
          <p:cNvPr id="23" name="Google Shape;111;p27"/>
          <p:cNvSpPr txBox="1"/>
          <p:nvPr/>
        </p:nvSpPr>
        <p:spPr>
          <a:xfrm>
            <a:off x="845104" y="1853636"/>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Match these words with their definition </a:t>
            </a:r>
            <a:endParaRPr sz="3000" b="1" dirty="0">
              <a:solidFill>
                <a:schemeClr val="dk1"/>
              </a:solidFill>
              <a:latin typeface="Noto Sans"/>
              <a:ea typeface="Noto Sans"/>
              <a:cs typeface="Noto Sans"/>
              <a:sym typeface="Noto Sans"/>
            </a:endParaRPr>
          </a:p>
        </p:txBody>
      </p:sp>
      <p:sp>
        <p:nvSpPr>
          <p:cNvPr id="24" name="Google Shape;118;p27"/>
          <p:cNvSpPr txBox="1"/>
          <p:nvPr/>
        </p:nvSpPr>
        <p:spPr>
          <a:xfrm>
            <a:off x="3921756" y="2903535"/>
            <a:ext cx="1761000" cy="2150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This word is usually used to describe a man who is attracted to men. It can also be a general term for gay and lesbian people</a:t>
            </a:r>
            <a:endParaRPr sz="1300">
              <a:latin typeface="Noto Sans"/>
              <a:ea typeface="Noto Sans"/>
              <a:cs typeface="Noto Sans"/>
              <a:sym typeface="Noto Sans"/>
            </a:endParaRPr>
          </a:p>
        </p:txBody>
      </p:sp>
      <p:sp>
        <p:nvSpPr>
          <p:cNvPr id="25" name="Google Shape;120;p27"/>
          <p:cNvSpPr txBox="1"/>
          <p:nvPr/>
        </p:nvSpPr>
        <p:spPr>
          <a:xfrm>
            <a:off x="6026907" y="2407736"/>
            <a:ext cx="1761000" cy="1162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A man who is attracted to women, or a woman who is attracted to men</a:t>
            </a:r>
            <a:endParaRPr sz="1300">
              <a:latin typeface="Noto Sans"/>
              <a:ea typeface="Noto Sans"/>
              <a:cs typeface="Noto Sans"/>
              <a:sym typeface="Noto Sans"/>
            </a:endParaRPr>
          </a:p>
        </p:txBody>
      </p:sp>
      <p:sp>
        <p:nvSpPr>
          <p:cNvPr id="26" name="Google Shape;119;p27"/>
          <p:cNvSpPr txBox="1"/>
          <p:nvPr/>
        </p:nvSpPr>
        <p:spPr>
          <a:xfrm>
            <a:off x="6671212" y="3727498"/>
            <a:ext cx="1761000" cy="856800"/>
          </a:xfrm>
          <a:prstGeom prst="rect">
            <a:avLst/>
          </a:prstGeom>
          <a:solidFill>
            <a:srgbClr val="92D05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When someone is attracted to more than one gender</a:t>
            </a:r>
            <a:endParaRPr sz="1300">
              <a:latin typeface="Noto Sans"/>
              <a:ea typeface="Noto Sans"/>
              <a:cs typeface="Noto Sans"/>
              <a:sym typeface="Noto Sans"/>
            </a:endParaRPr>
          </a:p>
        </p:txBody>
      </p:sp>
      <p:sp>
        <p:nvSpPr>
          <p:cNvPr id="27" name="Google Shape;117;p27"/>
          <p:cNvSpPr txBox="1"/>
          <p:nvPr/>
        </p:nvSpPr>
        <p:spPr>
          <a:xfrm>
            <a:off x="6026907" y="4740359"/>
            <a:ext cx="1761000" cy="66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A woman who is attracted to women</a:t>
            </a:r>
            <a:endParaRPr sz="1300">
              <a:latin typeface="Noto Sans"/>
              <a:ea typeface="Noto Sans"/>
              <a:cs typeface="Noto Sans"/>
              <a:sym typeface="Noto Sans"/>
            </a:endParaRPr>
          </a:p>
        </p:txBody>
      </p:sp>
    </p:spTree>
    <p:extLst>
      <p:ext uri="{BB962C8B-B14F-4D97-AF65-F5344CB8AC3E}">
        <p14:creationId xmlns:p14="http://schemas.microsoft.com/office/powerpoint/2010/main" val="3722918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9961"/>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8" name="Google Shape;113;p27"/>
          <p:cNvSpPr txBox="1"/>
          <p:nvPr/>
        </p:nvSpPr>
        <p:spPr>
          <a:xfrm>
            <a:off x="1546172" y="3226187"/>
            <a:ext cx="1749455" cy="631399"/>
          </a:xfrm>
          <a:prstGeom prst="rect">
            <a:avLst/>
          </a:prstGeom>
          <a:solidFill>
            <a:srgbClr val="0FCCF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Lesbian</a:t>
            </a:r>
            <a:endParaRPr sz="1500" b="1">
              <a:solidFill>
                <a:schemeClr val="lt1"/>
              </a:solidFill>
              <a:latin typeface="Noto Sans"/>
              <a:ea typeface="Noto Sans"/>
              <a:cs typeface="Noto Sans"/>
              <a:sym typeface="Noto Sans"/>
            </a:endParaRPr>
          </a:p>
        </p:txBody>
      </p:sp>
      <p:sp>
        <p:nvSpPr>
          <p:cNvPr id="19" name="Google Shape;114;p27"/>
          <p:cNvSpPr txBox="1"/>
          <p:nvPr/>
        </p:nvSpPr>
        <p:spPr>
          <a:xfrm>
            <a:off x="1546176" y="4107873"/>
            <a:ext cx="1749455" cy="631399"/>
          </a:xfrm>
          <a:prstGeom prst="rect">
            <a:avLst/>
          </a:prstGeom>
          <a:solidFill>
            <a:srgbClr val="FFCA3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Gay</a:t>
            </a:r>
            <a:endParaRPr sz="1500" b="1">
              <a:solidFill>
                <a:schemeClr val="lt1"/>
              </a:solidFill>
              <a:latin typeface="Noto Sans"/>
              <a:ea typeface="Noto Sans"/>
              <a:cs typeface="Noto Sans"/>
              <a:sym typeface="Noto Sans"/>
            </a:endParaRPr>
          </a:p>
        </p:txBody>
      </p:sp>
      <p:sp>
        <p:nvSpPr>
          <p:cNvPr id="20" name="Google Shape;115;p27"/>
          <p:cNvSpPr txBox="1"/>
          <p:nvPr/>
        </p:nvSpPr>
        <p:spPr>
          <a:xfrm>
            <a:off x="1546192" y="4989521"/>
            <a:ext cx="1749455" cy="631399"/>
          </a:xfrm>
          <a:prstGeom prst="rect">
            <a:avLst/>
          </a:prstGeom>
          <a:solidFill>
            <a:srgbClr val="92D05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Bisexual</a:t>
            </a:r>
            <a:endParaRPr sz="1500" b="1">
              <a:solidFill>
                <a:schemeClr val="lt1"/>
              </a:solidFill>
              <a:latin typeface="Noto Sans"/>
              <a:ea typeface="Noto Sans"/>
              <a:cs typeface="Noto Sans"/>
              <a:sym typeface="Noto Sans"/>
            </a:endParaRPr>
          </a:p>
        </p:txBody>
      </p:sp>
      <p:sp>
        <p:nvSpPr>
          <p:cNvPr id="21" name="Google Shape;116;p27"/>
          <p:cNvSpPr txBox="1"/>
          <p:nvPr/>
        </p:nvSpPr>
        <p:spPr>
          <a:xfrm>
            <a:off x="1546184" y="2344539"/>
            <a:ext cx="1749455" cy="631399"/>
          </a:xfrm>
          <a:prstGeom prst="rect">
            <a:avLst/>
          </a:prstGeom>
          <a:solidFill>
            <a:srgbClr val="FF504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b="1">
                <a:solidFill>
                  <a:schemeClr val="lt1"/>
                </a:solidFill>
                <a:latin typeface="Noto Sans"/>
                <a:ea typeface="Noto Sans"/>
                <a:cs typeface="Noto Sans"/>
                <a:sym typeface="Noto Sans"/>
              </a:rPr>
              <a:t>Straight</a:t>
            </a:r>
            <a:endParaRPr sz="1500" b="1">
              <a:solidFill>
                <a:schemeClr val="lt1"/>
              </a:solidFill>
              <a:latin typeface="Noto Sans"/>
              <a:ea typeface="Noto Sans"/>
              <a:cs typeface="Noto Sans"/>
              <a:sym typeface="Noto Sans"/>
            </a:endParaRPr>
          </a:p>
        </p:txBody>
      </p:sp>
      <p:sp>
        <p:nvSpPr>
          <p:cNvPr id="23" name="Google Shape;111;p27"/>
          <p:cNvSpPr txBox="1"/>
          <p:nvPr/>
        </p:nvSpPr>
        <p:spPr>
          <a:xfrm>
            <a:off x="845104" y="1853636"/>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Match these words with their definition </a:t>
            </a:r>
            <a:endParaRPr sz="3000" b="1" dirty="0">
              <a:solidFill>
                <a:schemeClr val="dk1"/>
              </a:solidFill>
              <a:latin typeface="Noto Sans"/>
              <a:ea typeface="Noto Sans"/>
              <a:cs typeface="Noto Sans"/>
              <a:sym typeface="Noto Sans"/>
            </a:endParaRPr>
          </a:p>
        </p:txBody>
      </p:sp>
      <p:sp>
        <p:nvSpPr>
          <p:cNvPr id="24" name="Google Shape;118;p27"/>
          <p:cNvSpPr txBox="1"/>
          <p:nvPr/>
        </p:nvSpPr>
        <p:spPr>
          <a:xfrm>
            <a:off x="3921756" y="2903535"/>
            <a:ext cx="1761000" cy="2150100"/>
          </a:xfrm>
          <a:prstGeom prst="rect">
            <a:avLst/>
          </a:prstGeom>
          <a:solidFill>
            <a:srgbClr val="FFCC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This word is usually used to describe a man who is attracted to men. It can also be a general term for gay and lesbian people</a:t>
            </a:r>
            <a:endParaRPr sz="1300">
              <a:latin typeface="Noto Sans"/>
              <a:ea typeface="Noto Sans"/>
              <a:cs typeface="Noto Sans"/>
              <a:sym typeface="Noto Sans"/>
            </a:endParaRPr>
          </a:p>
        </p:txBody>
      </p:sp>
      <p:sp>
        <p:nvSpPr>
          <p:cNvPr id="25" name="Google Shape;120;p27"/>
          <p:cNvSpPr txBox="1"/>
          <p:nvPr/>
        </p:nvSpPr>
        <p:spPr>
          <a:xfrm>
            <a:off x="6026907" y="2407736"/>
            <a:ext cx="1761000" cy="1162800"/>
          </a:xfrm>
          <a:prstGeom prst="rect">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A man who is attracted to women, or a woman who is attracted to men</a:t>
            </a:r>
            <a:endParaRPr sz="1300">
              <a:latin typeface="Noto Sans"/>
              <a:ea typeface="Noto Sans"/>
              <a:cs typeface="Noto Sans"/>
              <a:sym typeface="Noto Sans"/>
            </a:endParaRPr>
          </a:p>
        </p:txBody>
      </p:sp>
      <p:sp>
        <p:nvSpPr>
          <p:cNvPr id="26" name="Google Shape;119;p27"/>
          <p:cNvSpPr txBox="1"/>
          <p:nvPr/>
        </p:nvSpPr>
        <p:spPr>
          <a:xfrm>
            <a:off x="6671212" y="3727498"/>
            <a:ext cx="1761000" cy="856800"/>
          </a:xfrm>
          <a:prstGeom prst="rect">
            <a:avLst/>
          </a:prstGeom>
          <a:solidFill>
            <a:srgbClr val="92D05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When someone is attracted to more than one gender</a:t>
            </a:r>
            <a:endParaRPr sz="1300">
              <a:latin typeface="Noto Sans"/>
              <a:ea typeface="Noto Sans"/>
              <a:cs typeface="Noto Sans"/>
              <a:sym typeface="Noto Sans"/>
            </a:endParaRPr>
          </a:p>
        </p:txBody>
      </p:sp>
      <p:sp>
        <p:nvSpPr>
          <p:cNvPr id="27" name="Google Shape;117;p27"/>
          <p:cNvSpPr txBox="1"/>
          <p:nvPr/>
        </p:nvSpPr>
        <p:spPr>
          <a:xfrm>
            <a:off x="6026907" y="4740359"/>
            <a:ext cx="1761000" cy="661200"/>
          </a:xfrm>
          <a:prstGeom prst="rect">
            <a:avLst/>
          </a:prstGeom>
          <a:solidFill>
            <a:srgbClr val="00CC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latin typeface="Noto Sans"/>
                <a:ea typeface="Noto Sans"/>
                <a:cs typeface="Noto Sans"/>
                <a:sym typeface="Noto Sans"/>
              </a:rPr>
              <a:t>A woman who is attracted to women</a:t>
            </a:r>
            <a:endParaRPr sz="1300">
              <a:latin typeface="Noto Sans"/>
              <a:ea typeface="Noto Sans"/>
              <a:cs typeface="Noto Sans"/>
              <a:sym typeface="Noto Sans"/>
            </a:endParaRPr>
          </a:p>
        </p:txBody>
      </p:sp>
      <p:sp>
        <p:nvSpPr>
          <p:cNvPr id="28" name="Google Shape;191;p32"/>
          <p:cNvSpPr/>
          <p:nvPr/>
        </p:nvSpPr>
        <p:spPr>
          <a:xfrm>
            <a:off x="2568113" y="3985475"/>
            <a:ext cx="4385772" cy="1572912"/>
          </a:xfrm>
          <a:prstGeom prst="cloud">
            <a:avLst/>
          </a:prstGeom>
          <a:solidFill>
            <a:srgbClr val="7C63F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2;p32"/>
          <p:cNvSpPr txBox="1"/>
          <p:nvPr/>
        </p:nvSpPr>
        <p:spPr>
          <a:xfrm>
            <a:off x="3310496" y="4335026"/>
            <a:ext cx="2958000" cy="738900"/>
          </a:xfrm>
          <a:prstGeom prst="rect">
            <a:avLst/>
          </a:prstGeom>
          <a:solidFill>
            <a:srgbClr val="7C63F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dirty="0">
                <a:solidFill>
                  <a:schemeClr val="lt1"/>
                </a:solidFill>
              </a:rPr>
              <a:t>What do all of these words have in common?</a:t>
            </a:r>
            <a:endParaRPr sz="1800" b="1" dirty="0">
              <a:solidFill>
                <a:schemeClr val="lt1"/>
              </a:solidFill>
            </a:endParaRPr>
          </a:p>
        </p:txBody>
      </p:sp>
    </p:spTree>
    <p:extLst>
      <p:ext uri="{BB962C8B-B14F-4D97-AF65-F5344CB8AC3E}">
        <p14:creationId xmlns:p14="http://schemas.microsoft.com/office/powerpoint/2010/main" val="1420090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198;p33"/>
          <p:cNvPicPr preferRelativeResize="0"/>
          <p:nvPr/>
        </p:nvPicPr>
        <p:blipFill rotWithShape="1">
          <a:blip r:embed="rId3">
            <a:alphaModFix/>
          </a:blip>
          <a:srcRect l="23564"/>
          <a:stretch/>
        </p:blipFill>
        <p:spPr>
          <a:xfrm>
            <a:off x="5855911" y="1916833"/>
            <a:ext cx="3324600" cy="4104074"/>
          </a:xfrm>
          <a:prstGeom prst="rect">
            <a:avLst/>
          </a:prstGeom>
          <a:noFill/>
          <a:ln>
            <a:noFill/>
          </a:ln>
        </p:spPr>
      </p:pic>
      <p:sp>
        <p:nvSpPr>
          <p:cNvPr id="30" name="Rectangle 29"/>
          <p:cNvSpPr/>
          <p:nvPr/>
        </p:nvSpPr>
        <p:spPr>
          <a:xfrm>
            <a:off x="4590" y="5949280"/>
            <a:ext cx="914400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30" y="-99391"/>
            <a:ext cx="9177881" cy="2016224"/>
          </a:xfrm>
          <a:prstGeom prst="rect">
            <a:avLst/>
          </a:prstGeom>
          <a:solidFill>
            <a:srgbClr val="123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60648"/>
            <a:ext cx="4990934" cy="1414324"/>
          </a:xfrm>
          <a:prstGeom prst="rect">
            <a:avLst/>
          </a:prstGeom>
        </p:spPr>
      </p:pic>
      <p:grpSp>
        <p:nvGrpSpPr>
          <p:cNvPr id="15" name="Group 14"/>
          <p:cNvGrpSpPr/>
          <p:nvPr/>
        </p:nvGrpSpPr>
        <p:grpSpPr>
          <a:xfrm>
            <a:off x="505004" y="5755061"/>
            <a:ext cx="8099444" cy="1058315"/>
            <a:chOff x="389267" y="5634700"/>
            <a:chExt cx="8099444" cy="1058315"/>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67" y="5640279"/>
              <a:ext cx="1052736" cy="1052736"/>
            </a:xfrm>
            <a:prstGeom prst="rect">
              <a:avLst/>
            </a:prstGeom>
          </p:spPr>
        </p:pic>
        <p:grpSp>
          <p:nvGrpSpPr>
            <p:cNvPr id="14" name="Group 13"/>
            <p:cNvGrpSpPr/>
            <p:nvPr/>
          </p:nvGrpSpPr>
          <p:grpSpPr>
            <a:xfrm>
              <a:off x="1571275" y="5634700"/>
              <a:ext cx="6917436" cy="1058315"/>
              <a:chOff x="1571275" y="5634700"/>
              <a:chExt cx="6917436" cy="1058315"/>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1275" y="5640279"/>
                <a:ext cx="1052736" cy="105273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3283" y="5640279"/>
                <a:ext cx="1052736" cy="105273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3956" y="5640279"/>
                <a:ext cx="1052736" cy="105273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4629" y="5640279"/>
                <a:ext cx="1052736" cy="1052736"/>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5302" y="5640279"/>
                <a:ext cx="1052736" cy="1052736"/>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35975" y="5634700"/>
                <a:ext cx="1052736" cy="1052736"/>
              </a:xfrm>
              <a:prstGeom prst="rect">
                <a:avLst/>
              </a:prstGeom>
            </p:spPr>
          </p:pic>
        </p:grpSp>
      </p:grpSp>
      <p:sp>
        <p:nvSpPr>
          <p:cNvPr id="17" name="TextBox 16"/>
          <p:cNvSpPr txBox="1"/>
          <p:nvPr/>
        </p:nvSpPr>
        <p:spPr>
          <a:xfrm>
            <a:off x="5347328" y="193383"/>
            <a:ext cx="3467276" cy="1220975"/>
          </a:xfrm>
          <a:prstGeom prst="rect">
            <a:avLst/>
          </a:prstGeom>
          <a:noFill/>
        </p:spPr>
        <p:txBody>
          <a:bodyPr wrap="square" rtlCol="0">
            <a:spAutoFit/>
          </a:bodyPr>
          <a:lstStyle/>
          <a:p>
            <a:pPr algn="ctr"/>
            <a:r>
              <a:rPr lang="en-GB" sz="3667" dirty="0">
                <a:solidFill>
                  <a:srgbClr val="FF0000"/>
                </a:solidFill>
              </a:rPr>
              <a:t>Schools Diversity Week</a:t>
            </a:r>
          </a:p>
        </p:txBody>
      </p:sp>
      <p:sp>
        <p:nvSpPr>
          <p:cNvPr id="16" name="Google Shape;197;p33"/>
          <p:cNvSpPr txBox="1"/>
          <p:nvPr/>
        </p:nvSpPr>
        <p:spPr>
          <a:xfrm>
            <a:off x="934402" y="1999822"/>
            <a:ext cx="7969500" cy="554100"/>
          </a:xfrm>
          <a:prstGeom prst="rect">
            <a:avLst/>
          </a:prstGeom>
          <a:noFill/>
          <a:ln>
            <a:noFill/>
          </a:ln>
        </p:spPr>
        <p:txBody>
          <a:bodyPr spcFirstLastPara="1" wrap="square" lIns="68575" tIns="68575" rIns="68575" bIns="68575" anchor="ctr" anchorCtr="0">
            <a:spAutoFit/>
          </a:bodyPr>
          <a:lstStyle/>
          <a:p>
            <a:pPr marL="0" lvl="0" indent="0" algn="l" rtl="0">
              <a:lnSpc>
                <a:spcPct val="90000"/>
              </a:lnSpc>
              <a:spcBef>
                <a:spcPts val="0"/>
              </a:spcBef>
              <a:spcAft>
                <a:spcPts val="0"/>
              </a:spcAft>
              <a:buNone/>
            </a:pPr>
            <a:r>
              <a:rPr lang="en-GB" sz="3000" b="1" dirty="0">
                <a:solidFill>
                  <a:schemeClr val="dk1"/>
                </a:solidFill>
                <a:latin typeface="Noto Sans"/>
                <a:ea typeface="Noto Sans"/>
                <a:cs typeface="Noto Sans"/>
                <a:sym typeface="Noto Sans"/>
              </a:rPr>
              <a:t>They all describe sexual </a:t>
            </a:r>
            <a:r>
              <a:rPr lang="en-GB" sz="3000" b="1" dirty="0" smtClean="0">
                <a:solidFill>
                  <a:schemeClr val="dk1"/>
                </a:solidFill>
                <a:latin typeface="Noto Sans"/>
                <a:ea typeface="Noto Sans"/>
                <a:cs typeface="Noto Sans"/>
                <a:sym typeface="Noto Sans"/>
              </a:rPr>
              <a:t>orientations  </a:t>
            </a:r>
            <a:endParaRPr sz="3000" b="1" dirty="0">
              <a:solidFill>
                <a:schemeClr val="dk1"/>
              </a:solidFill>
              <a:latin typeface="Noto Sans"/>
              <a:ea typeface="Noto Sans"/>
              <a:cs typeface="Noto Sans"/>
              <a:sym typeface="Noto Sans"/>
            </a:endParaRPr>
          </a:p>
        </p:txBody>
      </p:sp>
      <p:sp>
        <p:nvSpPr>
          <p:cNvPr id="4" name="Rectangle 3"/>
          <p:cNvSpPr/>
          <p:nvPr/>
        </p:nvSpPr>
        <p:spPr>
          <a:xfrm>
            <a:off x="328122" y="2636911"/>
            <a:ext cx="5202297" cy="1047979"/>
          </a:xfrm>
          <a:prstGeom prst="rect">
            <a:avLst/>
          </a:prstGeom>
        </p:spPr>
        <p:txBody>
          <a:bodyPr wrap="square">
            <a:spAutoFit/>
          </a:bodyPr>
          <a:lstStyle/>
          <a:p>
            <a:pPr lvl="0">
              <a:lnSpc>
                <a:spcPct val="115000"/>
              </a:lnSpc>
              <a:buClr>
                <a:schemeClr val="dk1"/>
              </a:buClr>
              <a:buSzPts val="1100"/>
            </a:pPr>
            <a:r>
              <a:rPr lang="en-GB" dirty="0">
                <a:solidFill>
                  <a:schemeClr val="dk1"/>
                </a:solidFill>
                <a:highlight>
                  <a:schemeClr val="lt1"/>
                </a:highlight>
                <a:latin typeface="Noto Sans"/>
                <a:ea typeface="Noto Sans"/>
                <a:cs typeface="Noto Sans"/>
                <a:sym typeface="Noto Sans"/>
              </a:rPr>
              <a:t>Sexual orientation refers to a </a:t>
            </a:r>
            <a:r>
              <a:rPr lang="en-GB" b="1" dirty="0">
                <a:solidFill>
                  <a:srgbClr val="FF5047"/>
                </a:solidFill>
                <a:highlight>
                  <a:schemeClr val="lt1"/>
                </a:highlight>
                <a:latin typeface="Noto Sans"/>
                <a:ea typeface="Noto Sans"/>
                <a:cs typeface="Noto Sans"/>
                <a:sym typeface="Noto Sans"/>
              </a:rPr>
              <a:t>person’s sexual or romantic attraction to other people, or lack thereof.  </a:t>
            </a:r>
          </a:p>
        </p:txBody>
      </p:sp>
      <p:sp>
        <p:nvSpPr>
          <p:cNvPr id="6" name="Rectangle 5"/>
          <p:cNvSpPr/>
          <p:nvPr/>
        </p:nvSpPr>
        <p:spPr>
          <a:xfrm>
            <a:off x="316834" y="3601296"/>
            <a:ext cx="5421140" cy="2308324"/>
          </a:xfrm>
          <a:prstGeom prst="rect">
            <a:avLst/>
          </a:prstGeom>
        </p:spPr>
        <p:txBody>
          <a:bodyPr wrap="square">
            <a:spAutoFit/>
          </a:bodyPr>
          <a:lstStyle/>
          <a:p>
            <a:r>
              <a:rPr lang="en-GB" dirty="0">
                <a:solidFill>
                  <a:schemeClr val="dk1"/>
                </a:solidFill>
                <a:highlight>
                  <a:schemeClr val="lt1"/>
                </a:highlight>
                <a:latin typeface="Noto Sans"/>
                <a:ea typeface="Noto Sans"/>
                <a:cs typeface="Noto Sans"/>
                <a:sym typeface="Noto Sans"/>
              </a:rPr>
              <a:t>Sexual orientation </a:t>
            </a:r>
            <a:r>
              <a:rPr lang="en-GB" b="1" dirty="0">
                <a:solidFill>
                  <a:srgbClr val="0FCCF0"/>
                </a:solidFill>
                <a:highlight>
                  <a:schemeClr val="lt1"/>
                </a:highlight>
                <a:latin typeface="Noto Sans"/>
                <a:ea typeface="Noto Sans"/>
                <a:cs typeface="Noto Sans"/>
                <a:sym typeface="Noto Sans"/>
              </a:rPr>
              <a:t>varies from person to person and is a very personal part of someone’s identity.</a:t>
            </a:r>
            <a:r>
              <a:rPr lang="en-GB" dirty="0">
                <a:solidFill>
                  <a:schemeClr val="dk1"/>
                </a:solidFill>
                <a:highlight>
                  <a:schemeClr val="lt1"/>
                </a:highlight>
                <a:latin typeface="Noto Sans"/>
                <a:ea typeface="Noto Sans"/>
                <a:cs typeface="Noto Sans"/>
                <a:sym typeface="Noto Sans"/>
              </a:rPr>
              <a:t> </a:t>
            </a:r>
            <a:endParaRPr lang="en-GB" dirty="0" smtClean="0">
              <a:solidFill>
                <a:schemeClr val="dk1"/>
              </a:solidFill>
              <a:highlight>
                <a:schemeClr val="lt1"/>
              </a:highlight>
              <a:latin typeface="Noto Sans"/>
              <a:ea typeface="Noto Sans"/>
              <a:cs typeface="Noto Sans"/>
              <a:sym typeface="Noto Sans"/>
            </a:endParaRPr>
          </a:p>
          <a:p>
            <a:r>
              <a:rPr lang="en-GB" dirty="0">
                <a:solidFill>
                  <a:schemeClr val="dk1"/>
                </a:solidFill>
                <a:highlight>
                  <a:schemeClr val="lt1"/>
                </a:highlight>
                <a:latin typeface="Noto Sans"/>
                <a:ea typeface="Noto Sans"/>
                <a:cs typeface="Noto Sans"/>
                <a:sym typeface="Noto Sans"/>
              </a:rPr>
              <a:t>While these are terms you may be more familiar with, there are plenty of other terms people can use to describe their sexual orientation. </a:t>
            </a:r>
            <a:r>
              <a:rPr lang="en-GB" b="1" dirty="0">
                <a:solidFill>
                  <a:srgbClr val="FFCA34"/>
                </a:solidFill>
                <a:highlight>
                  <a:schemeClr val="lt1"/>
                </a:highlight>
                <a:latin typeface="Noto Sans"/>
                <a:ea typeface="Noto Sans"/>
                <a:cs typeface="Noto Sans"/>
                <a:sym typeface="Noto Sans"/>
              </a:rPr>
              <a:t>Can you think of any others?</a:t>
            </a:r>
          </a:p>
          <a:p>
            <a:endParaRPr lang="en-GB" dirty="0"/>
          </a:p>
        </p:txBody>
      </p:sp>
    </p:spTree>
    <p:extLst>
      <p:ext uri="{BB962C8B-B14F-4D97-AF65-F5344CB8AC3E}">
        <p14:creationId xmlns:p14="http://schemas.microsoft.com/office/powerpoint/2010/main" val="146209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779</TotalTime>
  <Words>2205</Words>
  <Application>Microsoft Office PowerPoint</Application>
  <PresentationFormat>On-screen Show (4:3)</PresentationFormat>
  <Paragraphs>165</Paragraphs>
  <Slides>21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Tupton Hall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Gallimore</dc:creator>
  <cp:lastModifiedBy>Sarah Elliot</cp:lastModifiedBy>
  <cp:revision>114</cp:revision>
  <dcterms:created xsi:type="dcterms:W3CDTF">2021-08-02T12:26:28Z</dcterms:created>
  <dcterms:modified xsi:type="dcterms:W3CDTF">2022-06-01T09:23:17Z</dcterms:modified>
</cp:coreProperties>
</file>