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56273-437C-4D51-A6DD-C5746A68351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25861-74AE-4125-8779-04C1972A4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6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VMDLlAD7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54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LGBT+ authors, actors or musicians can you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content could you read, listen to or watch to learn more about LGBT+ people and their lives?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99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LGBT+ authors, actors or musicians can you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content could you read, listen to or watch to learn more about LGBT+ people and their lives?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 smtClean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One of your friends is talking about an situation that made them feel really uncomfortable, but you don’t quite understand why – how could you respond?</a:t>
            </a:r>
            <a:endParaRPr lang="en-GB" dirty="0" smtClean="0">
              <a:latin typeface="Noto Sans"/>
              <a:ea typeface="Noto Sans"/>
              <a:cs typeface="Noto Sans"/>
              <a:sym typeface="Noto Sans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Imagine someone uses a word in conversation you know would be offensive to one of your friends who isn’t there – how could you respond?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56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big issues have you heard about, either in the UK or around the world that you’ve </a:t>
            </a:r>
            <a:r>
              <a:rPr lang="en-GB" b="1" dirty="0" smtClean="0">
                <a:solidFill>
                  <a:srgbClr val="26D07C"/>
                </a:solidFill>
                <a:latin typeface="Noto Sans"/>
                <a:ea typeface="Noto Sans"/>
                <a:cs typeface="Noto Sans"/>
                <a:sym typeface="Noto Sans"/>
              </a:rPr>
              <a:t>tried to learn more about or tried to support</a:t>
            </a: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?  </a:t>
            </a:r>
          </a:p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11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24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123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729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0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The British LGBT Awards - Daniel Radcliffe's Acceptance Video for Celebrity Straight Ally – YouTube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42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33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8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31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56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 smtClean="0"/>
              <a:t>The media clips are in the file for Wednesday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73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 smtClean="0"/>
              <a:t>The media clips are in the file for Wednesday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25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 smtClean="0"/>
              <a:t>The media clips are in the file for Wednesday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24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LGBT+ authors, actors or musicians can you name?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Noto Sans"/>
                <a:ea typeface="Noto Sans"/>
                <a:cs typeface="Noto Sans"/>
                <a:sym typeface="Noto Sans"/>
              </a:rPr>
              <a:t>What content could you read, listen to or watch to learn more about LGBT+ people and their lives?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53D7-7B10-4B5E-80F5-53652F4EF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67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6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7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0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0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6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6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7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9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3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2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69B2-25DD-4AE6-AE3D-9A7240A68E8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1818-F3B6-42BE-8CF1-4C1C5149E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www.youtube.com/watch?v=AvVMDLlAD7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1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youtube.com/watch?v=fhXywGHx1y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hyperlink" Target="http://www.youtube.com/watch?v=aFgr0uMdZ3M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://www.youtube.com/watch?v=pI-0eqFed7Y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6629" y="7162"/>
            <a:ext cx="9177881" cy="201622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pic>
        <p:nvPicPr>
          <p:cNvPr id="16" name="Google Shape;5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14294" y="2187561"/>
            <a:ext cx="3002552" cy="13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085" y="3536362"/>
            <a:ext cx="977395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6" name="Google Shape;249;p51"/>
          <p:cNvSpPr txBox="1"/>
          <p:nvPr/>
        </p:nvSpPr>
        <p:spPr>
          <a:xfrm>
            <a:off x="2770058" y="1976937"/>
            <a:ext cx="6799943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" sz="36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Did we find these categories? </a:t>
            </a:r>
            <a:endParaRPr sz="36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3512" y="2945575"/>
            <a:ext cx="5486400" cy="2194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marR="38970" indent="-396240" defTabSz="1097280">
              <a:lnSpc>
                <a:spcPct val="115000"/>
              </a:lnSpc>
              <a:buClr>
                <a:srgbClr val="FF5047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Being informed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FFCA34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Understand your own privilege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26D07C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Not being a bystander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0FCCF0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Being visibly supportive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FE3696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Listening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3694" y="2945575"/>
            <a:ext cx="5486400" cy="2337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7C63FD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Letting people speak about their own experiences (when they’re comfortable to)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FF5047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Volunteering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buClr>
                <a:srgbClr val="FFCA34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Fundraising</a:t>
            </a:r>
          </a:p>
          <a:p>
            <a:pPr marL="548640" marR="38970" indent="-39624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26D07C"/>
              </a:buClr>
              <a:buSzPts val="16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Sharing knowledge about helpful people, organisations or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8470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6218" y="2132858"/>
            <a:ext cx="734688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48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How can you be an ally?</a:t>
            </a:r>
          </a:p>
        </p:txBody>
      </p:sp>
      <p:sp>
        <p:nvSpPr>
          <p:cNvPr id="6" name="Rectangle 5"/>
          <p:cNvSpPr/>
          <p:nvPr/>
        </p:nvSpPr>
        <p:spPr>
          <a:xfrm>
            <a:off x="994181" y="3077938"/>
            <a:ext cx="10222459" cy="856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The first step of being a good ally to someone else is </a:t>
            </a:r>
            <a:r>
              <a:rPr lang="en-GB" sz="2160" b="1" kern="0" dirty="0">
                <a:solidFill>
                  <a:srgbClr val="FF5047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learning more about people who are different from you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and how their lives might be different.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181" y="4250156"/>
            <a:ext cx="10222459" cy="123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97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This could include watching </a:t>
            </a:r>
            <a:r>
              <a:rPr lang="en-GB" sz="2160" b="1" kern="0" dirty="0">
                <a:solidFill>
                  <a:srgbClr val="0FCCF0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TV shows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,</a:t>
            </a:r>
            <a:r>
              <a:rPr lang="en-GB" sz="2160" b="1" kern="0" dirty="0">
                <a:solidFill>
                  <a:srgbClr val="26D07C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listening to music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GB" sz="2160" b="1" kern="0" dirty="0">
                <a:solidFill>
                  <a:srgbClr val="FFCA34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reading books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or following </a:t>
            </a:r>
            <a:r>
              <a:rPr lang="en-GB" sz="2160" b="1" kern="0" dirty="0">
                <a:solidFill>
                  <a:srgbClr val="7C63FD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social media accounts 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made by people from different backgrounds to you.</a:t>
            </a:r>
          </a:p>
        </p:txBody>
      </p:sp>
    </p:spTree>
    <p:extLst>
      <p:ext uri="{BB962C8B-B14F-4D97-AF65-F5344CB8AC3E}">
        <p14:creationId xmlns:p14="http://schemas.microsoft.com/office/powerpoint/2010/main" val="6520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6218" y="2132858"/>
            <a:ext cx="734688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48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How can you be an ally?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7966" y="2926502"/>
            <a:ext cx="9181493" cy="856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The second step to being a good ally is to </a:t>
            </a:r>
            <a:r>
              <a:rPr lang="en-GB" sz="2160" b="1" kern="0" dirty="0">
                <a:solidFill>
                  <a:srgbClr val="FF5047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be respectful to those around you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28402" y="3819863"/>
            <a:ext cx="9181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It is important to </a:t>
            </a:r>
            <a:r>
              <a:rPr lang="en-GB" sz="2160" b="1" kern="0" dirty="0">
                <a:solidFill>
                  <a:srgbClr val="0FCCF0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listen to people when they are telling you how they feel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, which is even more important when they may be talking about things you have never experienced. Being respectful in the</a:t>
            </a:r>
            <a:r>
              <a:rPr lang="en-GB" sz="2160" b="1" kern="0" dirty="0">
                <a:solidFill>
                  <a:srgbClr val="FFCA34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language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you and those around you use is also important to making people feel safe, welcome and comfortable</a:t>
            </a:r>
            <a:endParaRPr lang="en-GB" sz="216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4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6218" y="2132858"/>
            <a:ext cx="734688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48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How can you be an ally?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947" y="2927634"/>
            <a:ext cx="10416845" cy="856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The third step to being a good ally is to </a:t>
            </a:r>
            <a:r>
              <a:rPr lang="en-GB" sz="2160" b="1" kern="0" dirty="0">
                <a:solidFill>
                  <a:srgbClr val="FF5047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stand up for rights of people around you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, whether you will benefit directly from it or not.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947" y="3924833"/>
            <a:ext cx="10416845" cy="162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97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2160" b="1" kern="0" dirty="0">
                <a:solidFill>
                  <a:srgbClr val="0FCCF0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Staying up to date with events in the UK and around the world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and talking to those around you can help you understand more about issues others find important, and </a:t>
            </a:r>
            <a:r>
              <a:rPr lang="en-GB" sz="2160" b="1" kern="0" dirty="0">
                <a:solidFill>
                  <a:srgbClr val="FFCA34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highlight ways you might be able to show support for those causes yourself</a:t>
            </a:r>
            <a:r>
              <a:rPr lang="en-GB" sz="216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1002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6734" y="2409327"/>
            <a:ext cx="7402989" cy="823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5280" b="1" kern="0" dirty="0">
                <a:solidFill>
                  <a:srgbClr val="FFCA34"/>
                </a:solidFill>
                <a:latin typeface="Noto Sans"/>
                <a:ea typeface="Noto Sans"/>
                <a:cs typeface="Noto Sans"/>
                <a:sym typeface="Noto Sans"/>
              </a:rPr>
              <a:t>Bringing it all together</a:t>
            </a:r>
          </a:p>
        </p:txBody>
      </p:sp>
      <p:pic>
        <p:nvPicPr>
          <p:cNvPr id="16" name="Google Shape;164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87810" y="3251404"/>
            <a:ext cx="4204500" cy="210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5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6" name="Google Shape;163;p34"/>
          <p:cNvSpPr txBox="1"/>
          <p:nvPr/>
        </p:nvSpPr>
        <p:spPr>
          <a:xfrm>
            <a:off x="1581962" y="2132927"/>
            <a:ext cx="9016200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36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What to remember when being an ally</a:t>
            </a:r>
            <a:endParaRPr sz="36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" name="Google Shape;162;p34"/>
          <p:cNvSpPr txBox="1"/>
          <p:nvPr/>
        </p:nvSpPr>
        <p:spPr>
          <a:xfrm>
            <a:off x="1333080" y="2797779"/>
            <a:ext cx="8991106" cy="297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marL="548640" marR="38970" indent="-411480" defTabSz="1097280">
              <a:lnSpc>
                <a:spcPct val="115000"/>
              </a:lnSpc>
              <a:buClr>
                <a:srgbClr val="FF5047"/>
              </a:buClr>
              <a:buSzPts val="1800"/>
              <a:buFont typeface="Noto Sans"/>
              <a:buChar char="●"/>
            </a:pPr>
            <a:r>
              <a:rPr lang="en-GB" sz="2160" b="1" kern="0" dirty="0">
                <a:solidFill>
                  <a:srgbClr val="FF5047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Educate yourself about people from all walks of life, not just your own</a:t>
            </a:r>
            <a:endParaRPr sz="2160" kern="0" dirty="0">
              <a:solidFill>
                <a:prstClr val="black"/>
              </a:solidFill>
              <a:highlight>
                <a:srgbClr val="FF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marL="548640" marR="38970" indent="-411480" defTabSz="1097280">
              <a:lnSpc>
                <a:spcPct val="115000"/>
              </a:lnSpc>
              <a:spcBef>
                <a:spcPts val="1200"/>
              </a:spcBef>
              <a:buClr>
                <a:srgbClr val="0FCCF0"/>
              </a:buClr>
              <a:buSzPts val="1800"/>
              <a:buFont typeface="Noto Sans"/>
              <a:buChar char="●"/>
            </a:pPr>
            <a:r>
              <a:rPr lang="en-GB" sz="2160" b="1" kern="0" dirty="0">
                <a:solidFill>
                  <a:srgbClr val="0FCCF0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Listen to and respect the views and experiences of those around you</a:t>
            </a:r>
            <a:endParaRPr sz="2160" kern="0" dirty="0">
              <a:solidFill>
                <a:prstClr val="black"/>
              </a:solidFill>
              <a:highlight>
                <a:srgbClr val="FFFFFF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marL="548640" marR="38970" indent="-41148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E3696"/>
              </a:buClr>
              <a:buSzPts val="1800"/>
              <a:buFont typeface="Noto Sans"/>
              <a:buChar char="●"/>
            </a:pPr>
            <a:r>
              <a:rPr lang="en-GB" sz="2160" b="1" kern="0" dirty="0">
                <a:solidFill>
                  <a:srgbClr val="FE3696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Stand up for the rights of others, even when you might not gain anything from it yourself</a:t>
            </a:r>
            <a:endParaRPr sz="2160" b="1" kern="0" dirty="0">
              <a:solidFill>
                <a:srgbClr val="FE3696"/>
              </a:solidFill>
              <a:highlight>
                <a:srgbClr val="FFFFFF"/>
              </a:highlight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17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20" name="Google Shape;311;p61"/>
          <p:cNvSpPr txBox="1"/>
          <p:nvPr/>
        </p:nvSpPr>
        <p:spPr>
          <a:xfrm>
            <a:off x="1308361" y="2720259"/>
            <a:ext cx="9563400" cy="259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Write down 5 things you can do to be a better ally. Make them as specific as possible, without referring to individuals: actions you can take within the next weeks or months.</a:t>
            </a:r>
            <a:endParaRPr sz="2160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R="38970"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Use the ideas you generated earlier in the lesson for inspiration.</a:t>
            </a:r>
            <a:endParaRPr sz="2160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R="3897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" sz="2160" i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Example: add my pronouns to my social media profile.</a:t>
            </a:r>
            <a:endParaRPr sz="2160" i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1" name="Google Shape;312;p61"/>
          <p:cNvSpPr txBox="1"/>
          <p:nvPr/>
        </p:nvSpPr>
        <p:spPr>
          <a:xfrm>
            <a:off x="4303464" y="2055407"/>
            <a:ext cx="3573196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" sz="3600" b="1" kern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What can I do?</a:t>
            </a:r>
            <a:endParaRPr sz="3600" b="1" kern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648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6" name="Google Shape;188;p38"/>
          <p:cNvSpPr txBox="1"/>
          <p:nvPr/>
        </p:nvSpPr>
        <p:spPr>
          <a:xfrm>
            <a:off x="1526630" y="1898991"/>
            <a:ext cx="9177881" cy="116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algn="ctr" defTabSz="1097280">
              <a:lnSpc>
                <a:spcPct val="90000"/>
              </a:lnSpc>
              <a:buClr>
                <a:srgbClr val="000000"/>
              </a:buClr>
            </a:pPr>
            <a:r>
              <a:rPr lang="en-GB" sz="36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Where can you get support and how can you access it?</a:t>
            </a:r>
            <a:endParaRPr sz="36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220" y="2679272"/>
            <a:ext cx="2919529" cy="1588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buClr>
                <a:srgbClr val="000000"/>
              </a:buClr>
            </a:pPr>
            <a:r>
              <a:rPr lang="en-GB" sz="168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School nurse – available on Mondays for a drop in session at lunchtime – or via appointment with your HOH</a:t>
            </a:r>
            <a:endParaRPr lang="en-GB" sz="168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88513" y="3026994"/>
            <a:ext cx="2403098" cy="24976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buClr>
                <a:srgbClr val="000000"/>
              </a:buClr>
            </a:pPr>
            <a:r>
              <a:rPr lang="en-GB" sz="168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Speak to your tutor or HOH or DHOH – </a:t>
            </a:r>
            <a:r>
              <a:rPr lang="en-GB" sz="1680" kern="0" dirty="0" err="1">
                <a:solidFill>
                  <a:prstClr val="white"/>
                </a:solidFill>
                <a:latin typeface="Calibri" panose="020F0502020204030204"/>
                <a:sym typeface="Arial"/>
              </a:rPr>
              <a:t>gpt</a:t>
            </a:r>
            <a:r>
              <a:rPr lang="en-GB" sz="168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 their office in school during breaks and lunchtime. You can also write an email, or leave a note in the message box outside the HOH office.</a:t>
            </a:r>
            <a:endParaRPr lang="en-GB" sz="168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05040" y="2857745"/>
            <a:ext cx="2403098" cy="1057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buClr>
                <a:srgbClr val="000000"/>
              </a:buClr>
            </a:pPr>
            <a:r>
              <a:rPr lang="en-GB" sz="168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Speak to a family member or a close family friend .</a:t>
            </a:r>
            <a:endParaRPr lang="en-GB" sz="168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60651" y="4461352"/>
            <a:ext cx="2403098" cy="1057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buClr>
                <a:srgbClr val="000000"/>
              </a:buClr>
            </a:pPr>
            <a:r>
              <a:rPr lang="en-GB" sz="168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Speak to your friends, or an ally of LGBT+</a:t>
            </a:r>
            <a:endParaRPr lang="en-GB" sz="168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05040" y="4137906"/>
            <a:ext cx="2403098" cy="12276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buClr>
                <a:srgbClr val="000000"/>
              </a:buClr>
            </a:pPr>
            <a:r>
              <a:rPr lang="en-GB" sz="168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Come to DTF5 Monday lunchtimes to speak with the inclusivity group</a:t>
            </a:r>
            <a:endParaRPr lang="en-GB" sz="1680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5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645" y="1764863"/>
            <a:ext cx="9928834" cy="980322"/>
          </a:xfrm>
          <a:prstGeom prst="rect">
            <a:avLst/>
          </a:prstGeom>
        </p:spPr>
      </p:pic>
      <p:pic>
        <p:nvPicPr>
          <p:cNvPr id="16" name="Google Shape;317;p62"/>
          <p:cNvPicPr preferRelativeResize="0"/>
          <p:nvPr/>
        </p:nvPicPr>
        <p:blipFill rotWithShape="1">
          <a:blip r:embed="rId12">
            <a:alphaModFix/>
          </a:blip>
          <a:srcRect l="15315" r="15322" b="15832"/>
          <a:stretch/>
        </p:blipFill>
        <p:spPr>
          <a:xfrm>
            <a:off x="2385700" y="2471847"/>
            <a:ext cx="1746018" cy="24085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18;p62" descr="A photo of Daniel Radcliffe"/>
          <p:cNvSpPr/>
          <p:nvPr/>
        </p:nvSpPr>
        <p:spPr>
          <a:xfrm>
            <a:off x="2395002" y="2471847"/>
            <a:ext cx="1746017" cy="3228728"/>
          </a:xfrm>
          <a:prstGeom prst="rect">
            <a:avLst/>
          </a:prstGeom>
          <a:noFill/>
          <a:ln w="38100" cap="flat" cmpd="sng">
            <a:solidFill>
              <a:srgbClr val="26D0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20;p62"/>
          <p:cNvSpPr txBox="1"/>
          <p:nvPr/>
        </p:nvSpPr>
        <p:spPr>
          <a:xfrm>
            <a:off x="2385701" y="4716334"/>
            <a:ext cx="1746017" cy="69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920" b="1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Daniel Radcliffe</a:t>
            </a:r>
            <a:endParaRPr sz="1920" b="1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algn="ctr" defTabSz="1097280">
              <a:buClr>
                <a:srgbClr val="000000"/>
              </a:buClr>
            </a:pPr>
            <a:r>
              <a:rPr lang="en" sz="192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Actor</a:t>
            </a:r>
            <a:endParaRPr sz="192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1" name="Google Shape;321;p62" descr="Daniel Radcliffe wins Straight Ally at the British LGBT Awards.&#10;Unfortunately, Daniel couldn't be with us at the awards, so he sent us this video to accept the award and share his thoughts!&#10;&#10;http://www.britishlgbtawards.co.uk&#10;facebook.com/britishlgbtawards&#10;@BritLGBTAwards" title="The British LGBT Awards - Daniel Radcliffe's Acceptance Video for Celebrity Straight Ally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45758" y="2471846"/>
            <a:ext cx="4340466" cy="3228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786224" y="3183606"/>
            <a:ext cx="170171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GB" sz="132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13"/>
              </a:rPr>
              <a:t>The British LGBT Awards - Daniel Radcliffe's Acceptance Video for Celebrity Straight Ally – </a:t>
            </a:r>
            <a:r>
              <a:rPr lang="en-GB" sz="132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13"/>
              </a:rPr>
              <a:t>YouTube</a:t>
            </a:r>
            <a:endParaRPr lang="en-GB" sz="132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097280">
              <a:buClr>
                <a:srgbClr val="000000"/>
              </a:buClr>
            </a:pPr>
            <a:endParaRPr lang="en-GB" sz="132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8" name="Google Shape;1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965" y="2470896"/>
            <a:ext cx="4003261" cy="338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6" name="Google Shape;181;p37"/>
          <p:cNvSpPr txBox="1"/>
          <p:nvPr/>
        </p:nvSpPr>
        <p:spPr>
          <a:xfrm>
            <a:off x="1703512" y="1975961"/>
            <a:ext cx="9563400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36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Prioritising wellbeing and mental health</a:t>
            </a:r>
            <a:endParaRPr sz="36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" name="Google Shape;183;p37"/>
          <p:cNvSpPr txBox="1"/>
          <p:nvPr/>
        </p:nvSpPr>
        <p:spPr>
          <a:xfrm>
            <a:off x="1155764" y="2640813"/>
            <a:ext cx="5731200" cy="309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lnSpc>
                <a:spcPct val="115000"/>
              </a:lnSpc>
              <a:buClr>
                <a:prstClr val="black"/>
              </a:buClr>
              <a:buSzPts val="1100"/>
            </a:pPr>
            <a:r>
              <a:rPr lang="en-GB" sz="1920" kern="0" dirty="0">
                <a:solidFill>
                  <a:prstClr val="black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As the statistics show, </a:t>
            </a:r>
            <a:r>
              <a:rPr lang="en-GB" sz="1920" b="1" kern="0" dirty="0">
                <a:solidFill>
                  <a:srgbClr val="FF5047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wellbeing and mental health should be a priority</a:t>
            </a:r>
            <a:r>
              <a:rPr lang="en-GB" sz="1920" kern="0" dirty="0">
                <a:solidFill>
                  <a:prstClr val="black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 for young people everywhere, </a:t>
            </a:r>
            <a:r>
              <a:rPr lang="en-GB" sz="1920" b="1" kern="0" dirty="0">
                <a:solidFill>
                  <a:srgbClr val="0FCCF0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but particularly for LGBT+ young people</a:t>
            </a:r>
            <a:r>
              <a:rPr lang="en-GB" sz="1920" kern="0" dirty="0">
                <a:solidFill>
                  <a:prstClr val="black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920" kern="0" dirty="0">
              <a:solidFill>
                <a:prstClr val="black"/>
              </a:solidFill>
              <a:highlight>
                <a:prstClr val="white"/>
              </a:highlight>
              <a:latin typeface="Noto Sans"/>
              <a:ea typeface="Noto Sans"/>
              <a:cs typeface="Noto Sans"/>
              <a:sym typeface="Noto Sans"/>
            </a:endParaRPr>
          </a:p>
          <a:p>
            <a:pPr defTabSz="1097280">
              <a:lnSpc>
                <a:spcPct val="115000"/>
              </a:lnSpc>
              <a:spcBef>
                <a:spcPts val="1200"/>
              </a:spcBef>
              <a:buClr>
                <a:prstClr val="black"/>
              </a:buClr>
              <a:buSzPts val="1100"/>
            </a:pPr>
            <a:r>
              <a:rPr lang="en-GB" sz="1920" kern="0" dirty="0">
                <a:solidFill>
                  <a:prstClr val="black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Loneliness and isolation can have a big impact on wellbeing, when in reality, </a:t>
            </a:r>
            <a:r>
              <a:rPr lang="en-GB" sz="1920" b="1" kern="0" dirty="0">
                <a:solidFill>
                  <a:srgbClr val="FFCA34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building connections and talking to those around you</a:t>
            </a:r>
            <a:r>
              <a:rPr lang="en-GB" sz="1920" kern="0" dirty="0">
                <a:solidFill>
                  <a:prstClr val="black"/>
                </a:solidFill>
                <a:highlight>
                  <a:prstClr val="white"/>
                </a:highlight>
                <a:latin typeface="Noto Sans"/>
                <a:ea typeface="Noto Sans"/>
                <a:cs typeface="Noto Sans"/>
                <a:sym typeface="Noto Sans"/>
              </a:rPr>
              <a:t> can be one of the easiest ways to reduce these feelings. </a:t>
            </a:r>
            <a:endParaRPr sz="1920" kern="0" dirty="0">
              <a:solidFill>
                <a:prstClr val="black"/>
              </a:solidFill>
              <a:highlight>
                <a:prstClr val="white"/>
              </a:highlight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480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6" name="Google Shape;188;p38"/>
          <p:cNvSpPr txBox="1"/>
          <p:nvPr/>
        </p:nvSpPr>
        <p:spPr>
          <a:xfrm>
            <a:off x="4094237" y="2035080"/>
            <a:ext cx="3991650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36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Discussion time!</a:t>
            </a:r>
            <a:endParaRPr sz="36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8" name="Google Shape;190;p38"/>
          <p:cNvPicPr preferRelativeResize="0"/>
          <p:nvPr/>
        </p:nvPicPr>
        <p:blipFill rotWithShape="1">
          <a:blip r:embed="rId11">
            <a:alphaModFix/>
          </a:blip>
          <a:srcRect b="15789"/>
          <a:stretch/>
        </p:blipFill>
        <p:spPr>
          <a:xfrm>
            <a:off x="1503770" y="2669948"/>
            <a:ext cx="3755321" cy="28746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86190" y="2629444"/>
            <a:ext cx="5486400" cy="686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FF5047"/>
              </a:buClr>
              <a:buSzPts val="18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What helps you to feel more relaxed in your day-to-day life?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6190" y="3375371"/>
            <a:ext cx="5486400" cy="686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0FCCF0"/>
              </a:buClr>
              <a:buSzPts val="18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What is one thing you achieved in the last week that made you feel happy?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1840" y="4047478"/>
            <a:ext cx="5486400" cy="686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buClr>
                <a:srgbClr val="FFCA34"/>
              </a:buClr>
              <a:buSzPts val="18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What is one thing you could do today that might improve someone else’s day?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1840" y="4701984"/>
            <a:ext cx="5486400" cy="9843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26D07C"/>
              </a:buClr>
              <a:buSzPts val="1800"/>
              <a:buFont typeface="Noto Sans"/>
              <a:buChar char="●"/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What one positive change would you like to see in your school that might reduce feelings of loneliness or isolation?</a:t>
            </a:r>
          </a:p>
        </p:txBody>
      </p:sp>
    </p:spTree>
    <p:extLst>
      <p:ext uri="{BB962C8B-B14F-4D97-AF65-F5344CB8AC3E}">
        <p14:creationId xmlns:p14="http://schemas.microsoft.com/office/powerpoint/2010/main" val="8997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13;p27"/>
          <p:cNvPicPr preferRelativeResize="0"/>
          <p:nvPr/>
        </p:nvPicPr>
        <p:blipFill rotWithShape="1">
          <a:blip r:embed="rId3">
            <a:alphaModFix/>
          </a:blip>
          <a:srcRect l="3801" t="3449" r="5256" b="2308"/>
          <a:stretch/>
        </p:blipFill>
        <p:spPr>
          <a:xfrm>
            <a:off x="6694446" y="2744129"/>
            <a:ext cx="4204889" cy="33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60651" y="4461352"/>
            <a:ext cx="2403098" cy="1057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buClr>
                <a:srgbClr val="000000"/>
              </a:buClr>
            </a:pPr>
            <a:r>
              <a:rPr lang="en-GB" sz="2160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Speak to your friends, or an </a:t>
            </a:r>
            <a:r>
              <a:rPr lang="en-GB" sz="2160" b="1" u="sng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ally</a:t>
            </a:r>
            <a:r>
              <a:rPr lang="en-GB" sz="2160" b="1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 of LGBT+</a:t>
            </a:r>
            <a:endParaRPr lang="en-GB" sz="2160" b="1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382" y="2035011"/>
            <a:ext cx="4368504" cy="690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432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What is an ally?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5779" y="2953088"/>
            <a:ext cx="5486400" cy="111165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An </a:t>
            </a:r>
            <a:r>
              <a:rPr lang="en-GB" sz="1920" b="1" kern="0" dirty="0">
                <a:solidFill>
                  <a:srgbClr val="FF5047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ally</a:t>
            </a: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is someone who supports people who may face discrimination that they themselves will most likely not experience.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1949" y="4251873"/>
            <a:ext cx="5486400" cy="1281633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97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LGBT+ allies are typically </a:t>
            </a:r>
            <a:r>
              <a:rPr lang="en-GB" sz="1680" b="1" kern="0" dirty="0">
                <a:solidFill>
                  <a:srgbClr val="0FCCF0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straight, cisgender people</a:t>
            </a:r>
            <a:r>
              <a:rPr lang="en-GB" sz="168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who support the rights of LGBT+ people and play an important role in improving the lives of LGBT+ people in the UK.  </a:t>
            </a:r>
          </a:p>
        </p:txBody>
      </p:sp>
      <p:sp>
        <p:nvSpPr>
          <p:cNvPr id="21" name="Google Shape;114;p27"/>
          <p:cNvSpPr txBox="1"/>
          <p:nvPr/>
        </p:nvSpPr>
        <p:spPr>
          <a:xfrm>
            <a:off x="6657854" y="5147768"/>
            <a:ext cx="4202280" cy="48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GB" sz="1680" b="1" kern="0" dirty="0">
                <a:solidFill>
                  <a:srgbClr val="FFCA34"/>
                </a:solidFill>
                <a:latin typeface="Arial"/>
                <a:cs typeface="Arial"/>
                <a:sym typeface="Arial"/>
              </a:rPr>
              <a:t>The LGBT+ ally flag</a:t>
            </a:r>
            <a:endParaRPr sz="1680" b="1" kern="0" dirty="0">
              <a:solidFill>
                <a:srgbClr val="FFCA34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9" name="Google Shape;120;p28"/>
          <p:cNvSpPr txBox="1"/>
          <p:nvPr/>
        </p:nvSpPr>
        <p:spPr>
          <a:xfrm>
            <a:off x="2479034" y="2132927"/>
            <a:ext cx="9563400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-GB" sz="3600" b="1" kern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Why is being an ally important?</a:t>
            </a:r>
            <a:endParaRPr sz="3600" b="1" kern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030" y="2888530"/>
            <a:ext cx="5486400" cy="111165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Being an ally is important as it shows </a:t>
            </a:r>
            <a:r>
              <a:rPr lang="en-GB" sz="1920" b="1" kern="0" dirty="0">
                <a:solidFill>
                  <a:srgbClr val="FF5047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empathy for the lives of those around you</a:t>
            </a: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and the challenges they face.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0030" y="4140227"/>
            <a:ext cx="5858424" cy="145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97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Allies are important for </a:t>
            </a:r>
            <a:r>
              <a:rPr lang="en-GB" sz="1920" b="1" kern="0" dirty="0">
                <a:solidFill>
                  <a:srgbClr val="0FCCF0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supporting the causes of minority groups</a:t>
            </a: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in many ways, and can help change the opinions of others around them, or even </a:t>
            </a:r>
            <a:r>
              <a:rPr lang="en-GB" sz="1920" b="1" kern="0" dirty="0">
                <a:solidFill>
                  <a:srgbClr val="FFCA34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help vote through changes in the law.</a:t>
            </a:r>
            <a:r>
              <a:rPr lang="en-GB" sz="1920" kern="0" dirty="0">
                <a:solidFill>
                  <a:prstClr val="black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      </a:t>
            </a:r>
          </a:p>
        </p:txBody>
      </p:sp>
      <p:pic>
        <p:nvPicPr>
          <p:cNvPr id="20" name="Google Shape;121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50046" y="2795784"/>
            <a:ext cx="3451334" cy="20727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2;p28"/>
          <p:cNvSpPr txBox="1"/>
          <p:nvPr/>
        </p:nvSpPr>
        <p:spPr>
          <a:xfrm>
            <a:off x="6988454" y="4868540"/>
            <a:ext cx="4492800" cy="9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GB" sz="168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The House of Commons during the debate that </a:t>
            </a:r>
            <a:r>
              <a:rPr lang="en-GB" sz="1680" b="1" kern="0" dirty="0">
                <a:solidFill>
                  <a:srgbClr val="26D07C"/>
                </a:solidFill>
                <a:latin typeface="Noto Sans"/>
                <a:ea typeface="Noto Sans"/>
                <a:cs typeface="Noto Sans"/>
                <a:sym typeface="Noto Sans"/>
              </a:rPr>
              <a:t>legalised equal marriage by a vote of 400 - 175</a:t>
            </a:r>
            <a:r>
              <a:rPr lang="en-GB" sz="168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in 2013.</a:t>
            </a:r>
            <a:endParaRPr sz="168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21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22" name="Google Shape;225;p48"/>
          <p:cNvSpPr txBox="1"/>
          <p:nvPr/>
        </p:nvSpPr>
        <p:spPr>
          <a:xfrm>
            <a:off x="1287138" y="2003238"/>
            <a:ext cx="9605849" cy="49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" sz="24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How have people been good allies to Elliott, Aoife and Georgie?</a:t>
            </a:r>
            <a:endParaRPr sz="24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3" name="Google Shape;226;p48" title="Elliott on being an ally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6511" y="2501822"/>
            <a:ext cx="3278640" cy="245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27;p48" title="Aoife on being an ally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14381" y="2501823"/>
            <a:ext cx="3278640" cy="245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28;p48" title="Georgie on being an ally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2251" y="2501822"/>
            <a:ext cx="3278640" cy="24589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0;p48"/>
          <p:cNvSpPr txBox="1"/>
          <p:nvPr/>
        </p:nvSpPr>
        <p:spPr>
          <a:xfrm>
            <a:off x="4612801" y="5157788"/>
            <a:ext cx="288180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Aoife (she/her)</a:t>
            </a:r>
            <a:endParaRPr sz="1560" b="1" kern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7" name="Google Shape;231;p48"/>
          <p:cNvSpPr txBox="1"/>
          <p:nvPr/>
        </p:nvSpPr>
        <p:spPr>
          <a:xfrm>
            <a:off x="8060671" y="5157788"/>
            <a:ext cx="288180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Georgie (she/her)</a:t>
            </a:r>
            <a:endParaRPr sz="1560" b="1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8" name="Google Shape;229;p48"/>
          <p:cNvSpPr txBox="1"/>
          <p:nvPr/>
        </p:nvSpPr>
        <p:spPr>
          <a:xfrm>
            <a:off x="1170738" y="5151571"/>
            <a:ext cx="288180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Elliott (he/him, they/them)</a:t>
            </a:r>
            <a:endParaRPr sz="1560" b="1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54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21" name="Google Shape;200;p45"/>
          <p:cNvSpPr/>
          <p:nvPr/>
        </p:nvSpPr>
        <p:spPr>
          <a:xfrm>
            <a:off x="4263749" y="2769102"/>
            <a:ext cx="3779914" cy="2723674"/>
          </a:xfrm>
          <a:prstGeom prst="cloud">
            <a:avLst/>
          </a:prstGeom>
          <a:solidFill>
            <a:srgbClr val="7C63FD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2040" b="1" kern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What are the arguments for being a good ally?</a:t>
            </a:r>
            <a:endParaRPr sz="2040" b="1" kern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9" name="Google Shape;201;p45"/>
          <p:cNvSpPr txBox="1"/>
          <p:nvPr/>
        </p:nvSpPr>
        <p:spPr>
          <a:xfrm>
            <a:off x="1802702" y="5261836"/>
            <a:ext cx="320904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Personal</a:t>
            </a:r>
            <a:endParaRPr sz="1560" kern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0" name="Google Shape;202;p45"/>
          <p:cNvSpPr txBox="1"/>
          <p:nvPr/>
        </p:nvSpPr>
        <p:spPr>
          <a:xfrm>
            <a:off x="1470014" y="3197994"/>
            <a:ext cx="262908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Moral</a:t>
            </a:r>
            <a:endParaRPr sz="1560" kern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1" name="Google Shape;203;p45"/>
          <p:cNvSpPr txBox="1"/>
          <p:nvPr/>
        </p:nvSpPr>
        <p:spPr>
          <a:xfrm>
            <a:off x="4330032" y="1896576"/>
            <a:ext cx="312660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Legal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2" name="Google Shape;204;p45"/>
          <p:cNvSpPr txBox="1"/>
          <p:nvPr/>
        </p:nvSpPr>
        <p:spPr>
          <a:xfrm>
            <a:off x="7717003" y="3197994"/>
            <a:ext cx="262908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Psychological</a:t>
            </a:r>
            <a:endParaRPr sz="1560" kern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3" name="Google Shape;205;p45"/>
          <p:cNvSpPr txBox="1"/>
          <p:nvPr/>
        </p:nvSpPr>
        <p:spPr>
          <a:xfrm>
            <a:off x="7058888" y="5254389"/>
            <a:ext cx="3031920" cy="4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Societal</a:t>
            </a:r>
            <a:endParaRPr sz="1560" kern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279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20" name="Google Shape;210;p46"/>
          <p:cNvSpPr/>
          <p:nvPr/>
        </p:nvSpPr>
        <p:spPr>
          <a:xfrm>
            <a:off x="4125126" y="2950531"/>
            <a:ext cx="3779914" cy="2723674"/>
          </a:xfrm>
          <a:prstGeom prst="cloud">
            <a:avLst/>
          </a:prstGeom>
          <a:solidFill>
            <a:srgbClr val="7C63FD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2040" b="1" kern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What are the arguments for being a good ally?</a:t>
            </a:r>
            <a:endParaRPr sz="2040" b="1" kern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" name="Google Shape;211;p46"/>
          <p:cNvSpPr txBox="1"/>
          <p:nvPr/>
        </p:nvSpPr>
        <p:spPr>
          <a:xfrm>
            <a:off x="942129" y="4140352"/>
            <a:ext cx="3586724" cy="166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Personal</a:t>
            </a:r>
            <a:endParaRPr sz="1560" b="1" kern="0" dirty="0">
              <a:solidFill>
                <a:srgbClr val="7C63F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defTabSz="1097280">
              <a:buClr>
                <a:srgbClr val="000000"/>
              </a:buClr>
            </a:pP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0FCCF0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Being informed about others, and the world you live in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FE3696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Being empathetic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7C63FD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Being kind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3" name="Google Shape;212;p46"/>
          <p:cNvSpPr txBox="1"/>
          <p:nvPr/>
        </p:nvSpPr>
        <p:spPr>
          <a:xfrm>
            <a:off x="1566322" y="2986700"/>
            <a:ext cx="2629080" cy="118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Moral</a:t>
            </a:r>
            <a:endParaRPr sz="1560" b="1" kern="0" dirty="0">
              <a:solidFill>
                <a:srgbClr val="7C63F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defTabSz="1097280">
              <a:buClr>
                <a:srgbClr val="000000"/>
              </a:buClr>
            </a:pP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26D07C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Believing it’s the right thing to do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" name="Google Shape;213;p46"/>
          <p:cNvSpPr txBox="1"/>
          <p:nvPr/>
        </p:nvSpPr>
        <p:spPr>
          <a:xfrm>
            <a:off x="3315157" y="1896575"/>
            <a:ext cx="3813654" cy="118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Legal</a:t>
            </a:r>
            <a:endParaRPr sz="1560" b="1" kern="0" dirty="0">
              <a:solidFill>
                <a:srgbClr val="7C63F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defTabSz="1097280">
              <a:buClr>
                <a:srgbClr val="000000"/>
              </a:buClr>
            </a:pP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FF5047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Forms of discrimination, abuse and prejudice are against the law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5" name="Google Shape;214;p46"/>
          <p:cNvSpPr txBox="1"/>
          <p:nvPr/>
        </p:nvSpPr>
        <p:spPr>
          <a:xfrm>
            <a:off x="7938780" y="2779781"/>
            <a:ext cx="3031920" cy="142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Psychological</a:t>
            </a:r>
            <a:endParaRPr sz="1560" b="1" kern="0" dirty="0">
              <a:solidFill>
                <a:srgbClr val="7C63F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defTabSz="1097280">
              <a:buClr>
                <a:srgbClr val="000000"/>
              </a:buClr>
            </a:pP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FFCA34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Being kind and helping others improves your own wellbeing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6" name="Google Shape;215;p46"/>
          <p:cNvSpPr txBox="1"/>
          <p:nvPr/>
        </p:nvSpPr>
        <p:spPr>
          <a:xfrm>
            <a:off x="7559753" y="4260150"/>
            <a:ext cx="3031920" cy="142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" sz="15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Societal</a:t>
            </a:r>
            <a:endParaRPr sz="1560" b="1" kern="0" dirty="0">
              <a:solidFill>
                <a:srgbClr val="7C63F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defTabSz="1097280">
              <a:buClr>
                <a:srgbClr val="000000"/>
              </a:buClr>
            </a:pP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48640" indent="-373380" defTabSz="1097280">
              <a:buClr>
                <a:srgbClr val="26D07C"/>
              </a:buClr>
              <a:buSzPts val="1300"/>
              <a:buFont typeface="Noto Sans"/>
              <a:buChar char="●"/>
            </a:pPr>
            <a:r>
              <a:rPr lang="en" sz="1560" kern="0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Wanting to live in a more connected, more considerate world</a:t>
            </a:r>
            <a:endParaRPr sz="1560" kern="0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093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9600" y="1"/>
            <a:ext cx="10972800" cy="1911254"/>
          </a:xfrm>
          <a:prstGeom prst="rect">
            <a:avLst/>
          </a:prstGeom>
          <a:solidFill>
            <a:srgbClr val="123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2"/>
            <a:endParaRPr lang="en-GB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60649"/>
            <a:ext cx="4990934" cy="14143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29005" y="5755063"/>
            <a:ext cx="8099444" cy="1058315"/>
            <a:chOff x="389267" y="5634700"/>
            <a:chExt cx="8099444" cy="1058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7" y="5640279"/>
              <a:ext cx="1052736" cy="105273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571275" y="5634700"/>
              <a:ext cx="6917436" cy="1058315"/>
              <a:chOff x="1571275" y="5634700"/>
              <a:chExt cx="6917436" cy="1058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275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283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3956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4629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02" y="5640279"/>
                <a:ext cx="1052736" cy="10527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975" y="5634700"/>
                <a:ext cx="1052736" cy="1052736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6694446" y="39045"/>
            <a:ext cx="373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/>
            <a:r>
              <a:rPr lang="en-GB" sz="4400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Schools Diversity Week</a:t>
            </a:r>
          </a:p>
        </p:txBody>
      </p:sp>
      <p:sp>
        <p:nvSpPr>
          <p:cNvPr id="19" name="Google Shape;243;p50"/>
          <p:cNvSpPr txBox="1"/>
          <p:nvPr/>
        </p:nvSpPr>
        <p:spPr>
          <a:xfrm>
            <a:off x="2479035" y="1950368"/>
            <a:ext cx="7727116" cy="6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0" tIns="82290" rIns="82290" bIns="82290" anchor="ctr" anchorCtr="0">
            <a:sp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en" sz="3600" b="1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How can someone be a good ally?</a:t>
            </a:r>
            <a:endParaRPr sz="3600" b="1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" name="Google Shape;242;p50"/>
          <p:cNvSpPr txBox="1"/>
          <p:nvPr/>
        </p:nvSpPr>
        <p:spPr>
          <a:xfrm>
            <a:off x="1388329" y="2654265"/>
            <a:ext cx="9563400" cy="236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spAutoFit/>
          </a:bodyPr>
          <a:lstStyle/>
          <a:p>
            <a:pPr marR="38970" defTabSz="1097280">
              <a:lnSpc>
                <a:spcPct val="115000"/>
              </a:lnSpc>
              <a:buClr>
                <a:srgbClr val="000000"/>
              </a:buClr>
            </a:pP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You have 2 minutes to write down as many ideas as possible.</a:t>
            </a:r>
            <a:endParaRPr sz="2160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R="38970"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" sz="2160" b="1" kern="0" dirty="0">
                <a:solidFill>
                  <a:srgbClr val="FE3696"/>
                </a:solidFill>
                <a:latin typeface="Noto Sans"/>
                <a:ea typeface="Noto Sans"/>
                <a:cs typeface="Noto Sans"/>
                <a:sym typeface="Noto Sans"/>
              </a:rPr>
              <a:t>IMPORTANT: write each idea on a separate post-it.</a:t>
            </a:r>
            <a:endParaRPr sz="2160" b="1" kern="0" dirty="0">
              <a:solidFill>
                <a:srgbClr val="FE3696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R="38970" defTabSz="109728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" sz="2160" b="1" kern="0" dirty="0">
                <a:solidFill>
                  <a:srgbClr val="7C63FD"/>
                </a:solidFill>
                <a:latin typeface="Noto Sans"/>
                <a:ea typeface="Noto Sans"/>
                <a:cs typeface="Noto Sans"/>
                <a:sym typeface="Noto Sans"/>
              </a:rPr>
              <a:t>One idea to one post-it.</a:t>
            </a:r>
            <a:endParaRPr sz="2160" b="1" kern="0" dirty="0">
              <a:solidFill>
                <a:srgbClr val="7C63F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R="38970" defTabSz="109728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You have </a:t>
            </a: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3 </a:t>
            </a: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minutes to group the ideas, before we </a:t>
            </a: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feedback</a:t>
            </a:r>
            <a:r>
              <a:rPr lang="en" sz="2160" kern="0" dirty="0">
                <a:solidFill>
                  <a:prstClr val="black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2160" kern="0" dirty="0">
              <a:solidFill>
                <a:prstClr val="black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454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Widescreen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Noto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Tupton Hall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Elliot</dc:creator>
  <cp:lastModifiedBy>Sarah Elliot</cp:lastModifiedBy>
  <cp:revision>1</cp:revision>
  <dcterms:created xsi:type="dcterms:W3CDTF">2022-06-01T10:57:50Z</dcterms:created>
  <dcterms:modified xsi:type="dcterms:W3CDTF">2022-06-01T10:58:15Z</dcterms:modified>
</cp:coreProperties>
</file>