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6" r:id="rId2"/>
    <p:sldId id="265" r:id="rId3"/>
    <p:sldId id="263" r:id="rId4"/>
    <p:sldId id="261" r:id="rId5"/>
    <p:sldId id="264" r:id="rId6"/>
    <p:sldId id="270" r:id="rId7"/>
    <p:sldId id="271" r:id="rId8"/>
    <p:sldId id="272" r:id="rId9"/>
    <p:sldId id="273" r:id="rId10"/>
    <p:sldId id="274" r:id="rId11"/>
    <p:sldId id="257" r:id="rId12"/>
    <p:sldId id="267" r:id="rId13"/>
    <p:sldId id="268"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tonSa" initials="THS" lastIdx="1" clrIdx="0">
    <p:extLst>
      <p:ext uri="{19B8F6BF-5375-455C-9EA6-DF929625EA0E}">
        <p15:presenceInfo xmlns:p15="http://schemas.microsoft.com/office/powerpoint/2012/main" userId="Burton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647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AFA1C-5449-25DD-515B-8C91ABC4C55F}" v="197" dt="2021-08-16T08:51:02.253"/>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0" autoAdjust="0"/>
    <p:restoredTop sz="87961" autoAdjust="0"/>
  </p:normalViewPr>
  <p:slideViewPr>
    <p:cSldViewPr snapToGrid="0">
      <p:cViewPr varScale="1">
        <p:scale>
          <a:sx n="62" d="100"/>
          <a:sy n="62" d="100"/>
        </p:scale>
        <p:origin x="7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E571A-0977-48C0-B8EA-FDF0ABFBAA82}" type="datetimeFigureOut">
              <a:rPr lang="en-GB" smtClean="0"/>
              <a:t>01/06/2022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E53D7-7B10-4B5E-80F5-53652F4EFBA7}" type="slidenum">
              <a:rPr lang="en-GB" smtClean="0"/>
              <a:t>‹#›</a:t>
            </a:fld>
            <a:endParaRPr lang="en-GB"/>
          </a:p>
        </p:txBody>
      </p:sp>
    </p:spTree>
    <p:extLst>
      <p:ext uri="{BB962C8B-B14F-4D97-AF65-F5344CB8AC3E}">
        <p14:creationId xmlns:p14="http://schemas.microsoft.com/office/powerpoint/2010/main" val="395546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hesterfieldpride.co.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8IrN6HLiAB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moYsu0g4W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1</a:t>
            </a:fld>
            <a:endParaRPr lang="en-GB"/>
          </a:p>
        </p:txBody>
      </p:sp>
    </p:spTree>
    <p:extLst>
      <p:ext uri="{BB962C8B-B14F-4D97-AF65-F5344CB8AC3E}">
        <p14:creationId xmlns:p14="http://schemas.microsoft.com/office/powerpoint/2010/main" val="292480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https://www.chesterfieldpride.co.uk/</a:t>
            </a:r>
            <a:r>
              <a:rPr lang="en-GB" dirty="0" smtClean="0"/>
              <a:t> </a:t>
            </a:r>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10</a:t>
            </a:fld>
            <a:endParaRPr lang="en-GB"/>
          </a:p>
        </p:txBody>
      </p:sp>
    </p:spTree>
    <p:extLst>
      <p:ext uri="{BB962C8B-B14F-4D97-AF65-F5344CB8AC3E}">
        <p14:creationId xmlns:p14="http://schemas.microsoft.com/office/powerpoint/2010/main" val="110699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dk1"/>
                </a:solidFill>
                <a:latin typeface="Noto Sans"/>
                <a:ea typeface="Noto Sans"/>
                <a:cs typeface="Noto Sans"/>
                <a:sym typeface="Noto Sans"/>
              </a:rPr>
              <a:t>Why do we have School Diversity Week?</a:t>
            </a:r>
          </a:p>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11</a:t>
            </a:fld>
            <a:endParaRPr lang="en-GB"/>
          </a:p>
        </p:txBody>
      </p:sp>
    </p:spTree>
    <p:extLst>
      <p:ext uri="{BB962C8B-B14F-4D97-AF65-F5344CB8AC3E}">
        <p14:creationId xmlns:p14="http://schemas.microsoft.com/office/powerpoint/2010/main" val="4146466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School Diversity Week 2021 – YouTube</a:t>
            </a:r>
            <a:r>
              <a:rPr lang="en-GB" dirty="0" smtClean="0"/>
              <a:t> </a:t>
            </a:r>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12</a:t>
            </a:fld>
            <a:endParaRPr lang="en-GB"/>
          </a:p>
        </p:txBody>
      </p:sp>
    </p:spTree>
    <p:extLst>
      <p:ext uri="{BB962C8B-B14F-4D97-AF65-F5344CB8AC3E}">
        <p14:creationId xmlns:p14="http://schemas.microsoft.com/office/powerpoint/2010/main" val="4066737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13</a:t>
            </a:fld>
            <a:endParaRPr lang="en-GB"/>
          </a:p>
        </p:txBody>
      </p:sp>
    </p:spTree>
    <p:extLst>
      <p:ext uri="{BB962C8B-B14F-4D97-AF65-F5344CB8AC3E}">
        <p14:creationId xmlns:p14="http://schemas.microsoft.com/office/powerpoint/2010/main" val="3054321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14</a:t>
            </a:fld>
            <a:endParaRPr lang="en-GB"/>
          </a:p>
        </p:txBody>
      </p:sp>
    </p:spTree>
    <p:extLst>
      <p:ext uri="{BB962C8B-B14F-4D97-AF65-F5344CB8AC3E}">
        <p14:creationId xmlns:p14="http://schemas.microsoft.com/office/powerpoint/2010/main" val="150427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2</a:t>
            </a:fld>
            <a:endParaRPr lang="en-GB"/>
          </a:p>
        </p:txBody>
      </p:sp>
    </p:spTree>
    <p:extLst>
      <p:ext uri="{BB962C8B-B14F-4D97-AF65-F5344CB8AC3E}">
        <p14:creationId xmlns:p14="http://schemas.microsoft.com/office/powerpoint/2010/main" val="94309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School Diversity Week 2022 | Just Like Us – YouTube</a:t>
            </a:r>
            <a:endParaRPr lang="en-GB" dirty="0" smtClean="0"/>
          </a:p>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3</a:t>
            </a:fld>
            <a:endParaRPr lang="en-GB"/>
          </a:p>
        </p:txBody>
      </p:sp>
    </p:spTree>
    <p:extLst>
      <p:ext uri="{BB962C8B-B14F-4D97-AF65-F5344CB8AC3E}">
        <p14:creationId xmlns:p14="http://schemas.microsoft.com/office/powerpoint/2010/main" val="15007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4</a:t>
            </a:fld>
            <a:endParaRPr lang="en-GB"/>
          </a:p>
        </p:txBody>
      </p:sp>
    </p:spTree>
    <p:extLst>
      <p:ext uri="{BB962C8B-B14F-4D97-AF65-F5344CB8AC3E}">
        <p14:creationId xmlns:p14="http://schemas.microsoft.com/office/powerpoint/2010/main" val="353900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5</a:t>
            </a:fld>
            <a:endParaRPr lang="en-GB"/>
          </a:p>
        </p:txBody>
      </p:sp>
    </p:spTree>
    <p:extLst>
      <p:ext uri="{BB962C8B-B14F-4D97-AF65-F5344CB8AC3E}">
        <p14:creationId xmlns:p14="http://schemas.microsoft.com/office/powerpoint/2010/main" val="77228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Noto Sans"/>
                <a:ea typeface="Noto Sans"/>
                <a:cs typeface="Noto Sans"/>
                <a:sym typeface="Noto Sans"/>
              </a:rPr>
              <a:t>Pride month takes place every June and is a dedicated to celebrating LGBT+ communities around the world.  Pride marches happen in most large towns and cities across the UK, with some of the largest in London, Brighton and Manchester bringing together hundreds of thousands of LGBT+ people and allies every year.  Pride is a chance for every part of the LGBT+ community to come together to celebrate each other, have fun and work together to improve lives for LGBT+ people across their towns, cities and the UK as a whole.  </a:t>
            </a:r>
          </a:p>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6</a:t>
            </a:fld>
            <a:endParaRPr lang="en-GB"/>
          </a:p>
        </p:txBody>
      </p:sp>
    </p:spTree>
    <p:extLst>
      <p:ext uri="{BB962C8B-B14F-4D97-AF65-F5344CB8AC3E}">
        <p14:creationId xmlns:p14="http://schemas.microsoft.com/office/powerpoint/2010/main" val="121850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Noto Sans"/>
                <a:ea typeface="Noto Sans"/>
                <a:cs typeface="Noto Sans"/>
                <a:sym typeface="Noto Sans"/>
              </a:rPr>
              <a:t>The Stonewall riots, LGBT+ groups had been organising to challenge legal discrimination they faced around the world.  Before this, LGBT+ people faced daily discrimination and could be questioned or arrested by police for wearing clothes that did not match their assigned gender, for publicly showing same-sex affection, or even be </a:t>
            </a:r>
            <a:r>
              <a:rPr lang="en-GB" sz="1200" dirty="0" err="1" smtClean="0">
                <a:latin typeface="Noto Sans"/>
                <a:ea typeface="Noto Sans"/>
                <a:cs typeface="Noto Sans"/>
                <a:sym typeface="Noto Sans"/>
              </a:rPr>
              <a:t>targetted</a:t>
            </a:r>
            <a:r>
              <a:rPr lang="en-GB" sz="1200" dirty="0" smtClean="0">
                <a:latin typeface="Noto Sans"/>
                <a:ea typeface="Noto Sans"/>
                <a:cs typeface="Noto Sans"/>
                <a:sym typeface="Noto Sans"/>
              </a:rPr>
              <a:t> for raids in private community spaces by police where they were informed LGBT+ people might be meeting.  </a:t>
            </a:r>
          </a:p>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7</a:t>
            </a:fld>
            <a:endParaRPr lang="en-GB"/>
          </a:p>
        </p:txBody>
      </p:sp>
    </p:spTree>
    <p:extLst>
      <p:ext uri="{BB962C8B-B14F-4D97-AF65-F5344CB8AC3E}">
        <p14:creationId xmlns:p14="http://schemas.microsoft.com/office/powerpoint/2010/main" val="375762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Noto Sans"/>
                <a:ea typeface="Noto Sans"/>
                <a:cs typeface="Noto Sans"/>
                <a:sym typeface="Noto Sans"/>
              </a:rPr>
              <a:t>Pride in the UK today reflects the improved rights and freedoms of LGBT+ people and while it still retains its political roots, the focus of Pride is now about celebrating the lives and achievements of LGBT+ people in an inclusive atmosphere with friends and family.  Music and entertainment sit alongside community groups and activists to create a atmosphere that promotes the positive contributions of LGBT+ people to life in the UK, while still building on past successes at combating discrimination and improving the lives of people from every part of the LGBT+ community.  </a:t>
            </a:r>
          </a:p>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8</a:t>
            </a:fld>
            <a:endParaRPr lang="en-GB"/>
          </a:p>
        </p:txBody>
      </p:sp>
    </p:spTree>
    <p:extLst>
      <p:ext uri="{BB962C8B-B14F-4D97-AF65-F5344CB8AC3E}">
        <p14:creationId xmlns:p14="http://schemas.microsoft.com/office/powerpoint/2010/main" val="348332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Noto Sans"/>
                <a:ea typeface="Noto Sans"/>
                <a:cs typeface="Noto Sans"/>
                <a:sym typeface="Noto Sans"/>
              </a:rPr>
              <a:t>Pride is still political.  From our research </a:t>
            </a:r>
          </a:p>
          <a:p>
            <a:endParaRPr lang="en-GB" dirty="0"/>
          </a:p>
        </p:txBody>
      </p:sp>
      <p:sp>
        <p:nvSpPr>
          <p:cNvPr id="4" name="Slide Number Placeholder 3"/>
          <p:cNvSpPr>
            <a:spLocks noGrp="1"/>
          </p:cNvSpPr>
          <p:nvPr>
            <p:ph type="sldNum" sz="quarter" idx="10"/>
          </p:nvPr>
        </p:nvSpPr>
        <p:spPr/>
        <p:txBody>
          <a:bodyPr/>
          <a:lstStyle/>
          <a:p>
            <a:fld id="{5FBE53D7-7B10-4B5E-80F5-53652F4EFBA7}" type="slidenum">
              <a:rPr lang="en-GB" smtClean="0"/>
              <a:t>9</a:t>
            </a:fld>
            <a:endParaRPr lang="en-GB"/>
          </a:p>
        </p:txBody>
      </p:sp>
    </p:spTree>
    <p:extLst>
      <p:ext uri="{BB962C8B-B14F-4D97-AF65-F5344CB8AC3E}">
        <p14:creationId xmlns:p14="http://schemas.microsoft.com/office/powerpoint/2010/main" val="372320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0669B2-25DD-4AE6-AE3D-9A7240A68E8F}"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13666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669B2-25DD-4AE6-AE3D-9A7240A68E8F}"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421623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669B2-25DD-4AE6-AE3D-9A7240A68E8F}"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3860867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92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0669B2-25DD-4AE6-AE3D-9A7240A68E8F}"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24355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0669B2-25DD-4AE6-AE3D-9A7240A68E8F}" type="datetimeFigureOut">
              <a:rPr lang="en-GB" smtClean="0"/>
              <a:t>01/06/2022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101946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0669B2-25DD-4AE6-AE3D-9A7240A68E8F}"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102867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0669B2-25DD-4AE6-AE3D-9A7240A68E8F}" type="datetimeFigureOut">
              <a:rPr lang="en-GB" smtClean="0"/>
              <a:t>01/06/2022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220340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0669B2-25DD-4AE6-AE3D-9A7240A68E8F}" type="datetimeFigureOut">
              <a:rPr lang="en-GB" smtClean="0"/>
              <a:t>01/06/2022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3175235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669B2-25DD-4AE6-AE3D-9A7240A68E8F}" type="datetimeFigureOut">
              <a:rPr lang="en-GB" smtClean="0"/>
              <a:t>01/06/2022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352416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0669B2-25DD-4AE6-AE3D-9A7240A68E8F}"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362342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0669B2-25DD-4AE6-AE3D-9A7240A68E8F}" type="datetimeFigureOut">
              <a:rPr lang="en-GB" smtClean="0"/>
              <a:t>01/06/2022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871818-F3B6-42BE-8CF1-4C1C5149E037}" type="slidenum">
              <a:rPr lang="en-GB" smtClean="0"/>
              <a:t>‹#›</a:t>
            </a:fld>
            <a:endParaRPr lang="en-GB"/>
          </a:p>
        </p:txBody>
      </p:sp>
    </p:spTree>
    <p:extLst>
      <p:ext uri="{BB962C8B-B14F-4D97-AF65-F5344CB8AC3E}">
        <p14:creationId xmlns:p14="http://schemas.microsoft.com/office/powerpoint/2010/main" val="375610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669B2-25DD-4AE6-AE3D-9A7240A68E8F}" type="datetimeFigureOut">
              <a:rPr lang="en-GB" smtClean="0"/>
              <a:t>01/06/2022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71818-F3B6-42BE-8CF1-4C1C5149E037}" type="slidenum">
              <a:rPr lang="en-GB" smtClean="0"/>
              <a:t>‹#›</a:t>
            </a:fld>
            <a:endParaRPr lang="en-GB"/>
          </a:p>
        </p:txBody>
      </p:sp>
    </p:spTree>
    <p:extLst>
      <p:ext uri="{BB962C8B-B14F-4D97-AF65-F5344CB8AC3E}">
        <p14:creationId xmlns:p14="http://schemas.microsoft.com/office/powerpoint/2010/main" val="650359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chesterfieldpride.co.uk/" TargetMode="Externa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image" Target="../media/image18.png"/><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9.png"/><Relationship Id="rId7"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hyperlink" Target="https://www.youtube.com/watch?v=8IrN6HLiABQ" TargetMode="External"/><Relationship Id="rId3" Type="http://schemas.openxmlformats.org/officeDocument/2006/relationships/hyperlink" Target="http://www.youtube.com/watch?v=8IrN6HLiABQ" TargetMode="Externa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image" Target="../media/image20.jpg"/><Relationship Id="rId9"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21.png"/><Relationship Id="rId5" Type="http://schemas.openxmlformats.org/officeDocument/2006/relationships/image" Target="../media/image3.jpeg"/><Relationship Id="rId15" Type="http://schemas.openxmlformats.org/officeDocument/2006/relationships/image" Target="../media/image25.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0.pn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hyperlink" Target="https://www.youtube.com/watch?v=HmoYsu0g4WE" TargetMode="External"/><Relationship Id="rId3" Type="http://schemas.openxmlformats.org/officeDocument/2006/relationships/image" Target="../media/image11.png"/><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microsoft.com/office/2007/relationships/hdphoto" Target="../media/hdphoto1.wdp"/><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2.png"/><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3.png"/><Relationship Id="rId7"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3.png"/><Relationship Id="rId7" Type="http://schemas.openxmlformats.org/officeDocument/2006/relationships/image" Target="../media/image4.jpe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3.png"/><Relationship Id="rId7" Type="http://schemas.openxmlformats.org/officeDocument/2006/relationships/image" Target="../media/image4.jpe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4.jpeg"/><Relationship Id="rId12"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pic>
        <p:nvPicPr>
          <p:cNvPr id="16" name="Google Shape;55;p13"/>
          <p:cNvPicPr preferRelativeResize="0"/>
          <p:nvPr/>
        </p:nvPicPr>
        <p:blipFill>
          <a:blip r:embed="rId11">
            <a:alphaModFix/>
          </a:blip>
          <a:stretch>
            <a:fillRect/>
          </a:stretch>
        </p:blipFill>
        <p:spPr>
          <a:xfrm>
            <a:off x="3090294" y="2105473"/>
            <a:ext cx="3002552" cy="1348801"/>
          </a:xfrm>
          <a:prstGeom prst="rect">
            <a:avLst/>
          </a:prstGeom>
          <a:noFill/>
          <a:ln>
            <a:noFill/>
          </a:ln>
        </p:spPr>
      </p:pic>
      <p:sp>
        <p:nvSpPr>
          <p:cNvPr id="18" name="Google Shape;56;p13"/>
          <p:cNvSpPr txBox="1"/>
          <p:nvPr/>
        </p:nvSpPr>
        <p:spPr>
          <a:xfrm>
            <a:off x="519370" y="3791961"/>
            <a:ext cx="8144400" cy="554100"/>
          </a:xfrm>
          <a:prstGeom prst="rect">
            <a:avLst/>
          </a:prstGeom>
          <a:noFill/>
          <a:ln>
            <a:noFill/>
          </a:ln>
        </p:spPr>
        <p:txBody>
          <a:bodyPr spcFirstLastPara="1" wrap="square" lIns="68575" tIns="68575" rIns="68575" bIns="68575" anchor="ctr" anchorCtr="0">
            <a:spAutoFit/>
          </a:bodyPr>
          <a:lstStyle/>
          <a:p>
            <a:pPr marL="0" lvl="0" indent="0" algn="ctr" rtl="0">
              <a:lnSpc>
                <a:spcPct val="90000"/>
              </a:lnSpc>
              <a:spcBef>
                <a:spcPts val="0"/>
              </a:spcBef>
              <a:spcAft>
                <a:spcPts val="1000"/>
              </a:spcAft>
              <a:buNone/>
            </a:pPr>
            <a:r>
              <a:rPr lang="en-GB" sz="3000" b="1" dirty="0">
                <a:solidFill>
                  <a:schemeClr val="dk1"/>
                </a:solidFill>
                <a:highlight>
                  <a:srgbClr val="FFFFFF"/>
                </a:highlight>
                <a:latin typeface="Noto Sans"/>
                <a:ea typeface="Noto Sans"/>
                <a:cs typeface="Noto Sans"/>
                <a:sym typeface="Noto Sans"/>
              </a:rPr>
              <a:t>What is School Diversity Week?</a:t>
            </a:r>
            <a:endParaRPr sz="3000" b="1" dirty="0">
              <a:solidFill>
                <a:schemeClr val="dk1"/>
              </a:solidFill>
              <a:highlight>
                <a:srgbClr val="FFFFFF"/>
              </a:highlight>
              <a:latin typeface="Noto Sans"/>
              <a:ea typeface="Noto Sans"/>
              <a:cs typeface="Noto Sans"/>
              <a:sym typeface="Noto Sans"/>
            </a:endParaRPr>
          </a:p>
        </p:txBody>
      </p:sp>
    </p:spTree>
    <p:extLst>
      <p:ext uri="{BB962C8B-B14F-4D97-AF65-F5344CB8AC3E}">
        <p14:creationId xmlns:p14="http://schemas.microsoft.com/office/powerpoint/2010/main" val="3331097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820168" y="1927665"/>
            <a:ext cx="7469116" cy="3816563"/>
          </a:xfrm>
          <a:prstGeom prst="rect">
            <a:avLst/>
          </a:prstGeom>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22" name="Google Shape;123;p23"/>
          <p:cNvSpPr txBox="1"/>
          <p:nvPr/>
        </p:nvSpPr>
        <p:spPr>
          <a:xfrm>
            <a:off x="820168" y="2138436"/>
            <a:ext cx="2504889" cy="1384984"/>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a:solidFill>
                  <a:schemeClr val="dk1"/>
                </a:solidFill>
                <a:latin typeface="Noto Sans"/>
                <a:ea typeface="Noto Sans"/>
                <a:cs typeface="Noto Sans"/>
                <a:sym typeface="Noto Sans"/>
              </a:rPr>
              <a:t>Head to your local Pride event!</a:t>
            </a:r>
            <a:endParaRPr sz="3000" b="1" dirty="0">
              <a:solidFill>
                <a:schemeClr val="dk1"/>
              </a:solidFill>
              <a:latin typeface="Noto Sans"/>
              <a:ea typeface="Noto Sans"/>
              <a:cs typeface="Noto Sans"/>
              <a:sym typeface="Noto Sans"/>
            </a:endParaRPr>
          </a:p>
        </p:txBody>
      </p:sp>
      <p:sp>
        <p:nvSpPr>
          <p:cNvPr id="6" name="Rectangle 5"/>
          <p:cNvSpPr/>
          <p:nvPr/>
        </p:nvSpPr>
        <p:spPr>
          <a:xfrm>
            <a:off x="5737933" y="2055269"/>
            <a:ext cx="2866515" cy="1330364"/>
          </a:xfrm>
          <a:prstGeom prst="rect">
            <a:avLst/>
          </a:prstGeom>
        </p:spPr>
        <p:txBody>
          <a:bodyPr wrap="square">
            <a:spAutoFit/>
          </a:bodyPr>
          <a:lstStyle/>
          <a:p>
            <a:pPr marR="32475" lvl="0">
              <a:lnSpc>
                <a:spcPct val="115000"/>
              </a:lnSpc>
              <a:spcBef>
                <a:spcPts val="1000"/>
              </a:spcBef>
              <a:spcAft>
                <a:spcPts val="1000"/>
              </a:spcAft>
              <a:buClr>
                <a:schemeClr val="dk1"/>
              </a:buClr>
              <a:buSzPts val="1100"/>
            </a:pPr>
            <a:r>
              <a:rPr lang="en-GB" sz="2400" dirty="0">
                <a:solidFill>
                  <a:schemeClr val="dk1"/>
                </a:solidFill>
                <a:latin typeface="Noto Sans"/>
                <a:ea typeface="Noto Sans"/>
                <a:cs typeface="Noto Sans"/>
                <a:sym typeface="Noto Sans"/>
              </a:rPr>
              <a:t>Get involved and </a:t>
            </a:r>
            <a:r>
              <a:rPr lang="en-GB" sz="2400" b="1" dirty="0">
                <a:solidFill>
                  <a:srgbClr val="FFCA34"/>
                </a:solidFill>
                <a:latin typeface="Noto Sans"/>
                <a:ea typeface="Noto Sans"/>
                <a:cs typeface="Noto Sans"/>
                <a:sym typeface="Noto Sans"/>
              </a:rPr>
              <a:t>celebrate Pride month this year!</a:t>
            </a:r>
            <a:endParaRPr lang="en-GB" sz="2400" b="1" dirty="0">
              <a:solidFill>
                <a:srgbClr val="FFCA34"/>
              </a:solidFill>
              <a:latin typeface="Noto Sans"/>
              <a:ea typeface="Noto Sans"/>
              <a:cs typeface="Noto Sans"/>
              <a:sym typeface="Noto Sans"/>
            </a:endParaRPr>
          </a:p>
        </p:txBody>
      </p:sp>
    </p:spTree>
    <p:extLst>
      <p:ext uri="{BB962C8B-B14F-4D97-AF65-F5344CB8AC3E}">
        <p14:creationId xmlns:p14="http://schemas.microsoft.com/office/powerpoint/2010/main" val="3616588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869020" y="1916833"/>
            <a:ext cx="6312936" cy="4194642"/>
          </a:xfrm>
          <a:prstGeom prst="rect">
            <a:avLst/>
          </a:prstGeom>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6" name="TextBox 15"/>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18" name="Google Shape;102;p19"/>
          <p:cNvSpPr txBox="1"/>
          <p:nvPr/>
        </p:nvSpPr>
        <p:spPr>
          <a:xfrm>
            <a:off x="0" y="1923850"/>
            <a:ext cx="4184100" cy="3904500"/>
          </a:xfrm>
          <a:prstGeom prst="rect">
            <a:avLst/>
          </a:prstGeom>
          <a:noFill/>
          <a:ln>
            <a:noFill/>
          </a:ln>
        </p:spPr>
        <p:txBody>
          <a:bodyPr spcFirstLastPara="1" wrap="square" lIns="91425" tIns="91425" rIns="91425" bIns="91425" anchor="t" anchorCtr="0">
            <a:spAutoFit/>
          </a:bodyPr>
          <a:lstStyle/>
          <a:p>
            <a:pPr marL="457200" marR="32475" lvl="0" indent="-342900" algn="l" rtl="0">
              <a:lnSpc>
                <a:spcPct val="115000"/>
              </a:lnSpc>
              <a:spcBef>
                <a:spcPts val="0"/>
              </a:spcBef>
              <a:spcAft>
                <a:spcPts val="0"/>
              </a:spcAft>
              <a:buClr>
                <a:srgbClr val="FF5047"/>
              </a:buClr>
              <a:buSzPts val="1800"/>
              <a:buFont typeface="Noto Sans"/>
              <a:buChar char="●"/>
            </a:pPr>
            <a:r>
              <a:rPr lang="en-GB" sz="1800" dirty="0">
                <a:solidFill>
                  <a:schemeClr val="dk1"/>
                </a:solidFill>
                <a:highlight>
                  <a:srgbClr val="FFFFFF"/>
                </a:highlight>
                <a:latin typeface="Noto Sans"/>
                <a:ea typeface="Noto Sans"/>
                <a:cs typeface="Noto Sans"/>
                <a:sym typeface="Noto Sans"/>
              </a:rPr>
              <a:t>We can show we’re an accepting school community </a:t>
            </a:r>
            <a:endParaRPr sz="1800" dirty="0">
              <a:solidFill>
                <a:schemeClr val="dk1"/>
              </a:solidFill>
              <a:highlight>
                <a:srgbClr val="FFFFFF"/>
              </a:highlight>
              <a:latin typeface="Noto Sans"/>
              <a:ea typeface="Noto Sans"/>
              <a:cs typeface="Noto Sans"/>
              <a:sym typeface="Noto Sans"/>
            </a:endParaRPr>
          </a:p>
          <a:p>
            <a:pPr marL="457200" marR="32475" lvl="0" indent="-342900" algn="l" rtl="0">
              <a:lnSpc>
                <a:spcPct val="115000"/>
              </a:lnSpc>
              <a:spcBef>
                <a:spcPts val="0"/>
              </a:spcBef>
              <a:spcAft>
                <a:spcPts val="0"/>
              </a:spcAft>
              <a:buClr>
                <a:srgbClr val="FFCA34"/>
              </a:buClr>
              <a:buSzPts val="1800"/>
              <a:buFont typeface="Noto Sans"/>
              <a:buChar char="●"/>
            </a:pPr>
            <a:r>
              <a:rPr lang="en-GB" sz="1800" dirty="0">
                <a:solidFill>
                  <a:schemeClr val="dk1"/>
                </a:solidFill>
                <a:highlight>
                  <a:srgbClr val="FFFFFF"/>
                </a:highlight>
                <a:latin typeface="Noto Sans"/>
                <a:ea typeface="Noto Sans"/>
                <a:cs typeface="Noto Sans"/>
                <a:sym typeface="Noto Sans"/>
              </a:rPr>
              <a:t>We believe that no one should face discrimination because they are different to others</a:t>
            </a:r>
            <a:endParaRPr sz="1800" dirty="0">
              <a:solidFill>
                <a:schemeClr val="dk1"/>
              </a:solidFill>
              <a:highlight>
                <a:srgbClr val="FFFFFF"/>
              </a:highlight>
              <a:latin typeface="Noto Sans"/>
              <a:ea typeface="Noto Sans"/>
              <a:cs typeface="Noto Sans"/>
              <a:sym typeface="Noto Sans"/>
            </a:endParaRPr>
          </a:p>
          <a:p>
            <a:pPr marL="457200" marR="32475" lvl="0" indent="-342900" algn="l" rtl="0">
              <a:lnSpc>
                <a:spcPct val="115000"/>
              </a:lnSpc>
              <a:spcBef>
                <a:spcPts val="1000"/>
              </a:spcBef>
              <a:spcAft>
                <a:spcPts val="0"/>
              </a:spcAft>
              <a:buClr>
                <a:srgbClr val="26D07C"/>
              </a:buClr>
              <a:buSzPts val="1800"/>
              <a:buFont typeface="Noto Sans"/>
              <a:buChar char="●"/>
            </a:pPr>
            <a:r>
              <a:rPr lang="en-GB" sz="1800" dirty="0">
                <a:solidFill>
                  <a:schemeClr val="dk1"/>
                </a:solidFill>
                <a:highlight>
                  <a:srgbClr val="FFFFFF"/>
                </a:highlight>
                <a:latin typeface="Noto Sans"/>
                <a:ea typeface="Noto Sans"/>
                <a:cs typeface="Noto Sans"/>
                <a:sym typeface="Noto Sans"/>
              </a:rPr>
              <a:t>It’s important to do this because life can still be really difficult for LGBT+ people around the world</a:t>
            </a:r>
            <a:endParaRPr sz="1800" dirty="0">
              <a:solidFill>
                <a:schemeClr val="dk1"/>
              </a:solidFill>
              <a:highlight>
                <a:srgbClr val="FFFFFF"/>
              </a:highlight>
              <a:latin typeface="Noto Sans"/>
              <a:ea typeface="Noto Sans"/>
              <a:cs typeface="Noto Sans"/>
              <a:sym typeface="Noto Sans"/>
            </a:endParaRPr>
          </a:p>
          <a:p>
            <a:pPr marL="457200" marR="32475" lvl="0" indent="-342900" algn="l" rtl="0">
              <a:lnSpc>
                <a:spcPct val="115000"/>
              </a:lnSpc>
              <a:spcBef>
                <a:spcPts val="1000"/>
              </a:spcBef>
              <a:spcAft>
                <a:spcPts val="1000"/>
              </a:spcAft>
              <a:buClr>
                <a:srgbClr val="0FCCF0"/>
              </a:buClr>
              <a:buSzPts val="1800"/>
              <a:buFont typeface="Noto Sans"/>
              <a:buChar char="●"/>
            </a:pPr>
            <a:r>
              <a:rPr lang="en-GB" sz="1800" dirty="0">
                <a:solidFill>
                  <a:schemeClr val="dk1"/>
                </a:solidFill>
                <a:highlight>
                  <a:srgbClr val="FFFFFF"/>
                </a:highlight>
                <a:latin typeface="Noto Sans"/>
                <a:ea typeface="Noto Sans"/>
                <a:cs typeface="Noto Sans"/>
                <a:sym typeface="Noto Sans"/>
              </a:rPr>
              <a:t>LGBT+ young people are still twice as likely to be bullied and struggle with mental health</a:t>
            </a:r>
            <a:endParaRPr sz="1800" dirty="0">
              <a:solidFill>
                <a:schemeClr val="dk1"/>
              </a:solidFill>
              <a:highlight>
                <a:srgbClr val="FFFFFF"/>
              </a:highlight>
              <a:latin typeface="Noto Sans"/>
              <a:ea typeface="Noto Sans"/>
              <a:cs typeface="Noto Sans"/>
              <a:sym typeface="Noto Sans"/>
            </a:endParaRPr>
          </a:p>
        </p:txBody>
      </p:sp>
    </p:spTree>
    <p:extLst>
      <p:ext uri="{BB962C8B-B14F-4D97-AF65-F5344CB8AC3E}">
        <p14:creationId xmlns:p14="http://schemas.microsoft.com/office/powerpoint/2010/main" val="127502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108;p20" descr="A video to show in your assemblies all about School Diversity Week" title="School Diversity Week 2021">
            <a:hlinkClick r:id="rId3"/>
          </p:cNvPr>
          <p:cNvPicPr preferRelativeResize="0"/>
          <p:nvPr/>
        </p:nvPicPr>
        <p:blipFill>
          <a:blip r:embed="rId4">
            <a:alphaModFix/>
          </a:blip>
          <a:stretch>
            <a:fillRect/>
          </a:stretch>
        </p:blipFill>
        <p:spPr>
          <a:xfrm>
            <a:off x="1329653" y="1470633"/>
            <a:ext cx="6300076" cy="4725050"/>
          </a:xfrm>
          <a:prstGeom prst="rect">
            <a:avLst/>
          </a:prstGeom>
          <a:noFill/>
          <a:ln>
            <a:noFill/>
          </a:ln>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4" name="Rectangle 3"/>
          <p:cNvSpPr/>
          <p:nvPr/>
        </p:nvSpPr>
        <p:spPr>
          <a:xfrm>
            <a:off x="6850985" y="2233915"/>
            <a:ext cx="1874465" cy="923330"/>
          </a:xfrm>
          <a:prstGeom prst="rect">
            <a:avLst/>
          </a:prstGeom>
        </p:spPr>
        <p:txBody>
          <a:bodyPr wrap="square">
            <a:spAutoFit/>
          </a:bodyPr>
          <a:lstStyle/>
          <a:p>
            <a:r>
              <a:rPr lang="en-GB" dirty="0">
                <a:hlinkClick r:id="rId13"/>
              </a:rPr>
              <a:t>School Diversity Week 2021 </a:t>
            </a:r>
            <a:r>
              <a:rPr lang="en-GB" dirty="0" smtClean="0">
                <a:hlinkClick r:id="rId13"/>
              </a:rPr>
              <a:t>– YouTube</a:t>
            </a:r>
            <a:r>
              <a:rPr lang="en-GB" dirty="0" smtClean="0"/>
              <a:t> </a:t>
            </a:r>
            <a:endParaRPr lang="en-GB" dirty="0"/>
          </a:p>
        </p:txBody>
      </p:sp>
    </p:spTree>
    <p:extLst>
      <p:ext uri="{BB962C8B-B14F-4D97-AF65-F5344CB8AC3E}">
        <p14:creationId xmlns:p14="http://schemas.microsoft.com/office/powerpoint/2010/main" val="2970871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16" name="Google Shape;114;p21"/>
          <p:cNvSpPr txBox="1"/>
          <p:nvPr/>
        </p:nvSpPr>
        <p:spPr>
          <a:xfrm>
            <a:off x="152320" y="2042608"/>
            <a:ext cx="3901694" cy="553988"/>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a:solidFill>
                  <a:schemeClr val="dk1"/>
                </a:solidFill>
                <a:latin typeface="Noto Sans"/>
                <a:ea typeface="Noto Sans"/>
                <a:cs typeface="Noto Sans"/>
                <a:sym typeface="Noto Sans"/>
              </a:rPr>
              <a:t>What are our plans?</a:t>
            </a:r>
            <a:endParaRPr sz="3000" b="1" dirty="0">
              <a:solidFill>
                <a:schemeClr val="dk1"/>
              </a:solidFill>
              <a:latin typeface="Noto Sans"/>
              <a:ea typeface="Noto Sans"/>
              <a:cs typeface="Noto Sans"/>
              <a:sym typeface="Noto Sans"/>
            </a:endParaRPr>
          </a:p>
        </p:txBody>
      </p:sp>
      <p:sp>
        <p:nvSpPr>
          <p:cNvPr id="18" name="Google Shape;113;p21"/>
          <p:cNvSpPr txBox="1"/>
          <p:nvPr/>
        </p:nvSpPr>
        <p:spPr>
          <a:xfrm>
            <a:off x="333947" y="2618182"/>
            <a:ext cx="7969500" cy="461700"/>
          </a:xfrm>
          <a:prstGeom prst="rect">
            <a:avLst/>
          </a:prstGeom>
          <a:noFill/>
          <a:ln>
            <a:noFill/>
          </a:ln>
        </p:spPr>
        <p:txBody>
          <a:bodyPr spcFirstLastPara="1" wrap="square" lIns="91425" tIns="91425" rIns="91425" bIns="91425" anchor="t" anchorCtr="0">
            <a:spAutoFit/>
          </a:bodyPr>
          <a:lstStyle/>
          <a:p>
            <a:pPr marL="0" marR="32475" lvl="0" indent="0" algn="l" rtl="0">
              <a:lnSpc>
                <a:spcPct val="115000"/>
              </a:lnSpc>
              <a:spcBef>
                <a:spcPts val="0"/>
              </a:spcBef>
              <a:spcAft>
                <a:spcPts val="1000"/>
              </a:spcAft>
              <a:buNone/>
            </a:pPr>
            <a:r>
              <a:rPr lang="en-GB" sz="1800" dirty="0">
                <a:solidFill>
                  <a:schemeClr val="dk1"/>
                </a:solidFill>
                <a:latin typeface="Noto Sans"/>
                <a:ea typeface="Noto Sans"/>
                <a:cs typeface="Noto Sans"/>
                <a:sym typeface="Noto Sans"/>
              </a:rPr>
              <a:t>This week we’ll...</a:t>
            </a:r>
            <a:endParaRPr sz="1800" dirty="0">
              <a:solidFill>
                <a:schemeClr val="dk1"/>
              </a:solidFill>
              <a:latin typeface="Noto Sans"/>
              <a:ea typeface="Noto Sans"/>
              <a:cs typeface="Noto Sans"/>
              <a:sym typeface="Noto Sans"/>
            </a:endParaRPr>
          </a:p>
        </p:txBody>
      </p:sp>
      <p:sp>
        <p:nvSpPr>
          <p:cNvPr id="19" name="Google Shape;115;p21"/>
          <p:cNvSpPr/>
          <p:nvPr/>
        </p:nvSpPr>
        <p:spPr>
          <a:xfrm>
            <a:off x="375732" y="3058800"/>
            <a:ext cx="2364016" cy="2501573"/>
          </a:xfrm>
          <a:prstGeom prst="rightArrowCallout">
            <a:avLst>
              <a:gd name="adj1" fmla="val 25000"/>
              <a:gd name="adj2" fmla="val 25000"/>
              <a:gd name="adj3" fmla="val 25000"/>
              <a:gd name="adj4" fmla="val 64977"/>
            </a:avLst>
          </a:pr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r>
              <a:rPr lang="en-GB" sz="2400" b="1" dirty="0" smtClean="0">
                <a:latin typeface="Noto Sans"/>
                <a:ea typeface="Noto Sans"/>
                <a:cs typeface="Noto Sans"/>
                <a:sym typeface="Noto Sans"/>
              </a:rPr>
              <a:t>Tupton Hall School Diversity Week</a:t>
            </a:r>
            <a:endParaRPr sz="2400" b="1" dirty="0">
              <a:latin typeface="Noto Sans"/>
              <a:ea typeface="Noto Sans"/>
              <a:cs typeface="Noto Sans"/>
              <a:sym typeface="Noto Sans"/>
            </a:endParaRPr>
          </a:p>
        </p:txBody>
      </p:sp>
      <p:sp>
        <p:nvSpPr>
          <p:cNvPr id="4" name="Rounded Rectangle 3"/>
          <p:cNvSpPr/>
          <p:nvPr/>
        </p:nvSpPr>
        <p:spPr>
          <a:xfrm>
            <a:off x="3921756" y="2102254"/>
            <a:ext cx="2348421" cy="116433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smtClean="0"/>
              <a:t>New posters, displays and features around school</a:t>
            </a:r>
            <a:endParaRPr lang="en-GB" b="1" dirty="0"/>
          </a:p>
        </p:txBody>
      </p:sp>
      <p:sp>
        <p:nvSpPr>
          <p:cNvPr id="6" name="Rounded Rectangle 5"/>
          <p:cNvSpPr/>
          <p:nvPr/>
        </p:nvSpPr>
        <p:spPr>
          <a:xfrm>
            <a:off x="2833889" y="4146600"/>
            <a:ext cx="3786436" cy="8459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smtClean="0"/>
              <a:t>Themed Diversity Week tutor times, every day – celebrating differences</a:t>
            </a:r>
            <a:endParaRPr lang="en-GB" b="1" dirty="0"/>
          </a:p>
        </p:txBody>
      </p:sp>
      <p:sp>
        <p:nvSpPr>
          <p:cNvPr id="9" name="Rounded Rectangle 8"/>
          <p:cNvSpPr/>
          <p:nvPr/>
        </p:nvSpPr>
        <p:spPr>
          <a:xfrm>
            <a:off x="6778758" y="3360057"/>
            <a:ext cx="2040639" cy="793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Bake off ‘Diversity Cake’ competition </a:t>
            </a:r>
            <a:endParaRPr lang="en-GB" b="1" dirty="0"/>
          </a:p>
        </p:txBody>
      </p:sp>
      <p:sp>
        <p:nvSpPr>
          <p:cNvPr id="20" name="Rounded Rectangle 19"/>
          <p:cNvSpPr/>
          <p:nvPr/>
        </p:nvSpPr>
        <p:spPr>
          <a:xfrm>
            <a:off x="6714467" y="4261954"/>
            <a:ext cx="2341346" cy="11886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t>Students encourages to wear a rainbow ribbon or badge</a:t>
            </a:r>
            <a:endParaRPr lang="en-GB" b="1" dirty="0"/>
          </a:p>
        </p:txBody>
      </p:sp>
      <p:sp>
        <p:nvSpPr>
          <p:cNvPr id="21" name="Rounded Rectangle 20"/>
          <p:cNvSpPr/>
          <p:nvPr/>
        </p:nvSpPr>
        <p:spPr>
          <a:xfrm>
            <a:off x="3921756" y="5084242"/>
            <a:ext cx="2689423" cy="5213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smtClean="0"/>
              <a:t>Be inclusive to all others</a:t>
            </a:r>
            <a:endParaRPr lang="en-GB" b="1" dirty="0"/>
          </a:p>
        </p:txBody>
      </p:sp>
      <p:sp>
        <p:nvSpPr>
          <p:cNvPr id="24" name="Rounded Rectangle 23"/>
          <p:cNvSpPr/>
          <p:nvPr/>
        </p:nvSpPr>
        <p:spPr>
          <a:xfrm>
            <a:off x="6349682" y="2065633"/>
            <a:ext cx="2706131" cy="11862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smtClean="0"/>
              <a:t>Themed lessons within subjects, celebrating differences </a:t>
            </a:r>
            <a:endParaRPr lang="en-GB" b="1" dirty="0"/>
          </a:p>
        </p:txBody>
      </p:sp>
      <p:sp>
        <p:nvSpPr>
          <p:cNvPr id="25" name="Rounded Rectangle 24"/>
          <p:cNvSpPr/>
          <p:nvPr/>
        </p:nvSpPr>
        <p:spPr>
          <a:xfrm>
            <a:off x="3921756" y="3341934"/>
            <a:ext cx="2695314" cy="72683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t>Diversity themed quiz, prepared by students</a:t>
            </a:r>
            <a:endParaRPr lang="en-GB" b="1" dirty="0"/>
          </a:p>
        </p:txBody>
      </p:sp>
    </p:spTree>
    <p:extLst>
      <p:ext uri="{BB962C8B-B14F-4D97-AF65-F5344CB8AC3E}">
        <p14:creationId xmlns:p14="http://schemas.microsoft.com/office/powerpoint/2010/main" val="1238073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16" name="Google Shape;84;p17"/>
          <p:cNvSpPr txBox="1"/>
          <p:nvPr/>
        </p:nvSpPr>
        <p:spPr>
          <a:xfrm>
            <a:off x="1822049" y="1944337"/>
            <a:ext cx="5488023" cy="553988"/>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smtClean="0">
                <a:solidFill>
                  <a:schemeClr val="dk1"/>
                </a:solidFill>
                <a:latin typeface="Noto Sans"/>
                <a:ea typeface="Noto Sans"/>
                <a:cs typeface="Noto Sans"/>
                <a:sym typeface="Noto Sans"/>
              </a:rPr>
              <a:t>Thoughts for the week ahead</a:t>
            </a:r>
            <a:endParaRPr sz="3000" b="1" dirty="0">
              <a:solidFill>
                <a:schemeClr val="dk1"/>
              </a:solidFill>
              <a:latin typeface="Noto Sans"/>
              <a:ea typeface="Noto Sans"/>
              <a:cs typeface="Noto Sans"/>
              <a:sym typeface="Noto Sans"/>
            </a:endParaRPr>
          </a:p>
        </p:txBody>
      </p:sp>
      <p:pic>
        <p:nvPicPr>
          <p:cNvPr id="4" name="Picture 3"/>
          <p:cNvPicPr>
            <a:picLocks noChangeAspect="1"/>
          </p:cNvPicPr>
          <p:nvPr/>
        </p:nvPicPr>
        <p:blipFill>
          <a:blip r:embed="rId11"/>
          <a:stretch>
            <a:fillRect/>
          </a:stretch>
        </p:blipFill>
        <p:spPr>
          <a:xfrm>
            <a:off x="356563" y="2591883"/>
            <a:ext cx="2868551" cy="1307325"/>
          </a:xfrm>
          <a:prstGeom prst="rect">
            <a:avLst/>
          </a:prstGeom>
        </p:spPr>
      </p:pic>
      <p:pic>
        <p:nvPicPr>
          <p:cNvPr id="6" name="Picture 5"/>
          <p:cNvPicPr>
            <a:picLocks noChangeAspect="1"/>
          </p:cNvPicPr>
          <p:nvPr/>
        </p:nvPicPr>
        <p:blipFill>
          <a:blip r:embed="rId12"/>
          <a:stretch>
            <a:fillRect/>
          </a:stretch>
        </p:blipFill>
        <p:spPr>
          <a:xfrm>
            <a:off x="5943599" y="2591883"/>
            <a:ext cx="2741061" cy="1120145"/>
          </a:xfrm>
          <a:prstGeom prst="rect">
            <a:avLst/>
          </a:prstGeom>
        </p:spPr>
      </p:pic>
      <p:pic>
        <p:nvPicPr>
          <p:cNvPr id="9" name="Picture 8"/>
          <p:cNvPicPr>
            <a:picLocks noChangeAspect="1"/>
          </p:cNvPicPr>
          <p:nvPr/>
        </p:nvPicPr>
        <p:blipFill>
          <a:blip r:embed="rId13"/>
          <a:stretch>
            <a:fillRect/>
          </a:stretch>
        </p:blipFill>
        <p:spPr>
          <a:xfrm>
            <a:off x="441070" y="3995277"/>
            <a:ext cx="2776801" cy="1549339"/>
          </a:xfrm>
          <a:prstGeom prst="rect">
            <a:avLst/>
          </a:prstGeom>
        </p:spPr>
      </p:pic>
      <p:pic>
        <p:nvPicPr>
          <p:cNvPr id="19" name="Picture 18"/>
          <p:cNvPicPr>
            <a:picLocks noChangeAspect="1"/>
          </p:cNvPicPr>
          <p:nvPr/>
        </p:nvPicPr>
        <p:blipFill>
          <a:blip r:embed="rId14"/>
          <a:stretch>
            <a:fillRect/>
          </a:stretch>
        </p:blipFill>
        <p:spPr>
          <a:xfrm>
            <a:off x="3378535" y="3088827"/>
            <a:ext cx="2426070" cy="1772434"/>
          </a:xfrm>
          <a:prstGeom prst="rect">
            <a:avLst/>
          </a:prstGeom>
        </p:spPr>
      </p:pic>
      <p:pic>
        <p:nvPicPr>
          <p:cNvPr id="20" name="Picture 19"/>
          <p:cNvPicPr>
            <a:picLocks noChangeAspect="1"/>
          </p:cNvPicPr>
          <p:nvPr/>
        </p:nvPicPr>
        <p:blipFill>
          <a:blip r:embed="rId15"/>
          <a:stretch>
            <a:fillRect/>
          </a:stretch>
        </p:blipFill>
        <p:spPr>
          <a:xfrm>
            <a:off x="5965269" y="3835184"/>
            <a:ext cx="2689606" cy="1602503"/>
          </a:xfrm>
          <a:prstGeom prst="rect">
            <a:avLst/>
          </a:prstGeom>
        </p:spPr>
      </p:pic>
    </p:spTree>
    <p:extLst>
      <p:ext uri="{BB962C8B-B14F-4D97-AF65-F5344CB8AC3E}">
        <p14:creationId xmlns:p14="http://schemas.microsoft.com/office/powerpoint/2010/main" val="32630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63;p14" descr="A diverse group of people"/>
          <p:cNvPicPr preferRelativeResize="0"/>
          <p:nvPr/>
        </p:nvPicPr>
        <p:blipFill rotWithShape="1">
          <a:blip r:embed="rId3">
            <a:alphaModFix/>
          </a:blip>
          <a:srcRect l="4556" t="26155" r="4319" b="22277"/>
          <a:stretch/>
        </p:blipFill>
        <p:spPr>
          <a:xfrm>
            <a:off x="912910" y="2950643"/>
            <a:ext cx="7306302" cy="2756776"/>
          </a:xfrm>
          <a:prstGeom prst="rect">
            <a:avLst/>
          </a:prstGeom>
          <a:noFill/>
          <a:ln>
            <a:noFill/>
          </a:ln>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16" name="Google Shape;77;p16"/>
          <p:cNvSpPr txBox="1"/>
          <p:nvPr/>
        </p:nvSpPr>
        <p:spPr>
          <a:xfrm>
            <a:off x="1476823" y="1982217"/>
            <a:ext cx="6178476" cy="554100"/>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a:solidFill>
                  <a:schemeClr val="dk1"/>
                </a:solidFill>
                <a:latin typeface="Noto Sans"/>
                <a:ea typeface="Noto Sans"/>
                <a:cs typeface="Noto Sans"/>
                <a:sym typeface="Noto Sans"/>
              </a:rPr>
              <a:t>What is School Diversity Week?</a:t>
            </a:r>
            <a:endParaRPr sz="3000" b="1" dirty="0">
              <a:solidFill>
                <a:schemeClr val="dk1"/>
              </a:solidFill>
              <a:latin typeface="Noto Sans"/>
              <a:ea typeface="Noto Sans"/>
              <a:cs typeface="Noto Sans"/>
              <a:sym typeface="Noto Sans"/>
            </a:endParaRPr>
          </a:p>
        </p:txBody>
      </p:sp>
      <p:sp>
        <p:nvSpPr>
          <p:cNvPr id="18" name="Google Shape;61;p14"/>
          <p:cNvSpPr txBox="1"/>
          <p:nvPr/>
        </p:nvSpPr>
        <p:spPr>
          <a:xfrm>
            <a:off x="823191" y="2494107"/>
            <a:ext cx="7969500" cy="461700"/>
          </a:xfrm>
          <a:prstGeom prst="rect">
            <a:avLst/>
          </a:prstGeom>
          <a:noFill/>
          <a:ln>
            <a:noFill/>
          </a:ln>
        </p:spPr>
        <p:txBody>
          <a:bodyPr spcFirstLastPara="1" wrap="square" lIns="91425" tIns="91425" rIns="91425" bIns="91425" anchor="t" anchorCtr="0">
            <a:spAutoFit/>
          </a:bodyPr>
          <a:lstStyle/>
          <a:p>
            <a:pPr marL="0" marR="32475" lvl="0" indent="0" algn="l" rtl="0">
              <a:lnSpc>
                <a:spcPct val="115000"/>
              </a:lnSpc>
              <a:spcBef>
                <a:spcPts val="0"/>
              </a:spcBef>
              <a:spcAft>
                <a:spcPts val="1000"/>
              </a:spcAft>
              <a:buNone/>
            </a:pPr>
            <a:r>
              <a:rPr lang="en-GB" sz="1800" dirty="0">
                <a:highlight>
                  <a:srgbClr val="FFFFFF"/>
                </a:highlight>
                <a:latin typeface="Noto Sans"/>
                <a:ea typeface="Noto Sans"/>
                <a:cs typeface="Noto Sans"/>
                <a:sym typeface="Noto Sans"/>
              </a:rPr>
              <a:t>How would you define diversity?</a:t>
            </a:r>
            <a:endParaRPr sz="1800" dirty="0">
              <a:highlight>
                <a:srgbClr val="FFFFFF"/>
              </a:highlight>
              <a:latin typeface="Noto Sans"/>
              <a:ea typeface="Noto Sans"/>
              <a:cs typeface="Noto Sans"/>
              <a:sym typeface="Noto Sans"/>
            </a:endParaRPr>
          </a:p>
        </p:txBody>
      </p:sp>
    </p:spTree>
    <p:extLst>
      <p:ext uri="{BB962C8B-B14F-4D97-AF65-F5344CB8AC3E}">
        <p14:creationId xmlns:p14="http://schemas.microsoft.com/office/powerpoint/2010/main" val="3318469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810997"/>
            <a:ext cx="9144000" cy="4638418"/>
          </a:xfrm>
          <a:prstGeom prst="rect">
            <a:avLst/>
          </a:prstGeom>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18" name="Google Shape;68;p15"/>
          <p:cNvSpPr txBox="1"/>
          <p:nvPr/>
        </p:nvSpPr>
        <p:spPr>
          <a:xfrm>
            <a:off x="5060060" y="2276872"/>
            <a:ext cx="3845400" cy="2799198"/>
          </a:xfrm>
          <a:prstGeom prst="rect">
            <a:avLst/>
          </a:prstGeom>
          <a:noFill/>
          <a:ln>
            <a:noFill/>
          </a:ln>
        </p:spPr>
        <p:txBody>
          <a:bodyPr spcFirstLastPara="1" wrap="square" lIns="91425" tIns="91425" rIns="91425" bIns="91425" anchor="t" anchorCtr="0">
            <a:spAutoFit/>
          </a:bodyPr>
          <a:lstStyle/>
          <a:p>
            <a:pPr marL="0" marR="32475" lvl="0" indent="0" algn="l" rtl="0">
              <a:lnSpc>
                <a:spcPct val="115000"/>
              </a:lnSpc>
              <a:spcBef>
                <a:spcPts val="0"/>
              </a:spcBef>
              <a:spcAft>
                <a:spcPts val="1000"/>
              </a:spcAft>
              <a:buNone/>
            </a:pPr>
            <a:r>
              <a:rPr lang="en-GB" sz="1800" dirty="0">
                <a:latin typeface="Noto Sans"/>
                <a:ea typeface="Noto Sans"/>
                <a:cs typeface="Noto Sans"/>
                <a:sym typeface="Noto Sans"/>
              </a:rPr>
              <a:t>School Diversity Week is the UK-wide </a:t>
            </a:r>
            <a:r>
              <a:rPr lang="en-GB" sz="1800" b="1" dirty="0">
                <a:solidFill>
                  <a:srgbClr val="FF5047"/>
                </a:solidFill>
                <a:latin typeface="Noto Sans"/>
                <a:ea typeface="Noto Sans"/>
                <a:cs typeface="Noto Sans"/>
                <a:sym typeface="Noto Sans"/>
              </a:rPr>
              <a:t>celebration of LGBT+ equality</a:t>
            </a:r>
            <a:r>
              <a:rPr lang="en-GB" sz="1800" dirty="0">
                <a:latin typeface="Noto Sans"/>
                <a:ea typeface="Noto Sans"/>
                <a:cs typeface="Noto Sans"/>
                <a:sym typeface="Noto Sans"/>
              </a:rPr>
              <a:t> in primary and secondary schools</a:t>
            </a:r>
            <a:r>
              <a:rPr lang="en-GB" sz="1800" dirty="0" smtClean="0">
                <a:latin typeface="Noto Sans"/>
                <a:ea typeface="Noto Sans"/>
                <a:cs typeface="Noto Sans"/>
                <a:sym typeface="Noto Sans"/>
              </a:rPr>
              <a:t>.</a:t>
            </a:r>
          </a:p>
          <a:p>
            <a:pPr marR="32475" lvl="0">
              <a:lnSpc>
                <a:spcPct val="115000"/>
              </a:lnSpc>
              <a:spcAft>
                <a:spcPts val="1000"/>
              </a:spcAft>
            </a:pPr>
            <a:endParaRPr lang="en-GB" sz="1800" dirty="0">
              <a:latin typeface="Noto Sans"/>
              <a:ea typeface="Noto Sans"/>
              <a:cs typeface="Noto Sans"/>
              <a:sym typeface="Noto Sans"/>
            </a:endParaRPr>
          </a:p>
          <a:p>
            <a:pPr marR="32475" lvl="0">
              <a:lnSpc>
                <a:spcPct val="115000"/>
              </a:lnSpc>
              <a:spcAft>
                <a:spcPts val="1000"/>
              </a:spcAft>
            </a:pPr>
            <a:r>
              <a:rPr lang="en-GB" sz="1800" dirty="0">
                <a:hlinkClick r:id="rId13"/>
              </a:rPr>
              <a:t>School Diversity Week 2022 | Just Like Us </a:t>
            </a:r>
            <a:r>
              <a:rPr lang="en-GB" sz="1800" dirty="0" smtClean="0">
                <a:hlinkClick r:id="rId13"/>
              </a:rPr>
              <a:t>– YouTube</a:t>
            </a:r>
            <a:r>
              <a:rPr lang="en-GB" sz="1800" dirty="0" smtClean="0"/>
              <a:t> </a:t>
            </a:r>
            <a:endParaRPr sz="1800" dirty="0">
              <a:latin typeface="Noto Sans"/>
              <a:ea typeface="Noto Sans"/>
              <a:cs typeface="Noto Sans"/>
              <a:sym typeface="Noto Sans"/>
            </a:endParaRPr>
          </a:p>
        </p:txBody>
      </p:sp>
    </p:spTree>
    <p:extLst>
      <p:ext uri="{BB962C8B-B14F-4D97-AF65-F5344CB8AC3E}">
        <p14:creationId xmlns:p14="http://schemas.microsoft.com/office/powerpoint/2010/main" val="403459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81054" y="1748131"/>
            <a:ext cx="5662946" cy="4006929"/>
          </a:xfrm>
          <a:prstGeom prst="rect">
            <a:avLst/>
          </a:prstGeom>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16" name="Google Shape;76;p16"/>
          <p:cNvSpPr txBox="1"/>
          <p:nvPr/>
        </p:nvSpPr>
        <p:spPr>
          <a:xfrm>
            <a:off x="290680" y="2299406"/>
            <a:ext cx="3845400" cy="3267300"/>
          </a:xfrm>
          <a:prstGeom prst="rect">
            <a:avLst/>
          </a:prstGeom>
          <a:noFill/>
          <a:ln>
            <a:noFill/>
          </a:ln>
        </p:spPr>
        <p:txBody>
          <a:bodyPr spcFirstLastPara="1" wrap="square" lIns="91425" tIns="91425" rIns="91425" bIns="91425" anchor="t" anchorCtr="0">
            <a:spAutoFit/>
          </a:bodyPr>
          <a:lstStyle/>
          <a:p>
            <a:pPr marL="0" marR="32475" lvl="0" indent="0" algn="l" rtl="0">
              <a:lnSpc>
                <a:spcPct val="115000"/>
              </a:lnSpc>
              <a:spcBef>
                <a:spcPts val="0"/>
              </a:spcBef>
              <a:spcAft>
                <a:spcPts val="0"/>
              </a:spcAft>
              <a:buNone/>
            </a:pPr>
            <a:r>
              <a:rPr lang="en-GB" sz="1800" dirty="0">
                <a:latin typeface="Noto Sans"/>
                <a:ea typeface="Noto Sans"/>
                <a:cs typeface="Noto Sans"/>
                <a:sym typeface="Noto Sans"/>
              </a:rPr>
              <a:t>Young people across the UK show their support for LGBT+ equality.</a:t>
            </a:r>
            <a:endParaRPr sz="1800" dirty="0">
              <a:latin typeface="Noto Sans"/>
              <a:ea typeface="Noto Sans"/>
              <a:cs typeface="Noto Sans"/>
              <a:sym typeface="Noto Sans"/>
            </a:endParaRPr>
          </a:p>
          <a:p>
            <a:pPr marL="0" marR="32475" lvl="0" indent="0" algn="l" rtl="0">
              <a:lnSpc>
                <a:spcPct val="115000"/>
              </a:lnSpc>
              <a:spcBef>
                <a:spcPts val="1000"/>
              </a:spcBef>
              <a:spcAft>
                <a:spcPts val="0"/>
              </a:spcAft>
              <a:buNone/>
            </a:pPr>
            <a:r>
              <a:rPr lang="en-GB" sz="1800" dirty="0">
                <a:latin typeface="Noto Sans"/>
                <a:ea typeface="Noto Sans"/>
                <a:cs typeface="Noto Sans"/>
                <a:sym typeface="Noto Sans"/>
              </a:rPr>
              <a:t>They want to celebrate every single person in their school community, no matter their sexual orientation or gender identity.</a:t>
            </a:r>
            <a:endParaRPr sz="1800" dirty="0">
              <a:latin typeface="Noto Sans"/>
              <a:ea typeface="Noto Sans"/>
              <a:cs typeface="Noto Sans"/>
              <a:sym typeface="Noto Sans"/>
            </a:endParaRPr>
          </a:p>
          <a:p>
            <a:pPr marL="0" marR="32475" lvl="0" indent="0" algn="l" rtl="0">
              <a:lnSpc>
                <a:spcPct val="115000"/>
              </a:lnSpc>
              <a:spcBef>
                <a:spcPts val="1000"/>
              </a:spcBef>
              <a:spcAft>
                <a:spcPts val="1000"/>
              </a:spcAft>
              <a:buNone/>
            </a:pPr>
            <a:r>
              <a:rPr lang="en-GB" sz="1800" dirty="0">
                <a:latin typeface="Noto Sans"/>
                <a:ea typeface="Noto Sans"/>
                <a:cs typeface="Noto Sans"/>
                <a:sym typeface="Noto Sans"/>
              </a:rPr>
              <a:t>In 2022, more than 5,000 schools are signed up to take part!</a:t>
            </a:r>
            <a:endParaRPr sz="1800" dirty="0">
              <a:latin typeface="Noto Sans"/>
              <a:ea typeface="Noto Sans"/>
              <a:cs typeface="Noto Sans"/>
              <a:sym typeface="Noto Sans"/>
            </a:endParaRPr>
          </a:p>
        </p:txBody>
      </p:sp>
    </p:spTree>
    <p:extLst>
      <p:ext uri="{BB962C8B-B14F-4D97-AF65-F5344CB8AC3E}">
        <p14:creationId xmlns:p14="http://schemas.microsoft.com/office/powerpoint/2010/main" val="3441795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16" name="Google Shape;84;p17"/>
          <p:cNvSpPr txBox="1"/>
          <p:nvPr/>
        </p:nvSpPr>
        <p:spPr>
          <a:xfrm>
            <a:off x="2739748" y="1999822"/>
            <a:ext cx="7969500" cy="554100"/>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a:solidFill>
                  <a:schemeClr val="dk1"/>
                </a:solidFill>
                <a:latin typeface="Noto Sans"/>
                <a:ea typeface="Noto Sans"/>
                <a:cs typeface="Noto Sans"/>
                <a:sym typeface="Noto Sans"/>
              </a:rPr>
              <a:t>What is LGBT+?</a:t>
            </a:r>
            <a:endParaRPr sz="3000" b="1" dirty="0">
              <a:solidFill>
                <a:schemeClr val="dk1"/>
              </a:solidFill>
              <a:latin typeface="Noto Sans"/>
              <a:ea typeface="Noto Sans"/>
              <a:cs typeface="Noto Sans"/>
              <a:sym typeface="Noto Sans"/>
            </a:endParaRPr>
          </a:p>
        </p:txBody>
      </p:sp>
      <p:sp>
        <p:nvSpPr>
          <p:cNvPr id="18" name="Google Shape;82;p17"/>
          <p:cNvSpPr txBox="1"/>
          <p:nvPr/>
        </p:nvSpPr>
        <p:spPr>
          <a:xfrm>
            <a:off x="1314580" y="2553991"/>
            <a:ext cx="1797600" cy="2758200"/>
          </a:xfrm>
          <a:prstGeom prst="rect">
            <a:avLst/>
          </a:prstGeom>
          <a:noFill/>
          <a:ln>
            <a:noFill/>
          </a:ln>
        </p:spPr>
        <p:txBody>
          <a:bodyPr spcFirstLastPara="1" wrap="square" lIns="91425" tIns="91425" rIns="91425" bIns="91425" anchor="t" anchorCtr="0">
            <a:spAutoFit/>
          </a:bodyPr>
          <a:lstStyle/>
          <a:p>
            <a:pPr marL="0" marR="32475" lvl="0" indent="0" algn="l" rtl="0">
              <a:lnSpc>
                <a:spcPct val="115000"/>
              </a:lnSpc>
              <a:spcBef>
                <a:spcPts val="0"/>
              </a:spcBef>
              <a:spcAft>
                <a:spcPts val="0"/>
              </a:spcAft>
              <a:buNone/>
            </a:pPr>
            <a:r>
              <a:rPr lang="en-GB" sz="1800" b="1" dirty="0">
                <a:solidFill>
                  <a:srgbClr val="FF5047"/>
                </a:solidFill>
                <a:highlight>
                  <a:srgbClr val="FFFFFF"/>
                </a:highlight>
                <a:latin typeface="Noto Sans"/>
                <a:ea typeface="Noto Sans"/>
                <a:cs typeface="Noto Sans"/>
                <a:sym typeface="Noto Sans"/>
              </a:rPr>
              <a:t>Lesbian</a:t>
            </a:r>
            <a:endParaRPr sz="1800" b="1" dirty="0">
              <a:solidFill>
                <a:srgbClr val="FF5047"/>
              </a:solidFill>
              <a:highlight>
                <a:srgbClr val="FFFFFF"/>
              </a:highlight>
              <a:latin typeface="Noto Sans"/>
              <a:ea typeface="Noto Sans"/>
              <a:cs typeface="Noto Sans"/>
              <a:sym typeface="Noto Sans"/>
            </a:endParaRPr>
          </a:p>
          <a:p>
            <a:pPr marL="0" marR="32475" lvl="0" indent="0" algn="l" rtl="0">
              <a:lnSpc>
                <a:spcPct val="115000"/>
              </a:lnSpc>
              <a:spcBef>
                <a:spcPts val="1000"/>
              </a:spcBef>
              <a:spcAft>
                <a:spcPts val="0"/>
              </a:spcAft>
              <a:buNone/>
            </a:pPr>
            <a:r>
              <a:rPr lang="en-GB" sz="1800" b="1" dirty="0">
                <a:solidFill>
                  <a:srgbClr val="FFCA34"/>
                </a:solidFill>
                <a:highlight>
                  <a:srgbClr val="FFFFFF"/>
                </a:highlight>
                <a:latin typeface="Noto Sans"/>
                <a:ea typeface="Noto Sans"/>
                <a:cs typeface="Noto Sans"/>
                <a:sym typeface="Noto Sans"/>
              </a:rPr>
              <a:t>Gay</a:t>
            </a:r>
            <a:r>
              <a:rPr lang="en-GB" sz="1800" b="1" dirty="0">
                <a:solidFill>
                  <a:schemeClr val="dk1"/>
                </a:solidFill>
                <a:highlight>
                  <a:srgbClr val="FFFFFF"/>
                </a:highlight>
                <a:latin typeface="Noto Sans"/>
                <a:ea typeface="Noto Sans"/>
                <a:cs typeface="Noto Sans"/>
                <a:sym typeface="Noto Sans"/>
              </a:rPr>
              <a:t> </a:t>
            </a:r>
            <a:br>
              <a:rPr lang="en-GB" sz="1800" b="1" dirty="0">
                <a:solidFill>
                  <a:schemeClr val="dk1"/>
                </a:solidFill>
                <a:highlight>
                  <a:srgbClr val="FFFFFF"/>
                </a:highlight>
                <a:latin typeface="Noto Sans"/>
                <a:ea typeface="Noto Sans"/>
                <a:cs typeface="Noto Sans"/>
                <a:sym typeface="Noto Sans"/>
              </a:rPr>
            </a:br>
            <a:r>
              <a:rPr lang="en-GB" sz="1800" b="1" dirty="0">
                <a:solidFill>
                  <a:schemeClr val="dk1"/>
                </a:solidFill>
                <a:highlight>
                  <a:srgbClr val="FFFFFF"/>
                </a:highlight>
                <a:latin typeface="Noto Sans"/>
                <a:ea typeface="Noto Sans"/>
                <a:cs typeface="Noto Sans"/>
                <a:sym typeface="Noto Sans"/>
              </a:rPr>
              <a:t/>
            </a:r>
            <a:br>
              <a:rPr lang="en-GB" sz="1800" b="1" dirty="0">
                <a:solidFill>
                  <a:schemeClr val="dk1"/>
                </a:solidFill>
                <a:highlight>
                  <a:srgbClr val="FFFFFF"/>
                </a:highlight>
                <a:latin typeface="Noto Sans"/>
                <a:ea typeface="Noto Sans"/>
                <a:cs typeface="Noto Sans"/>
                <a:sym typeface="Noto Sans"/>
              </a:rPr>
            </a:br>
            <a:endParaRPr sz="1800" b="1" dirty="0">
              <a:solidFill>
                <a:schemeClr val="dk1"/>
              </a:solidFill>
              <a:highlight>
                <a:srgbClr val="FFFFFF"/>
              </a:highlight>
              <a:latin typeface="Noto Sans"/>
              <a:ea typeface="Noto Sans"/>
              <a:cs typeface="Noto Sans"/>
              <a:sym typeface="Noto Sans"/>
            </a:endParaRPr>
          </a:p>
          <a:p>
            <a:pPr marL="0" marR="32475" lvl="0" indent="0" algn="l" rtl="0">
              <a:lnSpc>
                <a:spcPct val="115000"/>
              </a:lnSpc>
              <a:spcBef>
                <a:spcPts val="1000"/>
              </a:spcBef>
              <a:spcAft>
                <a:spcPts val="0"/>
              </a:spcAft>
              <a:buNone/>
            </a:pPr>
            <a:r>
              <a:rPr lang="en-GB" sz="1800" b="1" dirty="0">
                <a:solidFill>
                  <a:srgbClr val="26D07C"/>
                </a:solidFill>
                <a:highlight>
                  <a:srgbClr val="FFFFFF"/>
                </a:highlight>
                <a:latin typeface="Noto Sans"/>
                <a:ea typeface="Noto Sans"/>
                <a:cs typeface="Noto Sans"/>
                <a:sym typeface="Noto Sans"/>
              </a:rPr>
              <a:t>Bisexual</a:t>
            </a:r>
            <a:r>
              <a:rPr lang="en-GB" sz="1800" b="1" dirty="0">
                <a:solidFill>
                  <a:schemeClr val="dk1"/>
                </a:solidFill>
                <a:highlight>
                  <a:srgbClr val="FFFFFF"/>
                </a:highlight>
                <a:latin typeface="Noto Sans"/>
                <a:ea typeface="Noto Sans"/>
                <a:cs typeface="Noto Sans"/>
                <a:sym typeface="Noto Sans"/>
              </a:rPr>
              <a:t/>
            </a:r>
            <a:br>
              <a:rPr lang="en-GB" sz="1800" b="1" dirty="0">
                <a:solidFill>
                  <a:schemeClr val="dk1"/>
                </a:solidFill>
                <a:highlight>
                  <a:srgbClr val="FFFFFF"/>
                </a:highlight>
                <a:latin typeface="Noto Sans"/>
                <a:ea typeface="Noto Sans"/>
                <a:cs typeface="Noto Sans"/>
                <a:sym typeface="Noto Sans"/>
              </a:rPr>
            </a:br>
            <a:endParaRPr sz="1800" b="1" dirty="0">
              <a:solidFill>
                <a:schemeClr val="dk1"/>
              </a:solidFill>
              <a:highlight>
                <a:srgbClr val="FFFFFF"/>
              </a:highlight>
              <a:latin typeface="Noto Sans"/>
              <a:ea typeface="Noto Sans"/>
              <a:cs typeface="Noto Sans"/>
              <a:sym typeface="Noto Sans"/>
            </a:endParaRPr>
          </a:p>
          <a:p>
            <a:pPr marL="0" marR="32475" lvl="0" indent="0" algn="l" rtl="0">
              <a:lnSpc>
                <a:spcPct val="115000"/>
              </a:lnSpc>
              <a:spcBef>
                <a:spcPts val="1000"/>
              </a:spcBef>
              <a:spcAft>
                <a:spcPts val="1000"/>
              </a:spcAft>
              <a:buNone/>
            </a:pPr>
            <a:r>
              <a:rPr lang="en-GB" sz="1800" b="1" dirty="0">
                <a:solidFill>
                  <a:srgbClr val="0FCCF0"/>
                </a:solidFill>
                <a:highlight>
                  <a:srgbClr val="FFFFFF"/>
                </a:highlight>
                <a:latin typeface="Noto Sans"/>
                <a:ea typeface="Noto Sans"/>
                <a:cs typeface="Noto Sans"/>
                <a:sym typeface="Noto Sans"/>
              </a:rPr>
              <a:t>Transgender</a:t>
            </a:r>
            <a:endParaRPr sz="1800" b="1" dirty="0">
              <a:solidFill>
                <a:srgbClr val="0FCCF0"/>
              </a:solidFill>
              <a:highlight>
                <a:srgbClr val="FFFFFF"/>
              </a:highlight>
              <a:latin typeface="Noto Sans"/>
              <a:ea typeface="Noto Sans"/>
              <a:cs typeface="Noto Sans"/>
              <a:sym typeface="Noto Sans"/>
            </a:endParaRPr>
          </a:p>
        </p:txBody>
      </p:sp>
      <p:sp>
        <p:nvSpPr>
          <p:cNvPr id="19" name="Google Shape;83;p17"/>
          <p:cNvSpPr txBox="1"/>
          <p:nvPr/>
        </p:nvSpPr>
        <p:spPr>
          <a:xfrm>
            <a:off x="2917832" y="2441242"/>
            <a:ext cx="5716200" cy="3076800"/>
          </a:xfrm>
          <a:prstGeom prst="rect">
            <a:avLst/>
          </a:prstGeom>
          <a:noFill/>
          <a:ln>
            <a:noFill/>
          </a:ln>
        </p:spPr>
        <p:txBody>
          <a:bodyPr spcFirstLastPara="1" wrap="square" lIns="91425" tIns="91425" rIns="91425" bIns="91425" anchor="t" anchorCtr="0">
            <a:spAutoFit/>
          </a:bodyPr>
          <a:lstStyle/>
          <a:p>
            <a:pPr marL="0" marR="32475" lvl="0" indent="0" algn="l" rtl="0">
              <a:lnSpc>
                <a:spcPct val="115000"/>
              </a:lnSpc>
              <a:spcBef>
                <a:spcPts val="1000"/>
              </a:spcBef>
              <a:spcAft>
                <a:spcPts val="0"/>
              </a:spcAft>
              <a:buNone/>
            </a:pPr>
            <a:r>
              <a:rPr lang="en-GB" sz="1800" dirty="0">
                <a:solidFill>
                  <a:schemeClr val="dk1"/>
                </a:solidFill>
                <a:highlight>
                  <a:schemeClr val="lt1"/>
                </a:highlight>
                <a:latin typeface="Noto Sans"/>
                <a:ea typeface="Noto Sans"/>
                <a:cs typeface="Noto Sans"/>
                <a:sym typeface="Noto Sans"/>
              </a:rPr>
              <a:t>A woman who is attracted to women</a:t>
            </a:r>
            <a:endParaRPr sz="1800" dirty="0">
              <a:solidFill>
                <a:schemeClr val="dk1"/>
              </a:solidFill>
              <a:highlight>
                <a:schemeClr val="lt1"/>
              </a:highlight>
              <a:latin typeface="Noto Sans"/>
              <a:ea typeface="Noto Sans"/>
              <a:cs typeface="Noto Sans"/>
              <a:sym typeface="Noto Sans"/>
            </a:endParaRPr>
          </a:p>
          <a:p>
            <a:pPr marL="0" marR="32475" lvl="0" indent="0" algn="l" rtl="0">
              <a:lnSpc>
                <a:spcPct val="115000"/>
              </a:lnSpc>
              <a:spcBef>
                <a:spcPts val="1000"/>
              </a:spcBef>
              <a:spcAft>
                <a:spcPts val="0"/>
              </a:spcAft>
              <a:buNone/>
            </a:pPr>
            <a:r>
              <a:rPr lang="en-GB" sz="1800" dirty="0">
                <a:solidFill>
                  <a:schemeClr val="dk1"/>
                </a:solidFill>
                <a:highlight>
                  <a:schemeClr val="lt1"/>
                </a:highlight>
                <a:latin typeface="Noto Sans"/>
                <a:ea typeface="Noto Sans"/>
                <a:cs typeface="Noto Sans"/>
                <a:sym typeface="Noto Sans"/>
              </a:rPr>
              <a:t>This word is usually used to describe a man who is attracted to men. It can also be a general term for gay and lesbian people</a:t>
            </a:r>
            <a:endParaRPr sz="1800" dirty="0">
              <a:solidFill>
                <a:schemeClr val="dk1"/>
              </a:solidFill>
              <a:highlight>
                <a:schemeClr val="lt1"/>
              </a:highlight>
              <a:latin typeface="Noto Sans"/>
              <a:ea typeface="Noto Sans"/>
              <a:cs typeface="Noto Sans"/>
              <a:sym typeface="Noto Sans"/>
            </a:endParaRPr>
          </a:p>
          <a:p>
            <a:pPr marL="0" marR="32475" lvl="0" indent="0" algn="l" rtl="0">
              <a:lnSpc>
                <a:spcPct val="115000"/>
              </a:lnSpc>
              <a:spcBef>
                <a:spcPts val="1000"/>
              </a:spcBef>
              <a:spcAft>
                <a:spcPts val="0"/>
              </a:spcAft>
              <a:buNone/>
            </a:pPr>
            <a:r>
              <a:rPr lang="en-GB" sz="1800" dirty="0">
                <a:solidFill>
                  <a:schemeClr val="dk1"/>
                </a:solidFill>
                <a:highlight>
                  <a:schemeClr val="lt1"/>
                </a:highlight>
                <a:latin typeface="Noto Sans"/>
                <a:ea typeface="Noto Sans"/>
                <a:cs typeface="Noto Sans"/>
                <a:sym typeface="Noto Sans"/>
              </a:rPr>
              <a:t>When someone is attracted to more than one gender</a:t>
            </a:r>
            <a:endParaRPr sz="1800" dirty="0">
              <a:solidFill>
                <a:schemeClr val="dk1"/>
              </a:solidFill>
              <a:highlight>
                <a:schemeClr val="lt1"/>
              </a:highlight>
              <a:latin typeface="Noto Sans"/>
              <a:ea typeface="Noto Sans"/>
              <a:cs typeface="Noto Sans"/>
              <a:sym typeface="Noto Sans"/>
            </a:endParaRPr>
          </a:p>
          <a:p>
            <a:pPr marL="0" marR="32475" lvl="0" indent="0" algn="l" rtl="0">
              <a:lnSpc>
                <a:spcPct val="115000"/>
              </a:lnSpc>
              <a:spcBef>
                <a:spcPts val="1000"/>
              </a:spcBef>
              <a:spcAft>
                <a:spcPts val="1000"/>
              </a:spcAft>
              <a:buNone/>
            </a:pPr>
            <a:r>
              <a:rPr lang="en-GB" sz="1800" dirty="0">
                <a:solidFill>
                  <a:schemeClr val="dk1"/>
                </a:solidFill>
                <a:highlight>
                  <a:schemeClr val="lt1"/>
                </a:highlight>
                <a:latin typeface="Noto Sans"/>
                <a:ea typeface="Noto Sans"/>
                <a:cs typeface="Noto Sans"/>
                <a:sym typeface="Noto Sans"/>
              </a:rPr>
              <a:t>Someone whose gender is not the same as, or does not match, the sex they were given at birth</a:t>
            </a:r>
            <a:endParaRPr sz="1800" dirty="0">
              <a:solidFill>
                <a:schemeClr val="dk1"/>
              </a:solidFill>
              <a:highlight>
                <a:schemeClr val="lt1"/>
              </a:highlight>
              <a:latin typeface="Noto Sans"/>
              <a:ea typeface="Noto Sans"/>
              <a:cs typeface="Noto Sans"/>
              <a:sym typeface="Noto Sans"/>
            </a:endParaRPr>
          </a:p>
        </p:txBody>
      </p:sp>
    </p:spTree>
    <p:extLst>
      <p:ext uri="{BB962C8B-B14F-4D97-AF65-F5344CB8AC3E}">
        <p14:creationId xmlns:p14="http://schemas.microsoft.com/office/powerpoint/2010/main" val="494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fade">
                                      <p:cBhvr>
                                        <p:cTn id="22" dur="500"/>
                                        <p:tgtEl>
                                          <p:spTgt spid="1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500"/>
                                        <p:tgtEl>
                                          <p:spTgt spid="1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animEffect transition="in" filter="fade">
                                      <p:cBhvr>
                                        <p:cTn id="37" dur="500"/>
                                        <p:tgtEl>
                                          <p:spTgt spid="1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3" end="3"/>
                                            </p:txEl>
                                          </p:spTgt>
                                        </p:tgtEl>
                                        <p:attrNameLst>
                                          <p:attrName>style.visibility</p:attrName>
                                        </p:attrNameLst>
                                      </p:cBhvr>
                                      <p:to>
                                        <p:strVal val="visible"/>
                                      </p:to>
                                    </p:set>
                                    <p:animEffect transition="in" filter="fade">
                                      <p:cBhvr>
                                        <p:cTn id="4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63;p14"/>
          <p:cNvPicPr preferRelativeResize="0"/>
          <p:nvPr/>
        </p:nvPicPr>
        <p:blipFill>
          <a:blip r:embed="rId3">
            <a:alphaModFix/>
            <a:lum bright="70000" contrast="-70000"/>
          </a:blip>
          <a:stretch>
            <a:fillRect/>
          </a:stretch>
        </p:blipFill>
        <p:spPr>
          <a:xfrm>
            <a:off x="179512" y="1916833"/>
            <a:ext cx="8840920" cy="4364596"/>
          </a:xfrm>
          <a:prstGeom prst="rect">
            <a:avLst/>
          </a:prstGeom>
          <a:noFill/>
          <a:ln>
            <a:noFill/>
          </a:ln>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21" name="Google Shape;62;p14"/>
          <p:cNvSpPr txBox="1"/>
          <p:nvPr/>
        </p:nvSpPr>
        <p:spPr>
          <a:xfrm>
            <a:off x="2589033" y="2055269"/>
            <a:ext cx="3954056" cy="554100"/>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smtClean="0">
                <a:solidFill>
                  <a:schemeClr val="dk1"/>
                </a:solidFill>
                <a:latin typeface="Noto Sans"/>
                <a:ea typeface="Noto Sans"/>
                <a:cs typeface="Noto Sans"/>
                <a:sym typeface="Noto Sans"/>
              </a:rPr>
              <a:t>Happy Pride Month!</a:t>
            </a:r>
            <a:endParaRPr sz="3000" b="1">
              <a:solidFill>
                <a:schemeClr val="dk1"/>
              </a:solidFill>
              <a:latin typeface="Noto Sans"/>
              <a:ea typeface="Noto Sans"/>
              <a:cs typeface="Noto Sans"/>
              <a:sym typeface="Noto Sans"/>
            </a:endParaRPr>
          </a:p>
        </p:txBody>
      </p:sp>
      <p:sp>
        <p:nvSpPr>
          <p:cNvPr id="18" name="Rectangle 17"/>
          <p:cNvSpPr/>
          <p:nvPr/>
        </p:nvSpPr>
        <p:spPr>
          <a:xfrm>
            <a:off x="179512" y="2770117"/>
            <a:ext cx="4572000" cy="923330"/>
          </a:xfrm>
          <a:prstGeom prst="rect">
            <a:avLst/>
          </a:prstGeom>
        </p:spPr>
        <p:txBody>
          <a:bodyPr>
            <a:spAutoFit/>
          </a:bodyPr>
          <a:lstStyle/>
          <a:p>
            <a:pPr marL="457200" marR="32475" lvl="0" indent="-342900">
              <a:buClr>
                <a:srgbClr val="FF5047"/>
              </a:buClr>
              <a:buSzPts val="1800"/>
              <a:buFont typeface="Noto Sans"/>
              <a:buChar char="●"/>
            </a:pPr>
            <a:r>
              <a:rPr lang="en-GB" dirty="0">
                <a:solidFill>
                  <a:schemeClr val="dk1"/>
                </a:solidFill>
                <a:latin typeface="Noto Sans"/>
                <a:ea typeface="Noto Sans"/>
                <a:cs typeface="Noto Sans"/>
                <a:sym typeface="Noto Sans"/>
              </a:rPr>
              <a:t>June is Pride month, a month dedicated to celebrating the LGBT+ communities around the world.</a:t>
            </a:r>
            <a:endParaRPr lang="en-GB" dirty="0">
              <a:solidFill>
                <a:schemeClr val="dk1"/>
              </a:solidFill>
              <a:latin typeface="Noto Sans"/>
              <a:ea typeface="Noto Sans"/>
              <a:cs typeface="Noto Sans"/>
              <a:sym typeface="Noto Sans"/>
            </a:endParaRPr>
          </a:p>
        </p:txBody>
      </p:sp>
      <p:sp>
        <p:nvSpPr>
          <p:cNvPr id="22" name="Rectangle 21"/>
          <p:cNvSpPr/>
          <p:nvPr/>
        </p:nvSpPr>
        <p:spPr>
          <a:xfrm>
            <a:off x="179512" y="3857569"/>
            <a:ext cx="4572000" cy="923330"/>
          </a:xfrm>
          <a:prstGeom prst="rect">
            <a:avLst/>
          </a:prstGeom>
        </p:spPr>
        <p:txBody>
          <a:bodyPr>
            <a:spAutoFit/>
          </a:bodyPr>
          <a:lstStyle/>
          <a:p>
            <a:pPr marL="457200" marR="32475" lvl="0" indent="-342900">
              <a:buClr>
                <a:srgbClr val="26D07C"/>
              </a:buClr>
              <a:buSzPts val="1800"/>
              <a:buFont typeface="Noto Sans"/>
              <a:buChar char="●"/>
            </a:pPr>
            <a:r>
              <a:rPr lang="en-GB" dirty="0">
                <a:solidFill>
                  <a:schemeClr val="dk1"/>
                </a:solidFill>
                <a:latin typeface="Noto Sans"/>
                <a:ea typeface="Noto Sans"/>
                <a:cs typeface="Noto Sans"/>
                <a:sym typeface="Noto Sans"/>
              </a:rPr>
              <a:t>June is the month chosen to celebrate Pride as it was the month of the Stonewall riots - more on these later.</a:t>
            </a:r>
            <a:endParaRPr lang="en-GB" dirty="0">
              <a:solidFill>
                <a:schemeClr val="dk1"/>
              </a:solidFill>
              <a:latin typeface="Noto Sans"/>
              <a:ea typeface="Noto Sans"/>
              <a:cs typeface="Noto Sans"/>
              <a:sym typeface="Noto Sans"/>
            </a:endParaRPr>
          </a:p>
        </p:txBody>
      </p:sp>
      <p:sp>
        <p:nvSpPr>
          <p:cNvPr id="27" name="Rectangle 26"/>
          <p:cNvSpPr/>
          <p:nvPr/>
        </p:nvSpPr>
        <p:spPr>
          <a:xfrm>
            <a:off x="4257089" y="2723738"/>
            <a:ext cx="4572000" cy="1200329"/>
          </a:xfrm>
          <a:prstGeom prst="rect">
            <a:avLst/>
          </a:prstGeom>
        </p:spPr>
        <p:txBody>
          <a:bodyPr>
            <a:spAutoFit/>
          </a:bodyPr>
          <a:lstStyle/>
          <a:p>
            <a:pPr marL="457200" marR="32475" lvl="0" indent="-342900">
              <a:buClr>
                <a:srgbClr val="FFCA34"/>
              </a:buClr>
              <a:buSzPts val="1800"/>
              <a:buFont typeface="Noto Sans"/>
              <a:buChar char="●"/>
            </a:pPr>
            <a:r>
              <a:rPr lang="en-GB" dirty="0">
                <a:solidFill>
                  <a:schemeClr val="dk1"/>
                </a:solidFill>
                <a:latin typeface="Noto Sans"/>
                <a:ea typeface="Noto Sans"/>
                <a:cs typeface="Noto Sans"/>
                <a:sym typeface="Noto Sans"/>
              </a:rPr>
              <a:t>Pride is usually celebrated with parades and marches, and sometimes when people use the term ‘Pride’, they are referring to one of these events. </a:t>
            </a:r>
            <a:endParaRPr lang="en-GB" dirty="0">
              <a:solidFill>
                <a:schemeClr val="dk1"/>
              </a:solidFill>
              <a:latin typeface="Noto Sans"/>
              <a:ea typeface="Noto Sans"/>
              <a:cs typeface="Noto Sans"/>
              <a:sym typeface="Noto Sans"/>
            </a:endParaRPr>
          </a:p>
        </p:txBody>
      </p:sp>
    </p:spTree>
    <p:extLst>
      <p:ext uri="{BB962C8B-B14F-4D97-AF65-F5344CB8AC3E}">
        <p14:creationId xmlns:p14="http://schemas.microsoft.com/office/powerpoint/2010/main" val="36271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63;p14"/>
          <p:cNvPicPr preferRelativeResize="0"/>
          <p:nvPr/>
        </p:nvPicPr>
        <p:blipFill>
          <a:blip r:embed="rId3">
            <a:alphaModFix/>
            <a:lum bright="70000" contrast="-70000"/>
          </a:blip>
          <a:stretch>
            <a:fillRect/>
          </a:stretch>
        </p:blipFill>
        <p:spPr>
          <a:xfrm>
            <a:off x="145601" y="1916833"/>
            <a:ext cx="8840920" cy="4364596"/>
          </a:xfrm>
          <a:prstGeom prst="rect">
            <a:avLst/>
          </a:prstGeom>
          <a:noFill/>
          <a:ln>
            <a:noFill/>
          </a:ln>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21" name="Google Shape;62;p14"/>
          <p:cNvSpPr txBox="1"/>
          <p:nvPr/>
        </p:nvSpPr>
        <p:spPr>
          <a:xfrm>
            <a:off x="2589033" y="2055269"/>
            <a:ext cx="3954056" cy="554100"/>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smtClean="0">
                <a:solidFill>
                  <a:schemeClr val="dk1"/>
                </a:solidFill>
                <a:latin typeface="Noto Sans"/>
                <a:ea typeface="Noto Sans"/>
                <a:cs typeface="Noto Sans"/>
                <a:sym typeface="Noto Sans"/>
              </a:rPr>
              <a:t>How did Pride start?</a:t>
            </a:r>
            <a:endParaRPr sz="3000" b="1" dirty="0">
              <a:solidFill>
                <a:schemeClr val="dk1"/>
              </a:solidFill>
              <a:latin typeface="Noto Sans"/>
              <a:ea typeface="Noto Sans"/>
              <a:cs typeface="Noto Sans"/>
              <a:sym typeface="Noto Sans"/>
            </a:endParaRPr>
          </a:p>
        </p:txBody>
      </p:sp>
      <p:pic>
        <p:nvPicPr>
          <p:cNvPr id="19" name="Google Shape;76;p16"/>
          <p:cNvPicPr preferRelativeResize="0"/>
          <p:nvPr/>
        </p:nvPicPr>
        <p:blipFill>
          <a:blip r:embed="rId12">
            <a:alphaModFix/>
          </a:blip>
          <a:stretch>
            <a:fillRect/>
          </a:stretch>
        </p:blipFill>
        <p:spPr>
          <a:xfrm>
            <a:off x="167445" y="2348071"/>
            <a:ext cx="2411349" cy="3236085"/>
          </a:xfrm>
          <a:prstGeom prst="rect">
            <a:avLst/>
          </a:prstGeom>
          <a:noFill/>
          <a:ln>
            <a:noFill/>
          </a:ln>
        </p:spPr>
      </p:pic>
      <p:sp>
        <p:nvSpPr>
          <p:cNvPr id="20" name="Google Shape;75;p16"/>
          <p:cNvSpPr/>
          <p:nvPr/>
        </p:nvSpPr>
        <p:spPr>
          <a:xfrm>
            <a:off x="256801" y="2499293"/>
            <a:ext cx="2254944" cy="555094"/>
          </a:xfrm>
          <a:prstGeom prst="rect">
            <a:avLst/>
          </a:prstGeom>
          <a:solidFill>
            <a:srgbClr val="7C63F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400" b="1">
                <a:solidFill>
                  <a:srgbClr val="FFFFFF"/>
                </a:solidFill>
                <a:latin typeface="Proxima Nova"/>
                <a:ea typeface="Proxima Nova"/>
                <a:cs typeface="Proxima Nova"/>
                <a:sym typeface="Proxima Nova"/>
              </a:rPr>
              <a:t>The Stonewall Inn in 1969</a:t>
            </a:r>
            <a:endParaRPr sz="1400" b="1">
              <a:latin typeface="Proxima Nova"/>
              <a:ea typeface="Proxima Nova"/>
              <a:cs typeface="Proxima Nova"/>
              <a:sym typeface="Proxima Nova"/>
            </a:endParaRPr>
          </a:p>
        </p:txBody>
      </p:sp>
      <p:sp>
        <p:nvSpPr>
          <p:cNvPr id="23" name="Google Shape;73;p16"/>
          <p:cNvSpPr txBox="1"/>
          <p:nvPr/>
        </p:nvSpPr>
        <p:spPr>
          <a:xfrm>
            <a:off x="2688676" y="2537036"/>
            <a:ext cx="6331370" cy="3117746"/>
          </a:xfrm>
          <a:prstGeom prst="rect">
            <a:avLst/>
          </a:prstGeom>
          <a:noFill/>
          <a:ln>
            <a:noFill/>
          </a:ln>
        </p:spPr>
        <p:txBody>
          <a:bodyPr spcFirstLastPara="1" wrap="square" lIns="91425" tIns="91425" rIns="91425" bIns="91425" anchor="t" anchorCtr="0">
            <a:spAutoFit/>
          </a:bodyPr>
          <a:lstStyle/>
          <a:p>
            <a:pPr marL="0" marR="32475" lvl="0" indent="0" algn="l" rtl="0">
              <a:lnSpc>
                <a:spcPct val="115000"/>
              </a:lnSpc>
              <a:spcBef>
                <a:spcPts val="0"/>
              </a:spcBef>
              <a:spcAft>
                <a:spcPts val="0"/>
              </a:spcAft>
              <a:buNone/>
            </a:pPr>
            <a:r>
              <a:rPr lang="en-GB" sz="1800" dirty="0">
                <a:latin typeface="Noto Sans"/>
                <a:ea typeface="Noto Sans"/>
                <a:cs typeface="Noto Sans"/>
                <a:sym typeface="Noto Sans"/>
              </a:rPr>
              <a:t>Pride has a long history, rooted in the </a:t>
            </a:r>
            <a:r>
              <a:rPr lang="en-GB" sz="1800" b="1" dirty="0">
                <a:solidFill>
                  <a:srgbClr val="FF5047"/>
                </a:solidFill>
                <a:latin typeface="Noto Sans"/>
                <a:ea typeface="Noto Sans"/>
                <a:cs typeface="Noto Sans"/>
                <a:sym typeface="Noto Sans"/>
              </a:rPr>
              <a:t>political activism</a:t>
            </a:r>
            <a:r>
              <a:rPr lang="en-GB" sz="1800" dirty="0">
                <a:latin typeface="Noto Sans"/>
                <a:ea typeface="Noto Sans"/>
                <a:cs typeface="Noto Sans"/>
                <a:sym typeface="Noto Sans"/>
              </a:rPr>
              <a:t> of LGBT+ communities around the world.  </a:t>
            </a:r>
            <a:endParaRPr sz="1800" dirty="0">
              <a:latin typeface="Noto Sans"/>
              <a:ea typeface="Noto Sans"/>
              <a:cs typeface="Noto Sans"/>
              <a:sym typeface="Noto Sans"/>
            </a:endParaRPr>
          </a:p>
          <a:p>
            <a:pPr marL="0" marR="32475" lvl="0" indent="0" algn="l" rtl="0">
              <a:lnSpc>
                <a:spcPct val="115000"/>
              </a:lnSpc>
              <a:spcBef>
                <a:spcPts val="1000"/>
              </a:spcBef>
              <a:spcAft>
                <a:spcPts val="0"/>
              </a:spcAft>
              <a:buNone/>
            </a:pPr>
            <a:r>
              <a:rPr lang="en-GB" sz="1800" dirty="0">
                <a:latin typeface="Noto Sans"/>
                <a:ea typeface="Noto Sans"/>
                <a:cs typeface="Noto Sans"/>
                <a:sym typeface="Noto Sans"/>
              </a:rPr>
              <a:t>Through the 1950s &amp; 60s, LGBT+ people faced</a:t>
            </a:r>
            <a:r>
              <a:rPr lang="en-GB" sz="1800" b="1" dirty="0">
                <a:solidFill>
                  <a:srgbClr val="0FCCF0"/>
                </a:solidFill>
                <a:latin typeface="Noto Sans"/>
                <a:ea typeface="Noto Sans"/>
                <a:cs typeface="Noto Sans"/>
                <a:sym typeface="Noto Sans"/>
              </a:rPr>
              <a:t> legal </a:t>
            </a:r>
            <a:r>
              <a:rPr lang="en-GB" sz="1800" b="1" dirty="0" err="1">
                <a:solidFill>
                  <a:srgbClr val="0FCCF0"/>
                </a:solidFill>
                <a:latin typeface="Noto Sans"/>
                <a:ea typeface="Noto Sans"/>
                <a:cs typeface="Noto Sans"/>
                <a:sym typeface="Noto Sans"/>
              </a:rPr>
              <a:t>discrimation</a:t>
            </a:r>
            <a:r>
              <a:rPr lang="en-GB" sz="1800" dirty="0">
                <a:latin typeface="Noto Sans"/>
                <a:ea typeface="Noto Sans"/>
                <a:cs typeface="Noto Sans"/>
                <a:sym typeface="Noto Sans"/>
              </a:rPr>
              <a:t> and were sometimes </a:t>
            </a:r>
            <a:r>
              <a:rPr lang="en-GB" sz="1800" b="1" dirty="0">
                <a:solidFill>
                  <a:srgbClr val="FFCA34"/>
                </a:solidFill>
                <a:latin typeface="Noto Sans"/>
                <a:ea typeface="Noto Sans"/>
                <a:cs typeface="Noto Sans"/>
                <a:sym typeface="Noto Sans"/>
              </a:rPr>
              <a:t>raided</a:t>
            </a:r>
            <a:r>
              <a:rPr lang="en-GB" sz="1800" dirty="0">
                <a:latin typeface="Noto Sans"/>
                <a:ea typeface="Noto Sans"/>
                <a:cs typeface="Noto Sans"/>
                <a:sym typeface="Noto Sans"/>
              </a:rPr>
              <a:t> by police in their community spaces.  </a:t>
            </a:r>
            <a:endParaRPr sz="1800" dirty="0">
              <a:latin typeface="Noto Sans"/>
              <a:ea typeface="Noto Sans"/>
              <a:cs typeface="Noto Sans"/>
              <a:sym typeface="Noto Sans"/>
            </a:endParaRPr>
          </a:p>
          <a:p>
            <a:pPr marL="0" marR="32475" lvl="0" indent="0" algn="l" rtl="0">
              <a:lnSpc>
                <a:spcPct val="115000"/>
              </a:lnSpc>
              <a:spcBef>
                <a:spcPts val="1000"/>
              </a:spcBef>
              <a:spcAft>
                <a:spcPts val="1000"/>
              </a:spcAft>
              <a:buNone/>
            </a:pPr>
            <a:r>
              <a:rPr lang="en-GB" sz="1800" dirty="0">
                <a:latin typeface="Noto Sans"/>
                <a:ea typeface="Noto Sans"/>
                <a:cs typeface="Noto Sans"/>
                <a:sym typeface="Noto Sans"/>
              </a:rPr>
              <a:t>For example in the UK</a:t>
            </a:r>
            <a:r>
              <a:rPr lang="en-GB" sz="1800" b="1" dirty="0">
                <a:solidFill>
                  <a:srgbClr val="26D07C"/>
                </a:solidFill>
                <a:latin typeface="Noto Sans"/>
                <a:ea typeface="Noto Sans"/>
                <a:cs typeface="Noto Sans"/>
                <a:sym typeface="Noto Sans"/>
              </a:rPr>
              <a:t> male same-sex affection was illegal until 1967 </a:t>
            </a:r>
            <a:r>
              <a:rPr lang="en-GB" sz="1800" dirty="0">
                <a:latin typeface="Noto Sans"/>
                <a:ea typeface="Noto Sans"/>
                <a:cs typeface="Noto Sans"/>
                <a:sym typeface="Noto Sans"/>
              </a:rPr>
              <a:t>and could have resulted in</a:t>
            </a:r>
            <a:r>
              <a:rPr lang="en-GB" sz="1800" b="1" dirty="0">
                <a:solidFill>
                  <a:srgbClr val="7C63FD"/>
                </a:solidFill>
                <a:latin typeface="Noto Sans"/>
                <a:ea typeface="Noto Sans"/>
                <a:cs typeface="Noto Sans"/>
                <a:sym typeface="Noto Sans"/>
              </a:rPr>
              <a:t> arrest and imprisonment.  </a:t>
            </a:r>
            <a:endParaRPr sz="1800" b="1" dirty="0">
              <a:solidFill>
                <a:srgbClr val="7C63FD"/>
              </a:solidFill>
              <a:latin typeface="Noto Sans"/>
              <a:ea typeface="Noto Sans"/>
              <a:cs typeface="Noto Sans"/>
              <a:sym typeface="Noto Sans"/>
            </a:endParaRPr>
          </a:p>
        </p:txBody>
      </p:sp>
    </p:spTree>
    <p:extLst>
      <p:ext uri="{BB962C8B-B14F-4D97-AF65-F5344CB8AC3E}">
        <p14:creationId xmlns:p14="http://schemas.microsoft.com/office/powerpoint/2010/main" val="207244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63;p14"/>
          <p:cNvPicPr preferRelativeResize="0"/>
          <p:nvPr/>
        </p:nvPicPr>
        <p:blipFill>
          <a:blip r:embed="rId3">
            <a:alphaModFix/>
            <a:lum bright="70000" contrast="-70000"/>
          </a:blip>
          <a:stretch>
            <a:fillRect/>
          </a:stretch>
        </p:blipFill>
        <p:spPr>
          <a:xfrm>
            <a:off x="115024" y="1928571"/>
            <a:ext cx="8840920" cy="4364596"/>
          </a:xfrm>
          <a:prstGeom prst="rect">
            <a:avLst/>
          </a:prstGeom>
          <a:noFill/>
          <a:ln>
            <a:noFill/>
          </a:ln>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21" name="Google Shape;62;p14"/>
          <p:cNvSpPr txBox="1"/>
          <p:nvPr/>
        </p:nvSpPr>
        <p:spPr>
          <a:xfrm>
            <a:off x="2517835" y="1925076"/>
            <a:ext cx="4096451" cy="553988"/>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smtClean="0">
                <a:solidFill>
                  <a:schemeClr val="dk1"/>
                </a:solidFill>
                <a:latin typeface="Noto Sans"/>
                <a:ea typeface="Noto Sans"/>
                <a:cs typeface="Noto Sans"/>
                <a:sym typeface="Noto Sans"/>
              </a:rPr>
              <a:t>Pride in the UK today</a:t>
            </a:r>
            <a:endParaRPr sz="3000" b="1" dirty="0">
              <a:solidFill>
                <a:schemeClr val="dk1"/>
              </a:solidFill>
              <a:latin typeface="Noto Sans"/>
              <a:ea typeface="Noto Sans"/>
              <a:cs typeface="Noto Sans"/>
              <a:sym typeface="Noto Sans"/>
            </a:endParaRPr>
          </a:p>
        </p:txBody>
      </p:sp>
      <p:pic>
        <p:nvPicPr>
          <p:cNvPr id="22" name="Google Shape;104;p20"/>
          <p:cNvPicPr preferRelativeResize="0"/>
          <p:nvPr/>
        </p:nvPicPr>
        <p:blipFill>
          <a:blip r:embed="rId12">
            <a:alphaModFix/>
          </a:blip>
          <a:stretch>
            <a:fillRect/>
          </a:stretch>
        </p:blipFill>
        <p:spPr>
          <a:xfrm>
            <a:off x="4862110" y="2779309"/>
            <a:ext cx="3740999" cy="2493322"/>
          </a:xfrm>
          <a:prstGeom prst="rect">
            <a:avLst/>
          </a:prstGeom>
          <a:noFill/>
          <a:ln>
            <a:noFill/>
          </a:ln>
        </p:spPr>
      </p:pic>
      <p:sp>
        <p:nvSpPr>
          <p:cNvPr id="4" name="Rectangle 3"/>
          <p:cNvSpPr/>
          <p:nvPr/>
        </p:nvSpPr>
        <p:spPr>
          <a:xfrm>
            <a:off x="145601" y="2512111"/>
            <a:ext cx="4572000" cy="1685077"/>
          </a:xfrm>
          <a:prstGeom prst="rect">
            <a:avLst/>
          </a:prstGeom>
        </p:spPr>
        <p:txBody>
          <a:bodyPr>
            <a:spAutoFit/>
          </a:bodyPr>
          <a:lstStyle/>
          <a:p>
            <a:pPr marR="32475" lvl="0">
              <a:lnSpc>
                <a:spcPct val="115000"/>
              </a:lnSpc>
            </a:pPr>
            <a:r>
              <a:rPr lang="en-GB" dirty="0">
                <a:solidFill>
                  <a:schemeClr val="dk1"/>
                </a:solidFill>
                <a:latin typeface="Noto Sans"/>
                <a:ea typeface="Noto Sans"/>
                <a:cs typeface="Noto Sans"/>
                <a:sym typeface="Noto Sans"/>
              </a:rPr>
              <a:t>As rights and freedoms for LGBT+ people have improved over time, </a:t>
            </a:r>
            <a:r>
              <a:rPr lang="en-GB" b="1" dirty="0">
                <a:solidFill>
                  <a:srgbClr val="FF5047"/>
                </a:solidFill>
                <a:latin typeface="Noto Sans"/>
                <a:ea typeface="Noto Sans"/>
                <a:cs typeface="Noto Sans"/>
                <a:sym typeface="Noto Sans"/>
              </a:rPr>
              <a:t>Pride has increasingly become about celebrating the LGBT+ community</a:t>
            </a:r>
            <a:r>
              <a:rPr lang="en-GB" dirty="0">
                <a:solidFill>
                  <a:schemeClr val="dk1"/>
                </a:solidFill>
                <a:latin typeface="Noto Sans"/>
                <a:ea typeface="Noto Sans"/>
                <a:cs typeface="Noto Sans"/>
                <a:sym typeface="Noto Sans"/>
              </a:rPr>
              <a:t>, their lives and their achievements.  </a:t>
            </a:r>
            <a:endParaRPr lang="en-GB" dirty="0">
              <a:solidFill>
                <a:schemeClr val="dk1"/>
              </a:solidFill>
              <a:latin typeface="Noto Sans"/>
              <a:ea typeface="Noto Sans"/>
              <a:cs typeface="Noto Sans"/>
              <a:sym typeface="Noto Sans"/>
            </a:endParaRPr>
          </a:p>
        </p:txBody>
      </p:sp>
      <p:sp>
        <p:nvSpPr>
          <p:cNvPr id="6" name="Rectangle 5"/>
          <p:cNvSpPr/>
          <p:nvPr/>
        </p:nvSpPr>
        <p:spPr>
          <a:xfrm>
            <a:off x="145601" y="4151366"/>
            <a:ext cx="4572000" cy="1685077"/>
          </a:xfrm>
          <a:prstGeom prst="rect">
            <a:avLst/>
          </a:prstGeom>
        </p:spPr>
        <p:txBody>
          <a:bodyPr>
            <a:spAutoFit/>
          </a:bodyPr>
          <a:lstStyle/>
          <a:p>
            <a:pPr marR="32475" lvl="0">
              <a:lnSpc>
                <a:spcPct val="115000"/>
              </a:lnSpc>
              <a:spcBef>
                <a:spcPts val="1000"/>
              </a:spcBef>
            </a:pPr>
            <a:r>
              <a:rPr lang="en-GB" dirty="0">
                <a:solidFill>
                  <a:schemeClr val="dk1"/>
                </a:solidFill>
                <a:latin typeface="Noto Sans"/>
                <a:ea typeface="Noto Sans"/>
                <a:cs typeface="Noto Sans"/>
                <a:sym typeface="Noto Sans"/>
              </a:rPr>
              <a:t>Alongside this, Pride is also a key time for </a:t>
            </a:r>
            <a:r>
              <a:rPr lang="en-GB" b="1" dirty="0">
                <a:solidFill>
                  <a:srgbClr val="0FCCF0"/>
                </a:solidFill>
                <a:latin typeface="Noto Sans"/>
                <a:ea typeface="Noto Sans"/>
                <a:cs typeface="Noto Sans"/>
                <a:sym typeface="Noto Sans"/>
              </a:rPr>
              <a:t>local LGBT+ communities and organisations to come together</a:t>
            </a:r>
            <a:r>
              <a:rPr lang="en-GB" dirty="0">
                <a:solidFill>
                  <a:schemeClr val="dk1"/>
                </a:solidFill>
                <a:latin typeface="Noto Sans"/>
                <a:ea typeface="Noto Sans"/>
                <a:cs typeface="Noto Sans"/>
                <a:sym typeface="Noto Sans"/>
              </a:rPr>
              <a:t> and push for further change to </a:t>
            </a:r>
            <a:r>
              <a:rPr lang="en-GB" b="1" dirty="0">
                <a:solidFill>
                  <a:srgbClr val="FFCA34"/>
                </a:solidFill>
                <a:latin typeface="Noto Sans"/>
                <a:ea typeface="Noto Sans"/>
                <a:cs typeface="Noto Sans"/>
                <a:sym typeface="Noto Sans"/>
              </a:rPr>
              <a:t>improve the lives of LGBT+ people in the UK.</a:t>
            </a:r>
            <a:endParaRPr lang="en-GB" b="1" dirty="0">
              <a:solidFill>
                <a:srgbClr val="FFCA34"/>
              </a:solidFill>
              <a:latin typeface="Noto Sans"/>
              <a:ea typeface="Noto Sans"/>
              <a:cs typeface="Noto Sans"/>
              <a:sym typeface="Noto Sans"/>
            </a:endParaRPr>
          </a:p>
        </p:txBody>
      </p:sp>
    </p:spTree>
    <p:extLst>
      <p:ext uri="{BB962C8B-B14F-4D97-AF65-F5344CB8AC3E}">
        <p14:creationId xmlns:p14="http://schemas.microsoft.com/office/powerpoint/2010/main" val="208417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63;p14"/>
          <p:cNvPicPr preferRelativeResize="0"/>
          <p:nvPr/>
        </p:nvPicPr>
        <p:blipFill>
          <a:blip r:embed="rId3">
            <a:alphaModFix/>
            <a:lum bright="70000" contrast="-70000"/>
          </a:blip>
          <a:stretch>
            <a:fillRect/>
          </a:stretch>
        </p:blipFill>
        <p:spPr>
          <a:xfrm>
            <a:off x="115024" y="1928571"/>
            <a:ext cx="8840920" cy="4364596"/>
          </a:xfrm>
          <a:prstGeom prst="rect">
            <a:avLst/>
          </a:prstGeom>
          <a:noFill/>
          <a:ln>
            <a:noFill/>
          </a:ln>
        </p:spPr>
      </p:pic>
      <p:sp>
        <p:nvSpPr>
          <p:cNvPr id="7" name="Rectangle 6"/>
          <p:cNvSpPr/>
          <p:nvPr/>
        </p:nvSpPr>
        <p:spPr>
          <a:xfrm>
            <a:off x="2630" y="-99391"/>
            <a:ext cx="9177881" cy="2016224"/>
          </a:xfrm>
          <a:prstGeom prst="rect">
            <a:avLst/>
          </a:prstGeom>
          <a:solidFill>
            <a:srgbClr val="12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0648"/>
            <a:ext cx="4990934" cy="1414324"/>
          </a:xfrm>
          <a:prstGeom prst="rect">
            <a:avLst/>
          </a:prstGeom>
        </p:spPr>
      </p:pic>
      <p:grpSp>
        <p:nvGrpSpPr>
          <p:cNvPr id="15" name="Group 14"/>
          <p:cNvGrpSpPr/>
          <p:nvPr/>
        </p:nvGrpSpPr>
        <p:grpSpPr>
          <a:xfrm>
            <a:off x="505004" y="5755061"/>
            <a:ext cx="8099444" cy="1058315"/>
            <a:chOff x="389267" y="5634700"/>
            <a:chExt cx="8099444" cy="1058315"/>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67" y="5640279"/>
              <a:ext cx="1052736" cy="1052736"/>
            </a:xfrm>
            <a:prstGeom prst="rect">
              <a:avLst/>
            </a:prstGeom>
          </p:spPr>
        </p:pic>
        <p:grpSp>
          <p:nvGrpSpPr>
            <p:cNvPr id="14" name="Group 13"/>
            <p:cNvGrpSpPr/>
            <p:nvPr/>
          </p:nvGrpSpPr>
          <p:grpSpPr>
            <a:xfrm>
              <a:off x="1571275" y="5634700"/>
              <a:ext cx="6917436" cy="1058315"/>
              <a:chOff x="1571275" y="5634700"/>
              <a:chExt cx="6917436" cy="1058315"/>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1275" y="5640279"/>
                <a:ext cx="1052736" cy="105273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283" y="5640279"/>
                <a:ext cx="1052736" cy="105273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956" y="5640279"/>
                <a:ext cx="1052736" cy="105273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4629" y="5640279"/>
                <a:ext cx="1052736" cy="105273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5302" y="5640279"/>
                <a:ext cx="1052736" cy="105273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975" y="5634700"/>
                <a:ext cx="1052736" cy="1052736"/>
              </a:xfrm>
              <a:prstGeom prst="rect">
                <a:avLst/>
              </a:prstGeom>
            </p:spPr>
          </p:pic>
        </p:grpSp>
      </p:grpSp>
      <p:sp>
        <p:nvSpPr>
          <p:cNvPr id="17" name="TextBox 16"/>
          <p:cNvSpPr txBox="1"/>
          <p:nvPr/>
        </p:nvSpPr>
        <p:spPr>
          <a:xfrm>
            <a:off x="5170446" y="39045"/>
            <a:ext cx="3735014" cy="1446550"/>
          </a:xfrm>
          <a:prstGeom prst="rect">
            <a:avLst/>
          </a:prstGeom>
          <a:noFill/>
        </p:spPr>
        <p:txBody>
          <a:bodyPr wrap="square" rtlCol="0">
            <a:spAutoFit/>
          </a:bodyPr>
          <a:lstStyle/>
          <a:p>
            <a:pPr algn="ctr"/>
            <a:r>
              <a:rPr lang="en-GB" sz="4400" dirty="0" smtClean="0">
                <a:solidFill>
                  <a:srgbClr val="FF0000"/>
                </a:solidFill>
              </a:rPr>
              <a:t>Schools Diversity Week</a:t>
            </a:r>
            <a:endParaRPr lang="en-GB" sz="4400" dirty="0">
              <a:solidFill>
                <a:srgbClr val="FF0000"/>
              </a:solidFill>
            </a:endParaRPr>
          </a:p>
        </p:txBody>
      </p:sp>
      <p:sp>
        <p:nvSpPr>
          <p:cNvPr id="21" name="Google Shape;62;p14"/>
          <p:cNvSpPr txBox="1"/>
          <p:nvPr/>
        </p:nvSpPr>
        <p:spPr>
          <a:xfrm>
            <a:off x="1701072" y="1916833"/>
            <a:ext cx="4096451" cy="553988"/>
          </a:xfrm>
          <a:prstGeom prst="rect">
            <a:avLst/>
          </a:prstGeom>
          <a:noFill/>
          <a:ln>
            <a:noFill/>
          </a:ln>
        </p:spPr>
        <p:txBody>
          <a:bodyPr spcFirstLastPara="1" wrap="square" lIns="68575" tIns="68575" rIns="68575" bIns="68575" anchor="ctr" anchorCtr="0">
            <a:spAutoFit/>
          </a:bodyPr>
          <a:lstStyle/>
          <a:p>
            <a:pPr marL="0" lvl="0" indent="0" algn="l" rtl="0">
              <a:lnSpc>
                <a:spcPct val="90000"/>
              </a:lnSpc>
              <a:spcBef>
                <a:spcPts val="0"/>
              </a:spcBef>
              <a:spcAft>
                <a:spcPts val="0"/>
              </a:spcAft>
              <a:buNone/>
            </a:pPr>
            <a:r>
              <a:rPr lang="en-GB" sz="3000" b="1" dirty="0" smtClean="0">
                <a:solidFill>
                  <a:schemeClr val="dk1"/>
                </a:solidFill>
                <a:latin typeface="Noto Sans"/>
                <a:ea typeface="Noto Sans"/>
                <a:cs typeface="Noto Sans"/>
                <a:sym typeface="Noto Sans"/>
              </a:rPr>
              <a:t>Pride in the UK today</a:t>
            </a:r>
            <a:endParaRPr sz="3000" b="1" dirty="0">
              <a:solidFill>
                <a:schemeClr val="dk1"/>
              </a:solidFill>
              <a:latin typeface="Noto Sans"/>
              <a:ea typeface="Noto Sans"/>
              <a:cs typeface="Noto Sans"/>
              <a:sym typeface="Noto Sans"/>
            </a:endParaRPr>
          </a:p>
        </p:txBody>
      </p:sp>
      <p:pic>
        <p:nvPicPr>
          <p:cNvPr id="19" name="Google Shape;112;p21"/>
          <p:cNvPicPr preferRelativeResize="0"/>
          <p:nvPr/>
        </p:nvPicPr>
        <p:blipFill>
          <a:blip r:embed="rId12">
            <a:alphaModFix/>
          </a:blip>
          <a:stretch>
            <a:fillRect/>
          </a:stretch>
        </p:blipFill>
        <p:spPr>
          <a:xfrm>
            <a:off x="5924320" y="1928571"/>
            <a:ext cx="2564772" cy="2003024"/>
          </a:xfrm>
          <a:prstGeom prst="rect">
            <a:avLst/>
          </a:prstGeom>
          <a:noFill/>
          <a:ln>
            <a:noFill/>
          </a:ln>
        </p:spPr>
      </p:pic>
      <p:pic>
        <p:nvPicPr>
          <p:cNvPr id="20" name="Google Shape;111;p21"/>
          <p:cNvPicPr preferRelativeResize="0"/>
          <p:nvPr/>
        </p:nvPicPr>
        <p:blipFill>
          <a:blip r:embed="rId13">
            <a:alphaModFix/>
          </a:blip>
          <a:stretch>
            <a:fillRect/>
          </a:stretch>
        </p:blipFill>
        <p:spPr>
          <a:xfrm>
            <a:off x="5924320" y="4038642"/>
            <a:ext cx="2564772" cy="1704681"/>
          </a:xfrm>
          <a:prstGeom prst="rect">
            <a:avLst/>
          </a:prstGeom>
          <a:noFill/>
          <a:ln>
            <a:noFill/>
          </a:ln>
        </p:spPr>
      </p:pic>
      <p:sp>
        <p:nvSpPr>
          <p:cNvPr id="9" name="Rectangle 8"/>
          <p:cNvSpPr/>
          <p:nvPr/>
        </p:nvSpPr>
        <p:spPr>
          <a:xfrm>
            <a:off x="179512" y="2478078"/>
            <a:ext cx="5277956" cy="1366528"/>
          </a:xfrm>
          <a:prstGeom prst="rect">
            <a:avLst/>
          </a:prstGeom>
        </p:spPr>
        <p:txBody>
          <a:bodyPr wrap="square">
            <a:spAutoFit/>
          </a:bodyPr>
          <a:lstStyle/>
          <a:p>
            <a:pPr marR="32475" lvl="0">
              <a:lnSpc>
                <a:spcPct val="115000"/>
              </a:lnSpc>
            </a:pPr>
            <a:r>
              <a:rPr lang="en-GB" dirty="0">
                <a:solidFill>
                  <a:schemeClr val="dk1"/>
                </a:solidFill>
                <a:latin typeface="Noto Sans"/>
                <a:ea typeface="Noto Sans"/>
                <a:cs typeface="Noto Sans"/>
                <a:sym typeface="Noto Sans"/>
              </a:rPr>
              <a:t>Pride in the UK today still has its political roots and Pride parades with floats, music and entertainment are </a:t>
            </a:r>
            <a:r>
              <a:rPr lang="en-GB" b="1" dirty="0">
                <a:solidFill>
                  <a:srgbClr val="FF5047"/>
                </a:solidFill>
                <a:latin typeface="Noto Sans"/>
                <a:ea typeface="Noto Sans"/>
                <a:cs typeface="Noto Sans"/>
                <a:sym typeface="Noto Sans"/>
              </a:rPr>
              <a:t>still often organised around  contemporary LGBT+ issues</a:t>
            </a:r>
            <a:r>
              <a:rPr lang="en-GB" dirty="0">
                <a:solidFill>
                  <a:schemeClr val="dk1"/>
                </a:solidFill>
                <a:latin typeface="Noto Sans"/>
                <a:ea typeface="Noto Sans"/>
                <a:cs typeface="Noto Sans"/>
                <a:sym typeface="Noto Sans"/>
              </a:rPr>
              <a:t>.  </a:t>
            </a:r>
            <a:endParaRPr lang="en-GB" dirty="0">
              <a:solidFill>
                <a:schemeClr val="dk1"/>
              </a:solidFill>
              <a:latin typeface="Noto Sans"/>
              <a:ea typeface="Noto Sans"/>
              <a:cs typeface="Noto Sans"/>
              <a:sym typeface="Noto Sans"/>
            </a:endParaRPr>
          </a:p>
        </p:txBody>
      </p:sp>
      <p:sp>
        <p:nvSpPr>
          <p:cNvPr id="16" name="Rectangle 15"/>
          <p:cNvSpPr/>
          <p:nvPr/>
        </p:nvSpPr>
        <p:spPr>
          <a:xfrm>
            <a:off x="151520" y="3931595"/>
            <a:ext cx="5585214" cy="1685077"/>
          </a:xfrm>
          <a:prstGeom prst="rect">
            <a:avLst/>
          </a:prstGeom>
        </p:spPr>
        <p:txBody>
          <a:bodyPr wrap="square">
            <a:spAutoFit/>
          </a:bodyPr>
          <a:lstStyle/>
          <a:p>
            <a:pPr marR="32475" lvl="0">
              <a:lnSpc>
                <a:spcPct val="115000"/>
              </a:lnSpc>
              <a:spcBef>
                <a:spcPts val="1000"/>
              </a:spcBef>
              <a:spcAft>
                <a:spcPts val="1000"/>
              </a:spcAft>
              <a:buClr>
                <a:schemeClr val="dk1"/>
              </a:buClr>
              <a:buSzPts val="1100"/>
            </a:pPr>
            <a:r>
              <a:rPr lang="en-GB" b="1" dirty="0">
                <a:solidFill>
                  <a:srgbClr val="0FCCF0"/>
                </a:solidFill>
                <a:latin typeface="Noto Sans"/>
                <a:ea typeface="Noto Sans"/>
                <a:cs typeface="Noto Sans"/>
                <a:sym typeface="Noto Sans"/>
              </a:rPr>
              <a:t>UK Black Pride </a:t>
            </a:r>
            <a:r>
              <a:rPr lang="en-GB" dirty="0">
                <a:solidFill>
                  <a:schemeClr val="dk1"/>
                </a:solidFill>
                <a:latin typeface="Noto Sans"/>
                <a:ea typeface="Noto Sans"/>
                <a:cs typeface="Noto Sans"/>
                <a:sym typeface="Noto Sans"/>
              </a:rPr>
              <a:t>(top right) and </a:t>
            </a:r>
            <a:r>
              <a:rPr lang="en-GB" b="1" dirty="0">
                <a:solidFill>
                  <a:srgbClr val="FFCA34"/>
                </a:solidFill>
                <a:latin typeface="Noto Sans"/>
                <a:ea typeface="Noto Sans"/>
                <a:cs typeface="Noto Sans"/>
                <a:sym typeface="Noto Sans"/>
              </a:rPr>
              <a:t>Trans Pride in Brighton</a:t>
            </a:r>
            <a:r>
              <a:rPr lang="en-GB" dirty="0">
                <a:solidFill>
                  <a:schemeClr val="dk1"/>
                </a:solidFill>
                <a:latin typeface="Noto Sans"/>
                <a:ea typeface="Noto Sans"/>
                <a:cs typeface="Noto Sans"/>
                <a:sym typeface="Noto Sans"/>
              </a:rPr>
              <a:t> (bottom right) foreground the issues that face parts of the LGBT+ community while </a:t>
            </a:r>
            <a:r>
              <a:rPr lang="en-GB" b="1" dirty="0">
                <a:solidFill>
                  <a:srgbClr val="26D07C"/>
                </a:solidFill>
                <a:latin typeface="Noto Sans"/>
                <a:ea typeface="Noto Sans"/>
                <a:cs typeface="Noto Sans"/>
                <a:sym typeface="Noto Sans"/>
              </a:rPr>
              <a:t>creating safe, inclusive spaces for everyone to celebrate Pride.  </a:t>
            </a:r>
            <a:endParaRPr lang="en-GB" b="1" dirty="0">
              <a:solidFill>
                <a:srgbClr val="26D07C"/>
              </a:solidFill>
              <a:latin typeface="Noto Sans"/>
              <a:ea typeface="Noto Sans"/>
              <a:cs typeface="Noto Sans"/>
              <a:sym typeface="Noto Sans"/>
            </a:endParaRPr>
          </a:p>
        </p:txBody>
      </p:sp>
    </p:spTree>
    <p:extLst>
      <p:ext uri="{BB962C8B-B14F-4D97-AF65-F5344CB8AC3E}">
        <p14:creationId xmlns:p14="http://schemas.microsoft.com/office/powerpoint/2010/main" val="21588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826</TotalTime>
  <Words>982</Words>
  <Application>Microsoft Office PowerPoint</Application>
  <PresentationFormat>On-screen Show (4:3)</PresentationFormat>
  <Paragraphs>87</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Noto Sans</vt:lpstr>
      <vt:lpstr>Proxima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Tupton Hall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Gallimore</dc:creator>
  <cp:lastModifiedBy>Sarah Elliot</cp:lastModifiedBy>
  <cp:revision>126</cp:revision>
  <dcterms:created xsi:type="dcterms:W3CDTF">2021-08-02T12:26:28Z</dcterms:created>
  <dcterms:modified xsi:type="dcterms:W3CDTF">2022-06-01T08:36:52Z</dcterms:modified>
</cp:coreProperties>
</file>